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54" y="7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-1311048" y="1780167"/>
            <a:ext cx="6381958" cy="3123538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725784"/>
            <a:ext cx="10692003" cy="36699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7141681"/>
            <a:ext cx="10692003" cy="36699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686106" y="2159510"/>
            <a:ext cx="2412365" cy="9855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2100" b="1" spc="-10" dirty="0">
                <a:solidFill>
                  <a:srgbClr val="414142"/>
                </a:solidFill>
                <a:latin typeface="Open Sans"/>
                <a:cs typeface="Open Sans"/>
              </a:rPr>
              <a:t>ОПИСАНИЕ КОНЦЕПЦИИ </a:t>
            </a:r>
            <a:r>
              <a:rPr sz="2100" b="1" dirty="0">
                <a:solidFill>
                  <a:srgbClr val="414142"/>
                </a:solidFill>
                <a:latin typeface="Open Sans"/>
                <a:cs typeface="Open Sans"/>
              </a:rPr>
              <a:t>FUN&amp;SUN</a:t>
            </a:r>
            <a:r>
              <a:rPr sz="2100" b="1" spc="-10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2100" b="1" spc="-10" dirty="0">
                <a:solidFill>
                  <a:srgbClr val="414142"/>
                </a:solidFill>
                <a:latin typeface="Open Sans"/>
                <a:cs typeface="Open Sans"/>
              </a:rPr>
              <a:t>FAMILY</a:t>
            </a:r>
            <a:endParaRPr sz="2100" dirty="0">
              <a:latin typeface="Open Sans"/>
              <a:cs typeface="Open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69400" y="1657595"/>
            <a:ext cx="3226435" cy="47679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lang="ru-RU" sz="900" b="1" spc="-20" dirty="0">
                <a:solidFill>
                  <a:srgbClr val="414142"/>
                </a:solidFill>
                <a:latin typeface="Open Sans"/>
                <a:cs typeface="Open Sans"/>
              </a:rPr>
              <a:t>Сейф</a:t>
            </a:r>
            <a:endParaRPr lang="ru-RU" sz="900" dirty="0">
              <a:latin typeface="Open Sans"/>
              <a:cs typeface="Open Sans"/>
            </a:endParaRPr>
          </a:p>
          <a:p>
            <a:pPr marL="12700" marR="5080">
              <a:lnSpc>
                <a:spcPct val="100000"/>
              </a:lnSpc>
              <a:spcBef>
                <a:spcPts val="200"/>
              </a:spcBef>
            </a:pP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Бесплатный</a:t>
            </a:r>
            <a:r>
              <a:rPr lang="ru-RU" sz="900" spc="-2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сейф</a:t>
            </a:r>
            <a:r>
              <a:rPr lang="ru-RU" sz="900" spc="-2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находится</a:t>
            </a:r>
            <a:r>
              <a:rPr lang="ru-RU"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в</a:t>
            </a:r>
            <a:r>
              <a:rPr lang="ru-RU"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номере.</a:t>
            </a:r>
            <a:r>
              <a:rPr lang="ru-RU"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Отель</a:t>
            </a:r>
            <a:r>
              <a:rPr lang="ru-RU"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не</a:t>
            </a:r>
            <a:r>
              <a:rPr lang="ru-RU"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spc="-20" dirty="0">
                <a:solidFill>
                  <a:srgbClr val="414142"/>
                </a:solidFill>
                <a:latin typeface="Open Sans"/>
                <a:cs typeface="Open Sans"/>
              </a:rPr>
              <a:t>несет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ответственности</a:t>
            </a:r>
            <a:r>
              <a:rPr lang="ru-RU"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за</a:t>
            </a:r>
            <a:r>
              <a:rPr lang="ru-RU"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ценности,</a:t>
            </a: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оставленные</a:t>
            </a:r>
            <a:r>
              <a:rPr lang="ru-RU"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не</a:t>
            </a: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в</a:t>
            </a:r>
            <a:r>
              <a:rPr lang="ru-RU"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spc="-20" dirty="0">
                <a:solidFill>
                  <a:srgbClr val="414142"/>
                </a:solidFill>
                <a:latin typeface="Open Sans"/>
                <a:cs typeface="Open Sans"/>
              </a:rPr>
              <a:t>сейфа</a:t>
            </a: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lang="ru-RU" sz="900" b="1" dirty="0">
                <a:solidFill>
                  <a:srgbClr val="414142"/>
                </a:solidFill>
                <a:latin typeface="Open Sans"/>
                <a:cs typeface="Open Sans"/>
              </a:rPr>
              <a:t>Ключ</a:t>
            </a:r>
            <a:r>
              <a:rPr lang="ru-RU" sz="900" b="1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b="1" dirty="0">
                <a:solidFill>
                  <a:srgbClr val="414142"/>
                </a:solidFill>
                <a:latin typeface="Open Sans"/>
                <a:cs typeface="Open Sans"/>
              </a:rPr>
              <a:t>от</a:t>
            </a:r>
            <a:r>
              <a:rPr lang="ru-RU" sz="900" b="1" spc="-10" dirty="0">
                <a:solidFill>
                  <a:srgbClr val="414142"/>
                </a:solidFill>
                <a:latin typeface="Open Sans"/>
                <a:cs typeface="Open Sans"/>
              </a:rPr>
              <a:t> номера</a:t>
            </a:r>
            <a:endParaRPr lang="ru-RU" sz="900" dirty="0">
              <a:latin typeface="Open Sans"/>
              <a:cs typeface="Open Sans"/>
            </a:endParaRPr>
          </a:p>
          <a:p>
            <a:pPr marL="12700" marR="104139">
              <a:lnSpc>
                <a:spcPct val="100000"/>
              </a:lnSpc>
              <a:spcBef>
                <a:spcPts val="200"/>
              </a:spcBef>
            </a:pP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Вставьте</a:t>
            </a:r>
            <a:r>
              <a:rPr lang="ru-RU"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ключ-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карту в считыватель рядом</a:t>
            </a:r>
            <a:r>
              <a:rPr lang="ru-RU"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с </a:t>
            </a: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входной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дверью</a:t>
            </a:r>
            <a:r>
              <a:rPr lang="ru-RU"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для</a:t>
            </a:r>
            <a:r>
              <a:rPr lang="ru-RU"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подачи</a:t>
            </a:r>
            <a:r>
              <a:rPr lang="ru-RU"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электричества</a:t>
            </a:r>
            <a:r>
              <a:rPr lang="ru-RU"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в</a:t>
            </a:r>
            <a:r>
              <a:rPr lang="ru-RU"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номер. Пожалуйста, верните ключ-карту на ресепшен при выселении.</a:t>
            </a:r>
            <a:endParaRPr lang="ru-RU" sz="900" dirty="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За</a:t>
            </a: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утерю</a:t>
            </a: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ключ-карты</a:t>
            </a: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взимается</a:t>
            </a: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штраф</a:t>
            </a:r>
            <a:r>
              <a:rPr lang="ru-RU"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в</a:t>
            </a: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размере</a:t>
            </a: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spc="-25" dirty="0">
                <a:solidFill>
                  <a:srgbClr val="414142"/>
                </a:solidFill>
                <a:latin typeface="Open Sans"/>
                <a:cs typeface="Open Sans"/>
              </a:rPr>
              <a:t>10$</a:t>
            </a:r>
            <a:endParaRPr lang="en-US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endParaRPr lang="en-US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lang="ru-RU" sz="900" b="1" spc="-10" dirty="0" err="1">
                <a:solidFill>
                  <a:srgbClr val="414142"/>
                </a:solidFill>
                <a:latin typeface="Open Sans"/>
                <a:cs typeface="Open Sans"/>
              </a:rPr>
              <a:t>Таф-Таф</a:t>
            </a:r>
            <a:endParaRPr lang="ru-RU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>
              <a:spcBef>
                <a:spcPts val="200"/>
              </a:spcBef>
            </a:pP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Позвоните по номеру 0 или 26 для того, чтобы заказать </a:t>
            </a:r>
            <a:r>
              <a:rPr lang="ru-RU" sz="900" dirty="0" err="1">
                <a:solidFill>
                  <a:srgbClr val="414142"/>
                </a:solidFill>
                <a:latin typeface="Open Sans"/>
                <a:cs typeface="Open Sans"/>
              </a:rPr>
              <a:t>Таф-Таф</a:t>
            </a:r>
            <a:endParaRPr lang="ru-RU" sz="90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>
              <a:spcBef>
                <a:spcPts val="200"/>
              </a:spcBef>
            </a:pPr>
            <a:endParaRPr lang="ru-RU" sz="90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lang="ru-RU" sz="900" b="1" spc="-10" dirty="0">
                <a:solidFill>
                  <a:srgbClr val="414142"/>
                </a:solidFill>
                <a:latin typeface="Open Sans"/>
                <a:cs typeface="Open Sans"/>
              </a:rPr>
              <a:t>Спец. запросы   </a:t>
            </a: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Для гостей FUN&amp;SUN предоставляются коляски, горшки, детские сиденья на унитаз, табуреты для ног и ванночки для купания (по запросу на ресепшен).</a:t>
            </a: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endParaRPr lang="ru-RU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>
              <a:spcBef>
                <a:spcPts val="200"/>
              </a:spcBef>
            </a:pP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Пожалуйста, если у вас имеется пищевая аллергия или особые диетические предпочтения, свяжитесь с Guest Relation.</a:t>
            </a: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endParaRPr lang="ru-RU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lang="ru-RU" sz="900" b="1" spc="-10" dirty="0" err="1">
                <a:solidFill>
                  <a:srgbClr val="414142"/>
                </a:solidFill>
                <a:latin typeface="Open Sans"/>
                <a:cs typeface="Open Sans"/>
              </a:rPr>
              <a:t>Breakfast</a:t>
            </a:r>
            <a:r>
              <a:rPr lang="ru-RU" sz="900" b="1" spc="-10" dirty="0">
                <a:solidFill>
                  <a:srgbClr val="414142"/>
                </a:solidFill>
                <a:latin typeface="Open Sans"/>
                <a:cs typeface="Open Sans"/>
              </a:rPr>
              <a:t> Box</a:t>
            </a: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Запрашивать за день до 20:00. После этого времени стоимость 7 долларов за одну коробку.</a:t>
            </a: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endParaRPr lang="ru-RU" sz="90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lang="ru-RU" sz="900" b="1" spc="-10" dirty="0">
                <a:solidFill>
                  <a:srgbClr val="414142"/>
                </a:solidFill>
                <a:latin typeface="Open Sans"/>
                <a:cs typeface="Open Sans"/>
              </a:rPr>
              <a:t>Клуб постоянных гостей</a:t>
            </a:r>
          </a:p>
          <a:p>
            <a:pPr marL="12700">
              <a:spcBef>
                <a:spcPts val="200"/>
              </a:spcBef>
            </a:pP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Повторным гостям предлагаются специальные привилегии, пожалуйста, обратитесь к администрации для доп. информации.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7272021" y="3448414"/>
            <a:ext cx="3123537" cy="3180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8140" marR="366395" algn="ctr">
              <a:spcBef>
                <a:spcPts val="200"/>
              </a:spcBef>
            </a:pPr>
            <a:r>
              <a:rPr sz="1000" b="1" dirty="0">
                <a:solidFill>
                  <a:srgbClr val="414142"/>
                </a:solidFill>
                <a:latin typeface="Open Sans"/>
                <a:cs typeface="Open Sans"/>
              </a:rPr>
              <a:t>Время заселения – 14:00 </a:t>
            </a:r>
            <a:endParaRPr lang="ru-RU" sz="1000" b="1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358140" marR="366395" algn="ctr">
              <a:lnSpc>
                <a:spcPct val="100000"/>
              </a:lnSpc>
              <a:spcBef>
                <a:spcPts val="200"/>
              </a:spcBef>
            </a:pPr>
            <a:r>
              <a:rPr sz="1000" b="1" dirty="0" err="1">
                <a:solidFill>
                  <a:srgbClr val="414142"/>
                </a:solidFill>
                <a:latin typeface="Open Sans"/>
                <a:cs typeface="Open Sans"/>
              </a:rPr>
              <a:t>Время</a:t>
            </a:r>
            <a:r>
              <a:rPr sz="1000" b="1" spc="-2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1000" b="1" dirty="0">
                <a:solidFill>
                  <a:srgbClr val="414142"/>
                </a:solidFill>
                <a:latin typeface="Open Sans"/>
                <a:cs typeface="Open Sans"/>
              </a:rPr>
              <a:t>сдачи</a:t>
            </a:r>
            <a:r>
              <a:rPr sz="1000" b="1" spc="-2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1000" b="1" dirty="0">
                <a:solidFill>
                  <a:srgbClr val="414142"/>
                </a:solidFill>
                <a:latin typeface="Open Sans"/>
                <a:cs typeface="Open Sans"/>
              </a:rPr>
              <a:t>номера</a:t>
            </a:r>
            <a:r>
              <a:rPr sz="1000" b="1" spc="-2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1000" b="1" dirty="0">
                <a:solidFill>
                  <a:srgbClr val="414142"/>
                </a:solidFill>
                <a:latin typeface="Open Sans"/>
                <a:cs typeface="Open Sans"/>
              </a:rPr>
              <a:t>–</a:t>
            </a:r>
            <a:r>
              <a:rPr sz="1000" b="1" spc="-2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1000" b="1" spc="-10" dirty="0">
                <a:solidFill>
                  <a:srgbClr val="414142"/>
                </a:solidFill>
                <a:latin typeface="Open Sans"/>
                <a:cs typeface="Open Sans"/>
              </a:rPr>
              <a:t>12:00</a:t>
            </a:r>
            <a:endParaRPr sz="1000" dirty="0">
              <a:latin typeface="Open Sans"/>
              <a:cs typeface="Open Sans"/>
            </a:endParaRPr>
          </a:p>
          <a:p>
            <a:pPr marR="22225" algn="ctr">
              <a:lnSpc>
                <a:spcPts val="1060"/>
              </a:lnSpc>
              <a:spcBef>
                <a:spcPts val="200"/>
              </a:spcBef>
            </a:pPr>
            <a:endParaRPr lang="ru-RU" sz="70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R="22225" algn="ctr">
              <a:lnSpc>
                <a:spcPts val="1060"/>
              </a:lnSpc>
              <a:spcBef>
                <a:spcPts val="200"/>
              </a:spcBef>
            </a:pPr>
            <a:endParaRPr lang="en-US" sz="90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R="22225" algn="ctr">
              <a:lnSpc>
                <a:spcPts val="1060"/>
              </a:lnSpc>
              <a:spcBef>
                <a:spcPts val="200"/>
              </a:spcBef>
            </a:pPr>
            <a:endParaRPr lang="en-US" sz="90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R="22225" algn="ctr">
              <a:lnSpc>
                <a:spcPts val="1060"/>
              </a:lnSpc>
              <a:spcBef>
                <a:spcPts val="200"/>
              </a:spcBef>
            </a:pPr>
            <a:r>
              <a:rPr sz="900" dirty="0" err="1">
                <a:solidFill>
                  <a:srgbClr val="414142"/>
                </a:solidFill>
                <a:latin typeface="Open Sans"/>
                <a:cs typeface="Open Sans"/>
              </a:rPr>
              <a:t>Продление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 err="1">
                <a:solidFill>
                  <a:srgbClr val="414142"/>
                </a:solidFill>
                <a:latin typeface="Open Sans"/>
                <a:cs typeface="Open Sans"/>
              </a:rPr>
              <a:t>номера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 в день выезда возможно п</a:t>
            </a:r>
            <a:r>
              <a:rPr sz="900" dirty="0" err="1">
                <a:solidFill>
                  <a:srgbClr val="414142"/>
                </a:solidFill>
                <a:latin typeface="Open Sans"/>
                <a:cs typeface="Open Sans"/>
              </a:rPr>
              <a:t>ри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 наличии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 err="1">
                <a:solidFill>
                  <a:srgbClr val="414142"/>
                </a:solidFill>
                <a:latin typeface="Open Sans"/>
                <a:cs typeface="Open Sans"/>
              </a:rPr>
              <a:t>свободных</a:t>
            </a:r>
            <a:r>
              <a:rPr sz="900" spc="-2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 err="1">
                <a:solidFill>
                  <a:srgbClr val="414142"/>
                </a:solidFill>
                <a:latin typeface="Open Sans"/>
                <a:cs typeface="Open Sans"/>
              </a:rPr>
              <a:t>номеров</a:t>
            </a: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 за дополнительную плату.</a:t>
            </a:r>
          </a:p>
          <a:p>
            <a:pPr marR="22225" algn="ctr">
              <a:lnSpc>
                <a:spcPts val="1060"/>
              </a:lnSpc>
              <a:spcBef>
                <a:spcPts val="200"/>
              </a:spcBef>
            </a:pP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Пожалуйста, сдайте ключи от номера на ресепшен до 12:00. </a:t>
            </a:r>
          </a:p>
          <a:p>
            <a:pPr marR="22225" algn="ctr">
              <a:lnSpc>
                <a:spcPts val="1060"/>
              </a:lnSpc>
              <a:spcBef>
                <a:spcPts val="200"/>
              </a:spcBef>
            </a:pP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Пожалуйста, не оставляйте личные вещи без присмотра. </a:t>
            </a:r>
          </a:p>
          <a:p>
            <a:pPr marR="22225" algn="ctr">
              <a:lnSpc>
                <a:spcPts val="1060"/>
              </a:lnSpc>
              <a:spcBef>
                <a:spcPts val="200"/>
              </a:spcBef>
            </a:pP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Максимально допустимые дополнительные расходы в счете за номер – 2000 египетских фунтов. </a:t>
            </a:r>
            <a:endParaRPr lang="en-US" sz="90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R="22225" algn="ctr">
              <a:lnSpc>
                <a:spcPts val="1060"/>
              </a:lnSpc>
              <a:spcBef>
                <a:spcPts val="200"/>
              </a:spcBef>
            </a:pPr>
            <a:endParaRPr lang="en-US" sz="85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R="22225" algn="ctr">
              <a:lnSpc>
                <a:spcPts val="1060"/>
              </a:lnSpc>
              <a:spcBef>
                <a:spcPts val="200"/>
              </a:spcBef>
            </a:pPr>
            <a:endParaRPr lang="en-US" sz="85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R="22225" algn="ctr">
              <a:lnSpc>
                <a:spcPts val="1060"/>
              </a:lnSpc>
              <a:spcBef>
                <a:spcPts val="200"/>
              </a:spcBef>
            </a:pPr>
            <a:endParaRPr lang="en-US" sz="85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 algn="ctr">
              <a:lnSpc>
                <a:spcPct val="100000"/>
              </a:lnSpc>
              <a:spcBef>
                <a:spcPts val="200"/>
              </a:spcBef>
            </a:pPr>
            <a:r>
              <a:rPr lang="ru-RU" sz="900" b="1" spc="-10" dirty="0">
                <a:solidFill>
                  <a:srgbClr val="414142"/>
                </a:solidFill>
                <a:latin typeface="Open Sans"/>
                <a:cs typeface="Open Sans"/>
              </a:rPr>
              <a:t>Если Вы довольны отдыхом – расскажите о нас! </a:t>
            </a:r>
          </a:p>
          <a:p>
            <a:pPr marL="12700" algn="ctr">
              <a:lnSpc>
                <a:spcPct val="100000"/>
              </a:lnSpc>
              <a:spcBef>
                <a:spcPts val="200"/>
              </a:spcBef>
            </a:pPr>
            <a:r>
              <a:rPr lang="ru-RU" sz="900" b="1" spc="-10" dirty="0">
                <a:solidFill>
                  <a:srgbClr val="414142"/>
                </a:solidFill>
                <a:latin typeface="Open Sans"/>
                <a:cs typeface="Open Sans"/>
              </a:rPr>
              <a:t>Если Вы не довольны отдыхом – расскажите нам! </a:t>
            </a:r>
          </a:p>
          <a:p>
            <a:pPr marR="22225" algn="ctr">
              <a:lnSpc>
                <a:spcPts val="1060"/>
              </a:lnSpc>
            </a:pPr>
            <a:endParaRPr lang="ru-RU" sz="850" dirty="0">
              <a:solidFill>
                <a:srgbClr val="414142"/>
              </a:solidFill>
              <a:latin typeface="Open Sans"/>
              <a:cs typeface="Open Sans"/>
            </a:endParaRPr>
          </a:p>
        </p:txBody>
      </p:sp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62FE47DB-9A5B-3A4E-D27A-411D6D60A0F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168090" y="358355"/>
            <a:ext cx="1522010" cy="107050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DB3FD4E-7947-9FA1-07A1-649136BD2CF1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15407"/>
          <a:stretch/>
        </p:blipFill>
        <p:spPr>
          <a:xfrm>
            <a:off x="3470063" y="251489"/>
            <a:ext cx="3425111" cy="110589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725784"/>
            <a:ext cx="10692003" cy="366991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7141681"/>
            <a:ext cx="10692003" cy="36699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774004" y="126810"/>
            <a:ext cx="3178810" cy="6442789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algn="just">
              <a:spcBef>
                <a:spcPts val="240"/>
              </a:spcBef>
            </a:pPr>
            <a:r>
              <a:rPr lang="ru-RU" sz="900" b="1" spc="-10" dirty="0">
                <a:solidFill>
                  <a:srgbClr val="414142"/>
                </a:solidFill>
                <a:latin typeface="Open Sans"/>
                <a:cs typeface="Open Sans"/>
              </a:rPr>
              <a:t>A </a:t>
            </a:r>
            <a:r>
              <a:rPr lang="en-US" sz="900" b="1" spc="-10" dirty="0">
                <a:solidFill>
                  <a:srgbClr val="414142"/>
                </a:solidFill>
                <a:latin typeface="Open Sans"/>
                <a:cs typeface="Open Sans"/>
              </a:rPr>
              <a:t>la carte </a:t>
            </a:r>
            <a:r>
              <a:rPr lang="ru-RU" sz="900" b="1" spc="-10" dirty="0">
                <a:solidFill>
                  <a:srgbClr val="414142"/>
                </a:solidFill>
                <a:latin typeface="Open Sans"/>
                <a:cs typeface="Open Sans"/>
              </a:rPr>
              <a:t>рестораны (по предварительной резервации)</a:t>
            </a:r>
          </a:p>
          <a:p>
            <a:pPr marL="12700" algn="just">
              <a:spcBef>
                <a:spcPts val="240"/>
              </a:spcBef>
            </a:pPr>
            <a:endParaRPr lang="ru-RU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 algn="just">
              <a:spcBef>
                <a:spcPts val="240"/>
              </a:spcBef>
            </a:pPr>
            <a:endParaRPr lang="ru-RU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 algn="just">
              <a:spcBef>
                <a:spcPts val="240"/>
              </a:spcBef>
            </a:pPr>
            <a:endParaRPr lang="ru-RU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 algn="just">
              <a:spcBef>
                <a:spcPts val="240"/>
              </a:spcBef>
            </a:pPr>
            <a:endParaRPr lang="ru-RU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 algn="just">
              <a:spcBef>
                <a:spcPts val="240"/>
              </a:spcBef>
            </a:pP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Гости могут поужинать в двух а ля карт ресторанах во время их пребывания (при мин. пребывании в отеле 6 ночей). Бронирование осуществляется заранее по QR-коду.</a:t>
            </a:r>
          </a:p>
          <a:p>
            <a:pPr marL="12700" algn="just">
              <a:spcBef>
                <a:spcPts val="240"/>
              </a:spcBef>
            </a:pPr>
            <a:endParaRPr lang="ru-RU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 algn="just">
              <a:spcBef>
                <a:spcPts val="240"/>
              </a:spcBef>
            </a:pPr>
            <a:endParaRPr lang="ru-RU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 algn="just">
              <a:spcBef>
                <a:spcPts val="240"/>
              </a:spcBef>
            </a:pPr>
            <a:endParaRPr lang="ru-RU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 algn="just">
              <a:spcBef>
                <a:spcPts val="240"/>
              </a:spcBef>
            </a:pPr>
            <a:endParaRPr lang="en-US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endParaRPr lang="ru-RU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endParaRPr lang="ru-RU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lang="ru-RU" sz="900" b="1" spc="-10" dirty="0">
                <a:solidFill>
                  <a:srgbClr val="414142"/>
                </a:solidFill>
                <a:latin typeface="Open Sans"/>
                <a:cs typeface="Open Sans"/>
              </a:rPr>
              <a:t>Мороженое</a:t>
            </a: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endParaRPr lang="ru-RU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endParaRPr lang="ru-RU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endParaRPr lang="ru-RU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lang="ru-RU" sz="900" b="1" spc="-10" dirty="0">
                <a:solidFill>
                  <a:srgbClr val="414142"/>
                </a:solidFill>
                <a:latin typeface="Open Sans"/>
                <a:cs typeface="Open Sans"/>
              </a:rPr>
              <a:t>Дресс Код:</a:t>
            </a: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lang="ru-RU" sz="900" dirty="0">
                <a:solidFill>
                  <a:srgbClr val="414142"/>
                </a:solidFill>
                <a:latin typeface="Open Sans"/>
                <a:cs typeface="Open Sans"/>
              </a:rPr>
              <a:t>Вход в главный ресторан в купальниках запрещен.</a:t>
            </a: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endParaRPr lang="ru-RU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lang="ru-RU" sz="900" b="1" spc="-10" dirty="0">
                <a:solidFill>
                  <a:srgbClr val="414142"/>
                </a:solidFill>
                <a:latin typeface="Open Sans"/>
                <a:cs typeface="Open Sans"/>
              </a:rPr>
              <a:t>Бассейны</a:t>
            </a: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Бассейн 1 “Султана”, семейный – с 08:00 до захода солнца</a:t>
            </a: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(макс. глубина – 1.40 м, для всех возрастов). </a:t>
            </a: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Бассейны 2 и 3 “Al </a:t>
            </a:r>
            <a:r>
              <a:rPr lang="ru-RU" sz="900" spc="-10" dirty="0" err="1">
                <a:solidFill>
                  <a:srgbClr val="414142"/>
                </a:solidFill>
                <a:latin typeface="Open Sans"/>
                <a:cs typeface="Open Sans"/>
              </a:rPr>
              <a:t>Shalal</a:t>
            </a: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” – с 08:00 до захода солнца </a:t>
            </a: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(плавный вход, максимальная глубина 1.50м)</a:t>
            </a: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Бассейн 4 "Rock </a:t>
            </a:r>
            <a:r>
              <a:rPr lang="ru-RU" sz="900" spc="-10" dirty="0" err="1">
                <a:solidFill>
                  <a:srgbClr val="414142"/>
                </a:solidFill>
                <a:latin typeface="Open Sans"/>
                <a:cs typeface="Open Sans"/>
              </a:rPr>
              <a:t>pool</a:t>
            </a: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", детский – с 08:00 до захода солнца</a:t>
            </a: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Бассейн 5 "North 38" с джакузи, для взрослых и детей с 14 лет – с 08:00 до захода солнца                                     </a:t>
            </a: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В зимнее время Бассейны 1, 4, 5 подогреваются. </a:t>
            </a: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endParaRPr lang="ru-RU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lang="ru-RU" sz="900" b="1" spc="-10" dirty="0">
                <a:solidFill>
                  <a:srgbClr val="414142"/>
                </a:solidFill>
                <a:latin typeface="Open Sans"/>
                <a:cs typeface="Open Sans"/>
              </a:rPr>
              <a:t>Анимация</a:t>
            </a: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Дневная анимация (информация по QR коду)</a:t>
            </a: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Живая музыка – Лобби терраса 19:00–20:00</a:t>
            </a: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Детская дискотека – Лобби терраса 20:30–21:00</a:t>
            </a: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Вечернее шоу – Султана бассейн 21:00–21:30</a:t>
            </a: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Живая музыка – Лобби терраса 21:30–22:30</a:t>
            </a:r>
            <a:endParaRPr lang="ru-RU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endParaRPr sz="900" dirty="0">
              <a:latin typeface="Open Sans"/>
              <a:cs typeface="Open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1634" y="56092"/>
            <a:ext cx="3208020" cy="7021153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12700" algn="l">
              <a:spcBef>
                <a:spcPts val="810"/>
              </a:spcBef>
            </a:pPr>
            <a:r>
              <a:rPr sz="1400" b="1" dirty="0">
                <a:solidFill>
                  <a:srgbClr val="414142"/>
                </a:solidFill>
                <a:latin typeface="Open Sans"/>
                <a:cs typeface="Open Sans"/>
              </a:rPr>
              <a:t>FUN&amp;SUN</a:t>
            </a:r>
            <a:r>
              <a:rPr sz="1400" b="1" spc="-3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1400" b="1" dirty="0">
                <a:solidFill>
                  <a:srgbClr val="414142"/>
                </a:solidFill>
                <a:latin typeface="Open Sans"/>
                <a:cs typeface="Open Sans"/>
              </a:rPr>
              <a:t>FAMILY</a:t>
            </a:r>
            <a:r>
              <a:rPr sz="1400" b="1" spc="-3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en-US" sz="1400" b="1" i="0" dirty="0">
                <a:solidFill>
                  <a:srgbClr val="2E2E32"/>
                </a:solidFill>
                <a:effectLst/>
                <a:latin typeface="Open Sans" panose="020B0606030504020204" pitchFamily="34" charset="0"/>
              </a:rPr>
              <a:t>Sultan Gardens</a:t>
            </a:r>
            <a:endParaRPr sz="1400" dirty="0">
              <a:latin typeface="Open Sans"/>
              <a:cs typeface="Open Sans"/>
            </a:endParaRPr>
          </a:p>
          <a:p>
            <a:pPr marL="13970">
              <a:lnSpc>
                <a:spcPct val="100000"/>
              </a:lnSpc>
              <a:spcBef>
                <a:spcPts val="715"/>
              </a:spcBef>
            </a:pPr>
            <a:r>
              <a:rPr sz="1400" dirty="0" err="1">
                <a:solidFill>
                  <a:srgbClr val="414142"/>
                </a:solidFill>
                <a:latin typeface="Open Sans"/>
                <a:cs typeface="Open Sans"/>
              </a:rPr>
              <a:t>Концепция</a:t>
            </a:r>
            <a:r>
              <a:rPr sz="1400" spc="-2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1400" dirty="0">
                <a:solidFill>
                  <a:srgbClr val="414142"/>
                </a:solidFill>
                <a:latin typeface="Open Sans"/>
                <a:cs typeface="Open Sans"/>
              </a:rPr>
              <a:t>«</a:t>
            </a:r>
            <a:r>
              <a:rPr lang="en-US" sz="1400" dirty="0">
                <a:solidFill>
                  <a:srgbClr val="414142"/>
                </a:solidFill>
                <a:latin typeface="Open Sans"/>
                <a:cs typeface="Open Sans"/>
              </a:rPr>
              <a:t>Ultra All Inclusive</a:t>
            </a:r>
            <a:r>
              <a:rPr sz="1400" spc="-10" dirty="0">
                <a:solidFill>
                  <a:srgbClr val="414142"/>
                </a:solidFill>
                <a:latin typeface="Open Sans"/>
                <a:cs typeface="Open Sans"/>
              </a:rPr>
              <a:t>»</a:t>
            </a:r>
            <a:endParaRPr lang="en-US" sz="1400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3970">
              <a:lnSpc>
                <a:spcPct val="100000"/>
              </a:lnSpc>
              <a:spcBef>
                <a:spcPts val="715"/>
              </a:spcBef>
            </a:pPr>
            <a:r>
              <a:rPr lang="ru-RU" sz="900" b="1" spc="-10" dirty="0">
                <a:solidFill>
                  <a:srgbClr val="414142"/>
                </a:solidFill>
                <a:latin typeface="Open Sans"/>
                <a:cs typeface="Open Sans"/>
              </a:rPr>
              <a:t>Рестораны</a:t>
            </a:r>
            <a:endParaRPr lang="en-US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3970" marR="80645" algn="just">
              <a:lnSpc>
                <a:spcPct val="100000"/>
              </a:lnSpc>
              <a:spcBef>
                <a:spcPts val="880"/>
              </a:spcBef>
            </a:pPr>
            <a:endParaRPr lang="en-US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3970" marR="80645" algn="just">
              <a:lnSpc>
                <a:spcPct val="100000"/>
              </a:lnSpc>
              <a:spcBef>
                <a:spcPts val="880"/>
              </a:spcBef>
            </a:pPr>
            <a:endParaRPr lang="en-US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3970" marR="80645" algn="just">
              <a:lnSpc>
                <a:spcPct val="100000"/>
              </a:lnSpc>
              <a:spcBef>
                <a:spcPts val="880"/>
              </a:spcBef>
            </a:pPr>
            <a:endParaRPr lang="en-US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3970" marR="80645" algn="just">
              <a:lnSpc>
                <a:spcPct val="100000"/>
              </a:lnSpc>
              <a:spcBef>
                <a:spcPts val="880"/>
              </a:spcBef>
            </a:pPr>
            <a:endParaRPr lang="en-US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3970" marR="80645" algn="just">
              <a:lnSpc>
                <a:spcPct val="100000"/>
              </a:lnSpc>
              <a:spcBef>
                <a:spcPts val="880"/>
              </a:spcBef>
            </a:pPr>
            <a:endParaRPr lang="en-US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3970" marR="80645" algn="just">
              <a:lnSpc>
                <a:spcPct val="100000"/>
              </a:lnSpc>
              <a:spcBef>
                <a:spcPts val="880"/>
              </a:spcBef>
            </a:pPr>
            <a:endParaRPr lang="en-US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3970" marR="80645" algn="just">
              <a:lnSpc>
                <a:spcPct val="100000"/>
              </a:lnSpc>
              <a:spcBef>
                <a:spcPts val="880"/>
              </a:spcBef>
            </a:pPr>
            <a:endParaRPr lang="en-US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3970" marR="80645" algn="just">
              <a:lnSpc>
                <a:spcPct val="100000"/>
              </a:lnSpc>
              <a:spcBef>
                <a:spcPts val="880"/>
              </a:spcBef>
            </a:pPr>
            <a:endParaRPr lang="en-US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endParaRPr lang="ru-RU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lang="ru-RU" sz="900" b="1" spc="-10" dirty="0">
                <a:solidFill>
                  <a:srgbClr val="414142"/>
                </a:solidFill>
                <a:latin typeface="Open Sans"/>
                <a:cs typeface="Open Sans"/>
              </a:rPr>
              <a:t>Закуски</a:t>
            </a:r>
          </a:p>
          <a:p>
            <a:pPr marL="13970" marR="80645" algn="just">
              <a:lnSpc>
                <a:spcPct val="100000"/>
              </a:lnSpc>
              <a:spcBef>
                <a:spcPts val="880"/>
              </a:spcBef>
            </a:pPr>
            <a:endParaRPr lang="ru-RU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3970" marR="80645" algn="just">
              <a:lnSpc>
                <a:spcPct val="100000"/>
              </a:lnSpc>
              <a:spcBef>
                <a:spcPts val="880"/>
              </a:spcBef>
            </a:pPr>
            <a:endParaRPr lang="en-US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3970" marR="80645" algn="just">
              <a:lnSpc>
                <a:spcPct val="100000"/>
              </a:lnSpc>
              <a:spcBef>
                <a:spcPts val="880"/>
              </a:spcBef>
            </a:pPr>
            <a:r>
              <a:rPr lang="ru-RU" sz="900" b="1" spc="-10" dirty="0">
                <a:solidFill>
                  <a:srgbClr val="414142"/>
                </a:solidFill>
                <a:latin typeface="Open Sans"/>
                <a:cs typeface="Open Sans"/>
              </a:rPr>
              <a:t>Бары</a:t>
            </a:r>
            <a:endParaRPr lang="en-US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3970" marR="80645" algn="just">
              <a:lnSpc>
                <a:spcPct val="100000"/>
              </a:lnSpc>
              <a:spcBef>
                <a:spcPts val="880"/>
              </a:spcBef>
            </a:pPr>
            <a:endParaRPr lang="en-US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3970" marR="80645" algn="just">
              <a:lnSpc>
                <a:spcPct val="100000"/>
              </a:lnSpc>
              <a:spcBef>
                <a:spcPts val="880"/>
              </a:spcBef>
            </a:pPr>
            <a:endParaRPr lang="en-US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3970" marR="80645" algn="just">
              <a:lnSpc>
                <a:spcPct val="100000"/>
              </a:lnSpc>
              <a:spcBef>
                <a:spcPts val="880"/>
              </a:spcBef>
            </a:pPr>
            <a:endParaRPr lang="en-US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3970" marR="80645" algn="just">
              <a:lnSpc>
                <a:spcPct val="100000"/>
              </a:lnSpc>
              <a:spcBef>
                <a:spcPts val="880"/>
              </a:spcBef>
            </a:pPr>
            <a:endParaRPr lang="en-US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3970" marR="80645" algn="just">
              <a:lnSpc>
                <a:spcPct val="100000"/>
              </a:lnSpc>
              <a:spcBef>
                <a:spcPts val="880"/>
              </a:spcBef>
            </a:pPr>
            <a:endParaRPr lang="en-US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3970" marR="80645" algn="just">
              <a:lnSpc>
                <a:spcPct val="100000"/>
              </a:lnSpc>
              <a:spcBef>
                <a:spcPts val="880"/>
              </a:spcBef>
            </a:pPr>
            <a:endParaRPr lang="en-US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3970" marR="80645" algn="just">
              <a:lnSpc>
                <a:spcPct val="100000"/>
              </a:lnSpc>
              <a:spcBef>
                <a:spcPts val="880"/>
              </a:spcBef>
            </a:pPr>
            <a:endParaRPr lang="en-US" sz="900" b="1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3970" marR="80645" algn="just">
              <a:lnSpc>
                <a:spcPct val="100000"/>
              </a:lnSpc>
              <a:spcBef>
                <a:spcPts val="200"/>
              </a:spcBef>
            </a:pPr>
            <a:endParaRPr lang="ru-RU" sz="700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3970" marR="80645" algn="just">
              <a:lnSpc>
                <a:spcPct val="100000"/>
              </a:lnSpc>
              <a:spcBef>
                <a:spcPts val="200"/>
              </a:spcBef>
            </a:pPr>
            <a:r>
              <a:rPr lang="ru-RU" sz="800" spc="-10" dirty="0">
                <a:solidFill>
                  <a:srgbClr val="414142"/>
                </a:solidFill>
                <a:latin typeface="Open Sans"/>
                <a:cs typeface="Open Sans"/>
              </a:rPr>
              <a:t>В барах и ресторанах отеля подают местные алкогольные напитки Премиум класса.</a:t>
            </a:r>
          </a:p>
          <a:p>
            <a:pPr marL="13970" marR="80645" algn="just">
              <a:lnSpc>
                <a:spcPct val="100000"/>
              </a:lnSpc>
              <a:spcBef>
                <a:spcPts val="200"/>
              </a:spcBef>
            </a:pPr>
            <a:r>
              <a:rPr lang="ru-RU" sz="800" spc="-10" dirty="0">
                <a:solidFill>
                  <a:srgbClr val="414142"/>
                </a:solidFill>
                <a:latin typeface="Open Sans"/>
                <a:cs typeface="Open Sans"/>
              </a:rPr>
              <a:t>В </a:t>
            </a:r>
            <a:r>
              <a:rPr lang="ru-RU" sz="800" spc="-10" dirty="0" err="1">
                <a:solidFill>
                  <a:srgbClr val="414142"/>
                </a:solidFill>
                <a:latin typeface="Open Sans"/>
                <a:cs typeface="Open Sans"/>
              </a:rPr>
              <a:t>Lord’s</a:t>
            </a:r>
            <a:r>
              <a:rPr lang="ru-RU" sz="800" spc="-10" dirty="0">
                <a:solidFill>
                  <a:srgbClr val="414142"/>
                </a:solidFill>
                <a:latin typeface="Open Sans"/>
                <a:cs typeface="Open Sans"/>
              </a:rPr>
              <a:t> Inn (FUN&amp;SUN) баре предлагаются эксклюзивные алкогольные и безалкогольные коктейли, авторские холодные чаи, а также ароматный зерновой кофе.</a:t>
            </a:r>
          </a:p>
          <a:p>
            <a:pPr marL="13970" marR="80645" algn="just">
              <a:lnSpc>
                <a:spcPct val="100000"/>
              </a:lnSpc>
              <a:spcBef>
                <a:spcPts val="880"/>
              </a:spcBef>
            </a:pPr>
            <a:endParaRPr lang="en-US" sz="900" b="1" spc="-10" dirty="0">
              <a:solidFill>
                <a:srgbClr val="414142"/>
              </a:solidFill>
              <a:latin typeface="Open Sans"/>
              <a:cs typeface="Open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31298" y="104993"/>
            <a:ext cx="3068320" cy="1899920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900" b="1" dirty="0">
                <a:solidFill>
                  <a:srgbClr val="414142"/>
                </a:solidFill>
                <a:latin typeface="Open Sans"/>
                <a:cs typeface="Open Sans"/>
              </a:rPr>
              <a:t>Для </a:t>
            </a:r>
            <a:r>
              <a:rPr sz="900" b="1" spc="-10" dirty="0">
                <a:solidFill>
                  <a:srgbClr val="414142"/>
                </a:solidFill>
                <a:latin typeface="Open Sans"/>
                <a:cs typeface="Open Sans"/>
              </a:rPr>
              <a:t>детей</a:t>
            </a:r>
            <a:endParaRPr sz="900" dirty="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1400" dirty="0">
                <a:solidFill>
                  <a:srgbClr val="414142"/>
                </a:solidFill>
                <a:latin typeface="Open Sans"/>
                <a:cs typeface="Open Sans"/>
              </a:rPr>
              <a:t>Детский</a:t>
            </a:r>
            <a:r>
              <a:rPr sz="1400" spc="-4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1400" dirty="0">
                <a:solidFill>
                  <a:srgbClr val="414142"/>
                </a:solidFill>
                <a:latin typeface="Open Sans"/>
                <a:cs typeface="Open Sans"/>
              </a:rPr>
              <a:t>клуб</a:t>
            </a:r>
            <a:r>
              <a:rPr sz="1400" spc="-3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1400" dirty="0">
                <a:solidFill>
                  <a:srgbClr val="414142"/>
                </a:solidFill>
                <a:latin typeface="Open Sans"/>
                <a:cs typeface="Open Sans"/>
              </a:rPr>
              <a:t>TOUCAN</a:t>
            </a:r>
            <a:r>
              <a:rPr sz="1400" spc="-3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1400" dirty="0">
                <a:solidFill>
                  <a:srgbClr val="414142"/>
                </a:solidFill>
                <a:latin typeface="Open Sans"/>
                <a:cs typeface="Open Sans"/>
              </a:rPr>
              <a:t>от</a:t>
            </a:r>
            <a:r>
              <a:rPr sz="1400" spc="-3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1400" spc="-10" dirty="0">
                <a:solidFill>
                  <a:srgbClr val="414142"/>
                </a:solidFill>
                <a:latin typeface="Open Sans"/>
                <a:cs typeface="Open Sans"/>
              </a:rPr>
              <a:t>FUN&amp;SUN</a:t>
            </a:r>
            <a:endParaRPr sz="1400" dirty="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Для</a:t>
            </a:r>
            <a:r>
              <a:rPr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 err="1">
                <a:solidFill>
                  <a:srgbClr val="414142"/>
                </a:solidFill>
                <a:latin typeface="Open Sans"/>
                <a:cs typeface="Open Sans"/>
              </a:rPr>
              <a:t>детей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lang="ru-RU" sz="900" spc="-10" dirty="0">
                <a:solidFill>
                  <a:srgbClr val="414142"/>
                </a:solidFill>
                <a:latin typeface="Open Sans"/>
                <a:cs typeface="Open Sans"/>
              </a:rPr>
              <a:t>0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–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12 лет ежедневно с</a:t>
            </a:r>
            <a:r>
              <a:rPr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10:00 до</a:t>
            </a:r>
            <a:r>
              <a:rPr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spc="-20" dirty="0">
                <a:solidFill>
                  <a:srgbClr val="414142"/>
                </a:solidFill>
                <a:latin typeface="Open Sans"/>
                <a:cs typeface="Open Sans"/>
              </a:rPr>
              <a:t>22:00</a:t>
            </a:r>
            <a:endParaRPr sz="900" dirty="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Игровая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комната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TOUCAN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BABY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(1+)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с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10:00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до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spc="-20" dirty="0">
                <a:solidFill>
                  <a:srgbClr val="414142"/>
                </a:solidFill>
                <a:latin typeface="Open Sans"/>
                <a:cs typeface="Open Sans"/>
              </a:rPr>
              <a:t>20:30</a:t>
            </a:r>
            <a:endParaRPr sz="900" dirty="0">
              <a:latin typeface="Open Sans"/>
              <a:cs typeface="Open Sans"/>
            </a:endParaRPr>
          </a:p>
          <a:p>
            <a:pPr marL="12700" marR="229870">
              <a:lnSpc>
                <a:spcPct val="100000"/>
              </a:lnSpc>
              <a:spcBef>
                <a:spcPts val="665"/>
              </a:spcBef>
            </a:pP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Дети</a:t>
            </a:r>
            <a:r>
              <a:rPr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младше</a:t>
            </a:r>
            <a:r>
              <a:rPr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4-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х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лет</a:t>
            </a:r>
            <a:r>
              <a:rPr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могут</a:t>
            </a:r>
            <a:r>
              <a:rPr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посещать</a:t>
            </a:r>
            <a:r>
              <a:rPr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детский</a:t>
            </a:r>
            <a:r>
              <a:rPr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spc="-20" dirty="0">
                <a:solidFill>
                  <a:srgbClr val="414142"/>
                </a:solidFill>
                <a:latin typeface="Open Sans"/>
                <a:cs typeface="Open Sans"/>
              </a:rPr>
              <a:t>клуб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только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в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присутствии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взрослых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членов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семьи</a:t>
            </a:r>
            <a:endParaRPr sz="900" dirty="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TOUCAN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TEENS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(12+)</a:t>
            </a:r>
            <a:r>
              <a:rPr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с</a:t>
            </a:r>
            <a:r>
              <a:rPr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10:00</a:t>
            </a:r>
            <a:r>
              <a:rPr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до</a:t>
            </a:r>
            <a:r>
              <a:rPr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spc="-20" dirty="0">
                <a:solidFill>
                  <a:srgbClr val="414142"/>
                </a:solidFill>
                <a:latin typeface="Open Sans"/>
                <a:cs typeface="Open Sans"/>
              </a:rPr>
              <a:t>22:00</a:t>
            </a:r>
            <a:endParaRPr sz="900" dirty="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700" spc="-10" dirty="0">
                <a:solidFill>
                  <a:srgbClr val="414142"/>
                </a:solidFill>
                <a:latin typeface="Open Sans"/>
                <a:cs typeface="Open Sans"/>
              </a:rPr>
              <a:t>PlayStation,</a:t>
            </a:r>
            <a:r>
              <a:rPr sz="7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700" dirty="0">
                <a:solidFill>
                  <a:srgbClr val="414142"/>
                </a:solidFill>
                <a:latin typeface="Open Sans"/>
                <a:cs typeface="Open Sans"/>
              </a:rPr>
              <a:t>настольный футбол, аэрохоккей, спорт, настольные </a:t>
            </a:r>
            <a:r>
              <a:rPr sz="700" spc="-20" dirty="0">
                <a:solidFill>
                  <a:srgbClr val="414142"/>
                </a:solidFill>
                <a:latin typeface="Open Sans"/>
                <a:cs typeface="Open Sans"/>
              </a:rPr>
              <a:t>игры</a:t>
            </a:r>
            <a:endParaRPr sz="700" dirty="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810"/>
              </a:spcBef>
            </a:pP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Мини-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диско</a:t>
            </a:r>
            <a:r>
              <a:rPr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на</a:t>
            </a:r>
            <a:r>
              <a:rPr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 err="1">
                <a:solidFill>
                  <a:srgbClr val="414142"/>
                </a:solidFill>
                <a:latin typeface="Open Sans"/>
                <a:cs typeface="Open Sans"/>
              </a:rPr>
              <a:t>главной</a:t>
            </a:r>
            <a:r>
              <a:rPr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 err="1">
                <a:solidFill>
                  <a:srgbClr val="414142"/>
                </a:solidFill>
                <a:latin typeface="Open Sans"/>
                <a:cs typeface="Open Sans"/>
              </a:rPr>
              <a:t>сцене</a:t>
            </a:r>
            <a:r>
              <a:rPr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в</a:t>
            </a:r>
            <a:r>
              <a:rPr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spc="-20" dirty="0">
                <a:solidFill>
                  <a:srgbClr val="414142"/>
                </a:solidFill>
                <a:latin typeface="Open Sans"/>
                <a:cs typeface="Open Sans"/>
              </a:rPr>
              <a:t>20:30</a:t>
            </a:r>
            <a:endParaRPr sz="900" dirty="0">
              <a:latin typeface="Open Sans"/>
              <a:cs typeface="Open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331298" y="2033434"/>
            <a:ext cx="3136265" cy="48895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>
              <a:lnSpc>
                <a:spcPct val="109400"/>
              </a:lnSpc>
              <a:spcBef>
                <a:spcPts val="200"/>
              </a:spcBef>
            </a:pPr>
            <a:r>
              <a:rPr sz="900" b="1" dirty="0">
                <a:solidFill>
                  <a:srgbClr val="414142"/>
                </a:solidFill>
                <a:latin typeface="Open Sans"/>
                <a:cs typeface="Open Sans"/>
              </a:rPr>
              <a:t>TOUCAN</a:t>
            </a:r>
            <a:r>
              <a:rPr sz="900" b="1" spc="-2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b="1" dirty="0">
                <a:solidFill>
                  <a:srgbClr val="414142"/>
                </a:solidFill>
                <a:latin typeface="Open Sans"/>
                <a:cs typeface="Open Sans"/>
              </a:rPr>
              <a:t>Baby</a:t>
            </a:r>
            <a:r>
              <a:rPr sz="900" b="1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b="1" dirty="0">
                <a:solidFill>
                  <a:srgbClr val="414142"/>
                </a:solidFill>
                <a:latin typeface="Open Sans"/>
                <a:cs typeface="Open Sans"/>
              </a:rPr>
              <a:t>Lounge</a:t>
            </a:r>
            <a:r>
              <a:rPr sz="900" b="1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(в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детском</a:t>
            </a:r>
            <a:r>
              <a:rPr sz="900" spc="-2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клубе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TOUCAN)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Стиральная</a:t>
            </a:r>
            <a:r>
              <a:rPr sz="900" spc="-2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машина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(только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для</a:t>
            </a:r>
            <a:r>
              <a:rPr sz="900" spc="-2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детских</a:t>
            </a:r>
            <a:r>
              <a:rPr sz="900" spc="-2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вещей),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блендер,</a:t>
            </a:r>
            <a:r>
              <a:rPr sz="900" spc="-2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стерилизатор</a:t>
            </a:r>
            <a:r>
              <a:rPr sz="900" spc="-2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и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подогреватель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для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бутылочек</a:t>
            </a:r>
            <a:endParaRPr sz="900" dirty="0">
              <a:latin typeface="Open Sans"/>
              <a:cs typeface="Open San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331298" y="2522384"/>
            <a:ext cx="3136265" cy="514984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900" b="1" dirty="0">
                <a:solidFill>
                  <a:srgbClr val="414142"/>
                </a:solidFill>
                <a:latin typeface="Open Sans"/>
                <a:cs typeface="Open Sans"/>
              </a:rPr>
              <a:t>Уголок</a:t>
            </a:r>
            <a:r>
              <a:rPr sz="900" b="1" spc="-2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b="1" dirty="0">
                <a:solidFill>
                  <a:srgbClr val="414142"/>
                </a:solidFill>
                <a:latin typeface="Open Sans"/>
                <a:cs typeface="Open Sans"/>
              </a:rPr>
              <a:t>мамы</a:t>
            </a:r>
            <a:r>
              <a:rPr sz="900" b="1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b="1" dirty="0">
                <a:solidFill>
                  <a:srgbClr val="414142"/>
                </a:solidFill>
                <a:latin typeface="Open Sans"/>
                <a:cs typeface="Open Sans"/>
              </a:rPr>
              <a:t>TOUCAN</a:t>
            </a:r>
            <a:r>
              <a:rPr sz="900" b="1" spc="-2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b="1" dirty="0">
                <a:solidFill>
                  <a:srgbClr val="414142"/>
                </a:solidFill>
                <a:latin typeface="Open Sans"/>
                <a:cs typeface="Open Sans"/>
              </a:rPr>
              <a:t>(в</a:t>
            </a:r>
            <a:r>
              <a:rPr sz="900" b="1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b="1" spc="-10" dirty="0">
                <a:solidFill>
                  <a:srgbClr val="414142"/>
                </a:solidFill>
                <a:latin typeface="Open Sans"/>
                <a:cs typeface="Open Sans"/>
              </a:rPr>
              <a:t>ресторане</a:t>
            </a:r>
            <a:r>
              <a:rPr sz="900" b="1" spc="-2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b="1" spc="-10" dirty="0">
                <a:solidFill>
                  <a:srgbClr val="414142"/>
                </a:solidFill>
                <a:latin typeface="Open Sans"/>
                <a:cs typeface="Open Sans"/>
              </a:rPr>
              <a:t>Restro)</a:t>
            </a:r>
            <a:endParaRPr sz="900" dirty="0">
              <a:latin typeface="Open Sans"/>
              <a:cs typeface="Open Sans"/>
            </a:endParaRPr>
          </a:p>
          <a:p>
            <a:pPr marL="12700" marR="5080">
              <a:lnSpc>
                <a:spcPct val="100000"/>
              </a:lnSpc>
              <a:spcBef>
                <a:spcPts val="305"/>
              </a:spcBef>
            </a:pP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Оборудование и</a:t>
            </a:r>
            <a:r>
              <a:rPr sz="900" spc="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ингредиенты</a:t>
            </a:r>
            <a:r>
              <a:rPr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для</a:t>
            </a:r>
            <a:r>
              <a:rPr sz="900" spc="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самостоятельного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приготовления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детского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питания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–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24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spc="-20" dirty="0">
                <a:solidFill>
                  <a:srgbClr val="414142"/>
                </a:solidFill>
                <a:latin typeface="Open Sans"/>
                <a:cs typeface="Open Sans"/>
              </a:rPr>
              <a:t>часа</a:t>
            </a:r>
            <a:endParaRPr sz="900" dirty="0">
              <a:latin typeface="Open Sans"/>
              <a:cs typeface="Open San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331298" y="3037368"/>
            <a:ext cx="3148330" cy="3722814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900" b="1" dirty="0">
                <a:solidFill>
                  <a:srgbClr val="414142"/>
                </a:solidFill>
                <a:latin typeface="Open Sans"/>
                <a:cs typeface="Open Sans"/>
              </a:rPr>
              <a:t>TOUCAN</a:t>
            </a:r>
            <a:r>
              <a:rPr sz="900" b="1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b="1" dirty="0">
                <a:solidFill>
                  <a:srgbClr val="414142"/>
                </a:solidFill>
                <a:latin typeface="Open Sans"/>
                <a:cs typeface="Open Sans"/>
              </a:rPr>
              <a:t>Сhef</a:t>
            </a:r>
            <a:r>
              <a:rPr sz="900" b="1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b="1" dirty="0">
                <a:solidFill>
                  <a:srgbClr val="414142"/>
                </a:solidFill>
                <a:latin typeface="Open Sans"/>
                <a:cs typeface="Open Sans"/>
              </a:rPr>
              <a:t>(в</a:t>
            </a:r>
            <a:r>
              <a:rPr sz="900" b="1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b="1" spc="-10" dirty="0">
                <a:solidFill>
                  <a:srgbClr val="414142"/>
                </a:solidFill>
                <a:latin typeface="Open Sans"/>
                <a:cs typeface="Open Sans"/>
              </a:rPr>
              <a:t>ресторане Restro)</a:t>
            </a:r>
            <a:endParaRPr sz="900" dirty="0">
              <a:latin typeface="Open Sans"/>
              <a:cs typeface="Open Sans"/>
            </a:endParaRPr>
          </a:p>
          <a:p>
            <a:pPr marL="12700" marR="552450">
              <a:lnSpc>
                <a:spcPct val="100000"/>
              </a:lnSpc>
              <a:spcBef>
                <a:spcPts val="254"/>
              </a:spcBef>
            </a:pP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Детский</a:t>
            </a:r>
            <a:r>
              <a:rPr sz="900" spc="-2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уголок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в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ресторане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с</a:t>
            </a:r>
            <a:r>
              <a:rPr sz="900" spc="-2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детским</a:t>
            </a:r>
            <a:r>
              <a:rPr sz="900" spc="-2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меню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spc="-50" dirty="0">
                <a:solidFill>
                  <a:srgbClr val="414142"/>
                </a:solidFill>
                <a:latin typeface="Open Sans"/>
                <a:cs typeface="Open Sans"/>
              </a:rPr>
              <a:t>и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 трансляцией</a:t>
            </a:r>
            <a:r>
              <a:rPr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мультфильмов</a:t>
            </a:r>
            <a:endParaRPr sz="900" dirty="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Обед</a:t>
            </a:r>
            <a:r>
              <a:rPr sz="900" spc="5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12:30–</a:t>
            </a:r>
            <a:r>
              <a:rPr sz="900" spc="-20" dirty="0">
                <a:solidFill>
                  <a:srgbClr val="414142"/>
                </a:solidFill>
                <a:latin typeface="Open Sans"/>
                <a:cs typeface="Open Sans"/>
              </a:rPr>
              <a:t>15:00</a:t>
            </a:r>
            <a:endParaRPr sz="900" dirty="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Ужин</a:t>
            </a:r>
            <a:r>
              <a:rPr sz="900" spc="2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19:00–</a:t>
            </a:r>
            <a:r>
              <a:rPr sz="900" spc="-20" dirty="0">
                <a:solidFill>
                  <a:srgbClr val="414142"/>
                </a:solidFill>
                <a:latin typeface="Open Sans"/>
                <a:cs typeface="Open Sans"/>
              </a:rPr>
              <a:t>22:00</a:t>
            </a:r>
            <a:endParaRPr sz="900" dirty="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1150"/>
              </a:spcBef>
            </a:pPr>
            <a:r>
              <a:rPr sz="900" b="1" spc="-10" dirty="0">
                <a:solidFill>
                  <a:srgbClr val="414142"/>
                </a:solidFill>
                <a:latin typeface="Open Sans"/>
                <a:cs typeface="Open Sans"/>
              </a:rPr>
              <a:t>Инвентарь</a:t>
            </a:r>
            <a:endParaRPr sz="900" dirty="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Детские</a:t>
            </a:r>
            <a:r>
              <a:rPr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стулья в</a:t>
            </a:r>
            <a:r>
              <a:rPr sz="900" spc="-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ресторане.</a:t>
            </a:r>
            <a:endParaRPr sz="900" dirty="0">
              <a:latin typeface="Open Sans"/>
              <a:cs typeface="Open Sans"/>
            </a:endParaRPr>
          </a:p>
          <a:p>
            <a:pPr marL="12700" marR="5080">
              <a:lnSpc>
                <a:spcPct val="100000"/>
              </a:lnSpc>
              <a:spcBef>
                <a:spcPts val="200"/>
              </a:spcBef>
            </a:pP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Детская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кроватка,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горшок,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сиденье</a:t>
            </a:r>
            <a:r>
              <a:rPr sz="9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на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унитаз,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 детская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ванночка,</a:t>
            </a:r>
            <a:r>
              <a:rPr sz="900" spc="-2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детская</a:t>
            </a:r>
            <a:r>
              <a:rPr sz="900" spc="-2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коляска</a:t>
            </a:r>
            <a:r>
              <a:rPr sz="900" spc="-2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предоставляются</a:t>
            </a:r>
            <a:r>
              <a:rPr sz="900" spc="-2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dirty="0">
                <a:solidFill>
                  <a:srgbClr val="414142"/>
                </a:solidFill>
                <a:latin typeface="Open Sans"/>
                <a:cs typeface="Open Sans"/>
              </a:rPr>
              <a:t>по</a:t>
            </a:r>
            <a:r>
              <a:rPr sz="900" spc="-2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900" spc="-10" dirty="0">
                <a:solidFill>
                  <a:srgbClr val="414142"/>
                </a:solidFill>
                <a:latin typeface="Open Sans"/>
                <a:cs typeface="Open Sans"/>
              </a:rPr>
              <a:t>запросу</a:t>
            </a:r>
            <a:endParaRPr sz="900" dirty="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700" dirty="0">
                <a:solidFill>
                  <a:srgbClr val="414142"/>
                </a:solidFill>
                <a:latin typeface="Open Sans"/>
                <a:cs typeface="Open Sans"/>
              </a:rPr>
              <a:t>(обратитесь,</a:t>
            </a:r>
            <a:r>
              <a:rPr sz="7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700" dirty="0">
                <a:solidFill>
                  <a:srgbClr val="414142"/>
                </a:solidFill>
                <a:latin typeface="Open Sans"/>
                <a:cs typeface="Open Sans"/>
              </a:rPr>
              <a:t>пожалуйста,</a:t>
            </a:r>
            <a:r>
              <a:rPr sz="700" spc="-15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700" dirty="0">
                <a:solidFill>
                  <a:srgbClr val="414142"/>
                </a:solidFill>
                <a:latin typeface="Open Sans"/>
                <a:cs typeface="Open Sans"/>
              </a:rPr>
              <a:t>на</a:t>
            </a:r>
            <a:r>
              <a:rPr sz="700" spc="-10" dirty="0">
                <a:solidFill>
                  <a:srgbClr val="414142"/>
                </a:solidFill>
                <a:latin typeface="Open Sans"/>
                <a:cs typeface="Open Sans"/>
              </a:rPr>
              <a:t> </a:t>
            </a:r>
            <a:r>
              <a:rPr sz="700" spc="-10" dirty="0" err="1">
                <a:solidFill>
                  <a:srgbClr val="414142"/>
                </a:solidFill>
                <a:latin typeface="Open Sans"/>
                <a:cs typeface="Open Sans"/>
              </a:rPr>
              <a:t>ресепшн</a:t>
            </a:r>
            <a:r>
              <a:rPr sz="700" spc="-10" dirty="0">
                <a:solidFill>
                  <a:srgbClr val="414142"/>
                </a:solidFill>
                <a:latin typeface="Open Sans"/>
                <a:cs typeface="Open Sans"/>
              </a:rPr>
              <a:t>)</a:t>
            </a:r>
            <a:endParaRPr lang="ru-RU" sz="700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endParaRPr lang="en-US" sz="700" spc="-10" dirty="0">
              <a:solidFill>
                <a:srgbClr val="414142"/>
              </a:solidFill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lang="ru-RU" sz="900" b="1" spc="-10" dirty="0">
                <a:solidFill>
                  <a:srgbClr val="414142"/>
                </a:solidFill>
                <a:latin typeface="Open Sans"/>
                <a:cs typeface="Open Sans"/>
              </a:rPr>
              <a:t>Дополнительные услуги и развлечения</a:t>
            </a: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lang="ru-RU" sz="800" dirty="0">
                <a:latin typeface="Open Sans"/>
                <a:cs typeface="Open Sans"/>
              </a:rPr>
              <a:t>Бильярд – бесплатно. Только для гостей FUN&amp;SUN. </a:t>
            </a:r>
            <a:r>
              <a:rPr lang="ru-RU" sz="800" dirty="0" err="1">
                <a:latin typeface="Open Sans"/>
                <a:cs typeface="Open Sans"/>
              </a:rPr>
              <a:t>Lord’s</a:t>
            </a:r>
            <a:r>
              <a:rPr lang="ru-RU" sz="800" dirty="0">
                <a:latin typeface="Open Sans"/>
                <a:cs typeface="Open Sans"/>
              </a:rPr>
              <a:t> Inn лобби бар.</a:t>
            </a: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lang="ru-RU" sz="800" dirty="0">
                <a:latin typeface="Open Sans"/>
                <a:cs typeface="Open Sans"/>
              </a:rPr>
              <a:t>Сауна – по предварительной записи в СПА центре. Бесплатно только для гостей FUN&amp;SUN.</a:t>
            </a: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lang="ru-RU" sz="800" dirty="0">
                <a:latin typeface="Open Sans"/>
                <a:cs typeface="Open Sans"/>
              </a:rPr>
              <a:t>Мини-Гольф – 10:00–21:00 (оборудование в </a:t>
            </a:r>
            <a:r>
              <a:rPr lang="ru-RU" sz="800" dirty="0" err="1">
                <a:latin typeface="Open Sans"/>
                <a:cs typeface="Open Sans"/>
              </a:rPr>
              <a:t>Sultana</a:t>
            </a:r>
            <a:r>
              <a:rPr lang="ru-RU" sz="800" dirty="0">
                <a:latin typeface="Open Sans"/>
                <a:cs typeface="Open Sans"/>
              </a:rPr>
              <a:t> бар).</a:t>
            </a: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lang="ru-RU" sz="800" dirty="0">
                <a:latin typeface="Open Sans"/>
                <a:cs typeface="Open Sans"/>
              </a:rPr>
              <a:t>Настольный теннис (оборудование у аниматоров или в баре).</a:t>
            </a: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lang="ru-RU" sz="800" dirty="0">
                <a:latin typeface="Open Sans"/>
                <a:cs typeface="Open Sans"/>
              </a:rPr>
              <a:t>Спортзал – 07:00-19:00 (для гостей от 16 лет и старше. Допуск только в спортивной обуви и одежде).</a:t>
            </a: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lang="ru-RU" sz="800" dirty="0">
                <a:latin typeface="Open Sans"/>
                <a:cs typeface="Open Sans"/>
              </a:rPr>
              <a:t>Водная Горка (бассейн 4 детский) – 10:00–12:00 и 15:00–17:00. Допускаются дети до 14 лет. </a:t>
            </a: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lang="ru-RU" sz="800" dirty="0">
                <a:latin typeface="Open Sans"/>
                <a:cs typeface="Open Sans"/>
              </a:rPr>
              <a:t>Кальян – 16:00–24:00. Лобби терраса. ПЛАТНО!</a:t>
            </a: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endParaRPr lang="ru-RU" sz="700" dirty="0">
              <a:latin typeface="Open Sans"/>
              <a:cs typeface="Open Sans"/>
            </a:endParaRPr>
          </a:p>
        </p:txBody>
      </p:sp>
      <p:graphicFrame>
        <p:nvGraphicFramePr>
          <p:cNvPr id="18" name="Таблица 17">
            <a:extLst>
              <a:ext uri="{FF2B5EF4-FFF2-40B4-BE49-F238E27FC236}">
                <a16:creationId xmlns:a16="http://schemas.microsoft.com/office/drawing/2014/main" id="{4A39982D-FA27-743B-05E5-AA59B1480B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6370758"/>
              </p:ext>
            </p:extLst>
          </p:nvPr>
        </p:nvGraphicFramePr>
        <p:xfrm>
          <a:off x="161481" y="982162"/>
          <a:ext cx="3208021" cy="2045501"/>
        </p:xfrm>
        <a:graphic>
          <a:graphicData uri="http://schemas.openxmlformats.org/drawingml/2006/table">
            <a:tbl>
              <a:tblPr firstRow="1" firstCol="1" bandRow="1"/>
              <a:tblGrid>
                <a:gridCol w="1004037">
                  <a:extLst>
                    <a:ext uri="{9D8B030D-6E8A-4147-A177-3AD203B41FA5}">
                      <a16:colId xmlns:a16="http://schemas.microsoft.com/office/drawing/2014/main" val="3432782633"/>
                    </a:ext>
                  </a:extLst>
                </a:gridCol>
                <a:gridCol w="1329387">
                  <a:extLst>
                    <a:ext uri="{9D8B030D-6E8A-4147-A177-3AD203B41FA5}">
                      <a16:colId xmlns:a16="http://schemas.microsoft.com/office/drawing/2014/main" val="3195971100"/>
                    </a:ext>
                  </a:extLst>
                </a:gridCol>
                <a:gridCol w="874597">
                  <a:extLst>
                    <a:ext uri="{9D8B030D-6E8A-4147-A177-3AD203B41FA5}">
                      <a16:colId xmlns:a16="http://schemas.microsoft.com/office/drawing/2014/main" val="3846122019"/>
                    </a:ext>
                  </a:extLst>
                </a:gridCol>
              </a:tblGrid>
              <a:tr h="1299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err="1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Ранний</a:t>
                      </a:r>
                      <a: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800" dirty="0" err="1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завтрак</a:t>
                      </a:r>
                      <a: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Linah 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ресторан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05:00–07:00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1592608"/>
                  </a:ext>
                </a:extLst>
              </a:tr>
              <a:tr h="1149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err="1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Завтрак</a:t>
                      </a:r>
                      <a: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Restro 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ресторан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 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этаж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07:00–10:00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193066"/>
                  </a:ext>
                </a:extLst>
              </a:tr>
              <a:tr h="6223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39750" algn="l"/>
                        </a:tabLst>
                      </a:pP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Поздний завтрак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39750" algn="l"/>
                        </a:tabLst>
                      </a:pPr>
                      <a:r>
                        <a:rPr lang="en-US" sz="800" dirty="0" err="1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Restro</a:t>
                      </a:r>
                      <a: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ресторан </a:t>
                      </a:r>
                      <a: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(2 </a:t>
                      </a:r>
                      <a:r>
                        <a:rPr lang="en-US" sz="800" dirty="0" err="1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этаж</a:t>
                      </a:r>
                      <a: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  <a:b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Зона</a:t>
                      </a:r>
                      <a: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TOUCAN Chef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10:00–11:00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2339165"/>
                  </a:ext>
                </a:extLst>
              </a:tr>
              <a:tr h="6223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39750" algn="l"/>
                        </a:tabLst>
                      </a:pP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39750" algn="l"/>
                        </a:tabLst>
                      </a:pP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 Shalal Pool / Beach bar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10:30–12:00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0299813"/>
                  </a:ext>
                </a:extLst>
              </a:tr>
              <a:tr h="6223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39750" algn="l"/>
                        </a:tabLst>
                      </a:pP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Обед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39750" algn="l"/>
                        </a:tabLst>
                      </a:pPr>
                      <a:r>
                        <a:rPr lang="en-US" sz="800" dirty="0" err="1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Restro</a:t>
                      </a:r>
                      <a: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ресторан</a:t>
                      </a:r>
                      <a: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 </a:t>
                      </a:r>
                      <a:r>
                        <a:rPr lang="en-US" sz="800" dirty="0" err="1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этаж</a:t>
                      </a:r>
                      <a: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12:30–15:00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0282633"/>
                  </a:ext>
                </a:extLst>
              </a:tr>
              <a:tr h="6223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39750" algn="l"/>
                        </a:tabLst>
                      </a:pP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39750" algn="l"/>
                        </a:tabLst>
                      </a:pP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Fleur de Lis 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ресторан (при спуске на пляж)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12:30–15:00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839916"/>
                  </a:ext>
                </a:extLst>
              </a:tr>
              <a:tr h="9080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Ужин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Restro 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ресторан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 этаж)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0–2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4147589"/>
                  </a:ext>
                </a:extLst>
              </a:tr>
              <a:tr h="9080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err="1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Поздний</a:t>
                      </a:r>
                      <a: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800" dirty="0" err="1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ужин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Casa Mia </a:t>
                      </a:r>
                      <a:r>
                        <a:rPr lang="ru-RU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итальянский ресторан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22:30–02:00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7031030"/>
                  </a:ext>
                </a:extLst>
              </a:tr>
            </a:tbl>
          </a:graphicData>
        </a:graphic>
      </p:graphicFrame>
      <p:graphicFrame>
        <p:nvGraphicFramePr>
          <p:cNvPr id="20" name="Таблица 19">
            <a:extLst>
              <a:ext uri="{FF2B5EF4-FFF2-40B4-BE49-F238E27FC236}">
                <a16:creationId xmlns:a16="http://schemas.microsoft.com/office/drawing/2014/main" id="{6F8B025C-B37B-4021-C22A-01FC2AB86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20852"/>
              </p:ext>
            </p:extLst>
          </p:nvPr>
        </p:nvGraphicFramePr>
        <p:xfrm>
          <a:off x="3778932" y="509348"/>
          <a:ext cx="3208020" cy="504190"/>
        </p:xfrm>
        <a:graphic>
          <a:graphicData uri="http://schemas.openxmlformats.org/drawingml/2006/table">
            <a:tbl>
              <a:tblPr firstRow="1" firstCol="1" bandRow="1"/>
              <a:tblGrid>
                <a:gridCol w="988644">
                  <a:extLst>
                    <a:ext uri="{9D8B030D-6E8A-4147-A177-3AD203B41FA5}">
                      <a16:colId xmlns:a16="http://schemas.microsoft.com/office/drawing/2014/main" val="3715214632"/>
                    </a:ext>
                  </a:extLst>
                </a:gridCol>
                <a:gridCol w="1487514">
                  <a:extLst>
                    <a:ext uri="{9D8B030D-6E8A-4147-A177-3AD203B41FA5}">
                      <a16:colId xmlns:a16="http://schemas.microsoft.com/office/drawing/2014/main" val="3492190677"/>
                    </a:ext>
                  </a:extLst>
                </a:gridCol>
                <a:gridCol w="731862">
                  <a:extLst>
                    <a:ext uri="{9D8B030D-6E8A-4147-A177-3AD203B41FA5}">
                      <a16:colId xmlns:a16="http://schemas.microsoft.com/office/drawing/2014/main" val="2453827242"/>
                    </a:ext>
                  </a:extLst>
                </a:gridCol>
              </a:tblGrid>
              <a:tr h="1079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House of Spice 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Индийская кухня 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0–2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6529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Casa Mia 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Итальянская кухня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0–2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2018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Fleur de Lis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Франко-американская кухня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</a:t>
                      </a:r>
                      <a: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ru-RU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0–2</a:t>
                      </a:r>
                      <a:r>
                        <a:rPr lang="ru-RU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ru-RU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6815764"/>
                  </a:ext>
                </a:extLst>
              </a:tr>
            </a:tbl>
          </a:graphicData>
        </a:graphic>
      </p:graphicFrame>
      <p:graphicFrame>
        <p:nvGraphicFramePr>
          <p:cNvPr id="22" name="Таблица 21">
            <a:extLst>
              <a:ext uri="{FF2B5EF4-FFF2-40B4-BE49-F238E27FC236}">
                <a16:creationId xmlns:a16="http://schemas.microsoft.com/office/drawing/2014/main" id="{F705DB75-EC0C-912A-9209-2E43EC447C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345186"/>
              </p:ext>
            </p:extLst>
          </p:nvPr>
        </p:nvGraphicFramePr>
        <p:xfrm>
          <a:off x="155436" y="4051620"/>
          <a:ext cx="3208020" cy="1732915"/>
        </p:xfrm>
        <a:graphic>
          <a:graphicData uri="http://schemas.openxmlformats.org/drawingml/2006/table">
            <a:tbl>
              <a:tblPr firstRow="1" firstCol="1" bandRow="1"/>
              <a:tblGrid>
                <a:gridCol w="941066">
                  <a:extLst>
                    <a:ext uri="{9D8B030D-6E8A-4147-A177-3AD203B41FA5}">
                      <a16:colId xmlns:a16="http://schemas.microsoft.com/office/drawing/2014/main" val="4027444061"/>
                    </a:ext>
                  </a:extLst>
                </a:gridCol>
                <a:gridCol w="1363671">
                  <a:extLst>
                    <a:ext uri="{9D8B030D-6E8A-4147-A177-3AD203B41FA5}">
                      <a16:colId xmlns:a16="http://schemas.microsoft.com/office/drawing/2014/main" val="4283487639"/>
                    </a:ext>
                  </a:extLst>
                </a:gridCol>
                <a:gridCol w="903283">
                  <a:extLst>
                    <a:ext uri="{9D8B030D-6E8A-4147-A177-3AD203B41FA5}">
                      <a16:colId xmlns:a16="http://schemas.microsoft.com/office/drawing/2014/main" val="300813842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Lord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’s 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Inn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(FUN&amp;SUN)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Лобби (2 этаж)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 часа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55386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 Dar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Лобби (1 этаж)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 часа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82284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Happy Moment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332865" algn="l"/>
                        </a:tabLs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Лобби (1этаж)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10:00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00:00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42744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 Shalal Bar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94055" algn="l"/>
                        </a:tabLs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Бассейн N3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09:00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18:30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59709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North 38 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Бассейн N5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09:00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18:00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07847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Sultana Bar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365885" algn="l"/>
                        </a:tabLs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Бассейн N1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09:00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22:00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1640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Oasis Bar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SPA второй этаж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20:00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00:00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7853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Rock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Bar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Детский бассейн 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09:00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18:00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25530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Chill Out 18+ (FUN&amp;SUN)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Пляж, рядом с пиццерией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10:00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00:00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68268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Beach Bar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Пляж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09:00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18:30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3797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dirty="0" err="1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Tiran</a:t>
                      </a:r>
                      <a:r>
                        <a:rPr lang="ru-RU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800" dirty="0" err="1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Bar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Пляж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09:00</a:t>
                      </a:r>
                      <a: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ru-RU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18:00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560865"/>
                  </a:ext>
                </a:extLst>
              </a:tr>
            </a:tbl>
          </a:graphicData>
        </a:graphic>
      </p:graphicFrame>
      <p:graphicFrame>
        <p:nvGraphicFramePr>
          <p:cNvPr id="23" name="Таблица 22">
            <a:extLst>
              <a:ext uri="{FF2B5EF4-FFF2-40B4-BE49-F238E27FC236}">
                <a16:creationId xmlns:a16="http://schemas.microsoft.com/office/drawing/2014/main" id="{B4E087E5-BC0D-C8C6-BF35-78807D054F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761983"/>
              </p:ext>
            </p:extLst>
          </p:nvPr>
        </p:nvGraphicFramePr>
        <p:xfrm>
          <a:off x="155436" y="3280623"/>
          <a:ext cx="3178810" cy="498348"/>
        </p:xfrm>
        <a:graphic>
          <a:graphicData uri="http://schemas.openxmlformats.org/drawingml/2006/table">
            <a:tbl>
              <a:tblPr firstRow="1" firstCol="1" bandRow="1"/>
              <a:tblGrid>
                <a:gridCol w="995588">
                  <a:extLst>
                    <a:ext uri="{9D8B030D-6E8A-4147-A177-3AD203B41FA5}">
                      <a16:colId xmlns:a16="http://schemas.microsoft.com/office/drawing/2014/main" val="675364593"/>
                    </a:ext>
                  </a:extLst>
                </a:gridCol>
                <a:gridCol w="1309656">
                  <a:extLst>
                    <a:ext uri="{9D8B030D-6E8A-4147-A177-3AD203B41FA5}">
                      <a16:colId xmlns:a16="http://schemas.microsoft.com/office/drawing/2014/main" val="1572637780"/>
                    </a:ext>
                  </a:extLst>
                </a:gridCol>
                <a:gridCol w="873566">
                  <a:extLst>
                    <a:ext uri="{9D8B030D-6E8A-4147-A177-3AD203B41FA5}">
                      <a16:colId xmlns:a16="http://schemas.microsoft.com/office/drawing/2014/main" val="8149211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Captain Crepe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Блины и пончики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15:00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17:00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70839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Beach </a:t>
                      </a:r>
                      <a:r>
                        <a:rPr lang="ru-RU" sz="800" dirty="0" err="1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bar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Стрит фуд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13:00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17:00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80895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 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Shalal Bar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Стрит </a:t>
                      </a:r>
                      <a:r>
                        <a:rPr lang="ru-RU" sz="800" dirty="0" err="1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фуд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13:00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18:00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5029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dirty="0" err="1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Rehana</a:t>
                      </a:r>
                      <a:r>
                        <a:rPr lang="ru-RU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800" dirty="0" err="1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Pizzeria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Пицца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13:00</a:t>
                      </a:r>
                      <a: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ru-RU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18:00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571323"/>
                  </a:ext>
                </a:extLst>
              </a:tr>
            </a:tbl>
          </a:graphicData>
        </a:graphic>
      </p:graphicFrame>
      <p:graphicFrame>
        <p:nvGraphicFramePr>
          <p:cNvPr id="24" name="Таблица 23">
            <a:extLst>
              <a:ext uri="{FF2B5EF4-FFF2-40B4-BE49-F238E27FC236}">
                <a16:creationId xmlns:a16="http://schemas.microsoft.com/office/drawing/2014/main" id="{D1570AA1-9449-3B12-9E3A-6C39526117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96415"/>
              </p:ext>
            </p:extLst>
          </p:nvPr>
        </p:nvGraphicFramePr>
        <p:xfrm>
          <a:off x="3774004" y="2861197"/>
          <a:ext cx="3178810" cy="249174"/>
        </p:xfrm>
        <a:graphic>
          <a:graphicData uri="http://schemas.openxmlformats.org/drawingml/2006/table">
            <a:tbl>
              <a:tblPr firstRow="1" firstCol="1" bandRow="1"/>
              <a:tblGrid>
                <a:gridCol w="1494075">
                  <a:extLst>
                    <a:ext uri="{9D8B030D-6E8A-4147-A177-3AD203B41FA5}">
                      <a16:colId xmlns:a16="http://schemas.microsoft.com/office/drawing/2014/main" val="1589458075"/>
                    </a:ext>
                  </a:extLst>
                </a:gridCol>
                <a:gridCol w="1684735">
                  <a:extLst>
                    <a:ext uri="{9D8B030D-6E8A-4147-A177-3AD203B41FA5}">
                      <a16:colId xmlns:a16="http://schemas.microsoft.com/office/drawing/2014/main" val="1682508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 </a:t>
                      </a:r>
                      <a:r>
                        <a:rPr lang="ru-RU" sz="800" dirty="0" err="1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Shalal</a:t>
                      </a:r>
                      <a:r>
                        <a:rPr lang="ru-RU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800" dirty="0" err="1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Bar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10:30</a:t>
                      </a:r>
                      <a:r>
                        <a:rPr lang="en-US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17:00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85625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Beach bar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10:30</a:t>
                      </a:r>
                      <a:r>
                        <a:rPr lang="en-US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ru-RU" sz="8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17:00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712727"/>
                  </a:ext>
                </a:extLst>
              </a:tr>
            </a:tbl>
          </a:graphicData>
        </a:graphic>
      </p:graphicFrame>
      <p:pic>
        <p:nvPicPr>
          <p:cNvPr id="25" name="Picture 4">
            <a:extLst>
              <a:ext uri="{FF2B5EF4-FFF2-40B4-BE49-F238E27FC236}">
                <a16:creationId xmlns:a16="http://schemas.microsoft.com/office/drawing/2014/main" id="{F0068B2C-CAEE-39C5-8D66-FD159347E33E}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3773852" y="1743909"/>
            <a:ext cx="838201" cy="778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14142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985</Words>
  <Application>Microsoft Office PowerPoint</Application>
  <PresentationFormat>Custom</PresentationFormat>
  <Paragraphs>205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Open Sans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Ultra All Inclusive Sea Beach без вылетов</dc:title>
  <dc:creator>Anastasiya Selezneva</dc:creator>
  <cp:lastModifiedBy>FNS 3</cp:lastModifiedBy>
  <cp:revision>2</cp:revision>
  <dcterms:created xsi:type="dcterms:W3CDTF">2026-05-04T14:45:44Z</dcterms:created>
  <dcterms:modified xsi:type="dcterms:W3CDTF">2026-05-28T08:51:08Z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2026-05-04T00:00:00Z</vt:filetime>
  </property>
  <property fmtid="{D5CDD505-2E9C-101B-9397-08002B2CF9AE}" pid="3" name="Creator">
    <vt:lpwstr>Adobe Illustrator 30.3 (Windows)</vt:lpwstr>
  </property>
  <property fmtid="{D5CDD505-2E9C-101B-9397-08002B2CF9AE}" pid="4" name="LastSaved">
    <vt:filetime>2026-05-04T00:00:00Z</vt:filetime>
  </property>
  <property fmtid="{D5CDD505-2E9C-101B-9397-08002B2CF9AE}" pid="5" name="Producer">
    <vt:lpwstr>Adobe PDF library 18.00</vt:lpwstr>
  </property>
</Properties>
</file>