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</p:sldIdLst>
  <p:sldSz cx="6858000" cy="9906000" type="A4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4FF"/>
    <a:srgbClr val="1FCECB"/>
    <a:srgbClr val="1867E8"/>
    <a:srgbClr val="F09A05"/>
    <a:srgbClr val="FFA000"/>
    <a:srgbClr val="FF9900"/>
    <a:srgbClr val="238885"/>
    <a:srgbClr val="3399FF"/>
    <a:srgbClr val="0099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FBAF17-D1AE-4F94-A67E-78FC5472AF89}" v="219" dt="2024-02-11T12:49:36.383"/>
  </p1510:revLst>
</p1510:revInfo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3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81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9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4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7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36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5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8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147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91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6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51074-0AE3-4E74-BD42-1B6D6009B543}" type="datetimeFigureOut">
              <a:rPr lang="en-US" smtClean="0"/>
              <a:t>03/05/2025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F4749-EAD4-4C46-BB9B-E987F0062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46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curved lines&#10;&#10;Description automatically generated">
            <a:extLst>
              <a:ext uri="{FF2B5EF4-FFF2-40B4-BE49-F238E27FC236}">
                <a16:creationId xmlns:a16="http://schemas.microsoft.com/office/drawing/2014/main" id="{7E72A223-C9D9-F7AB-6987-4D7277F4F81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55548"/>
            <a:ext cx="6858000" cy="4850452"/>
          </a:xfrm>
          <a:prstGeom prst="rect">
            <a:avLst/>
          </a:prstGeom>
        </p:spPr>
      </p:pic>
      <p:pic>
        <p:nvPicPr>
          <p:cNvPr id="8" name="Picture 7" descr="A blue and white curved lines&#10;&#10;Description automatically generated">
            <a:extLst>
              <a:ext uri="{FF2B5EF4-FFF2-40B4-BE49-F238E27FC236}">
                <a16:creationId xmlns:a16="http://schemas.microsoft.com/office/drawing/2014/main" id="{760F5912-70DA-2C73-C988-F759F3D61A9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084197"/>
          </a:xfrm>
          <a:prstGeom prst="rect">
            <a:avLst/>
          </a:prstGeom>
        </p:spPr>
      </p:pic>
      <p:sp>
        <p:nvSpPr>
          <p:cNvPr id="12" name="object 7">
            <a:extLst>
              <a:ext uri="{FF2B5EF4-FFF2-40B4-BE49-F238E27FC236}">
                <a16:creationId xmlns:a16="http://schemas.microsoft.com/office/drawing/2014/main" id="{EDE4D829-9027-3917-ADE6-89CC14419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687393"/>
            <a:ext cx="6184900" cy="1027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1137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tnoova Regular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92"/>
              </a:spcBef>
            </a:pPr>
            <a:r>
              <a:rPr lang="en-US" altLang="en-US" sz="3200" b="1" dirty="0">
                <a:solidFill>
                  <a:schemeClr val="bg2">
                    <a:lumMod val="25000"/>
                  </a:schemeClr>
                </a:solidFill>
                <a:latin typeface="Museo 300" panose="02000000000000000000" pitchFamily="50" charset="0"/>
              </a:rPr>
              <a:t>HOTEL PRICE LIST </a:t>
            </a:r>
          </a:p>
          <a:p>
            <a:pPr algn="ctr">
              <a:spcBef>
                <a:spcPts val="92"/>
              </a:spcBef>
            </a:pPr>
            <a:endParaRPr lang="en-US" altLang="en-US" sz="3323" b="1" dirty="0">
              <a:solidFill>
                <a:schemeClr val="bg2">
                  <a:lumMod val="25000"/>
                </a:schemeClr>
              </a:solidFill>
              <a:latin typeface="Museo 300" panose="02000000000000000000" pitchFamily="50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E1AA12C-9AEC-EFF5-9D10-1D037DAED4A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311" y="212870"/>
            <a:ext cx="3167378" cy="26165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784CAD8-6FE6-2DBE-DE32-9F61AE04A45F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639" y="9687423"/>
            <a:ext cx="1071527" cy="124673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55DC509-E6A5-921F-3DA8-46DEBE0E56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906463"/>
              </p:ext>
            </p:extLst>
          </p:nvPr>
        </p:nvGraphicFramePr>
        <p:xfrm>
          <a:off x="136622" y="1468753"/>
          <a:ext cx="6576544" cy="80551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8603">
                  <a:extLst>
                    <a:ext uri="{9D8B030D-6E8A-4147-A177-3AD203B41FA5}">
                      <a16:colId xmlns:a16="http://schemas.microsoft.com/office/drawing/2014/main" val="2616908004"/>
                    </a:ext>
                  </a:extLst>
                </a:gridCol>
                <a:gridCol w="3007941">
                  <a:extLst>
                    <a:ext uri="{9D8B030D-6E8A-4147-A177-3AD203B41FA5}">
                      <a16:colId xmlns:a16="http://schemas.microsoft.com/office/drawing/2014/main" val="1503661217"/>
                    </a:ext>
                  </a:extLst>
                </a:gridCol>
              </a:tblGrid>
              <a:tr h="39361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Early check-in (from 6:00 till 10:00)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40 USD per room</a:t>
                      </a:r>
                      <a:endParaRPr kumimoji="0" lang="en-US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7938119"/>
                  </a:ext>
                </a:extLst>
              </a:tr>
              <a:tr h="39901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Late check-out till 15:00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60 USD per room </a:t>
                      </a:r>
                      <a:endParaRPr kumimoji="0" lang="en-US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2692534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Late check-out till 18:00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85 USD per room </a:t>
                      </a:r>
                      <a:endParaRPr kumimoji="0" lang="en-US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8811736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Late check-out till 21:00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120 USD per room </a:t>
                      </a:r>
                      <a:endParaRPr kumimoji="0" lang="en-US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1362329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Late check-out after 21:00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One night charge</a:t>
                      </a:r>
                      <a:endParaRPr kumimoji="0" lang="en-US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8114922"/>
                  </a:ext>
                </a:extLst>
              </a:tr>
              <a:tr h="407505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Board upgrade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526521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Half board     Soft All Inclusive</a:t>
                      </a:r>
                      <a:endParaRPr kumimoji="0" lang="ru-RU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20 USD per person, per night</a:t>
                      </a:r>
                      <a:endParaRPr kumimoji="0" lang="ru-RU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0677265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Soft All Inclusive     Hard All Inclusive</a:t>
                      </a:r>
                      <a:endParaRPr kumimoji="0" lang="ru-RU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15 USD per person, per night</a:t>
                      </a:r>
                      <a:endParaRPr kumimoji="0" lang="ru-RU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9497043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Half board     Hard All Inclusive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35 USD per person, per night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9136960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Half board     Hard All Inclusive 24 H</a:t>
                      </a:r>
                      <a:endParaRPr kumimoji="0" lang="ru-RU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40 USD per person, per night</a:t>
                      </a:r>
                      <a:endParaRPr kumimoji="0" lang="ru-RU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7339179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Half board     Premium All inclusive</a:t>
                      </a:r>
                      <a:endParaRPr kumimoji="0" lang="ru-RU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50 USD per person, per night</a:t>
                      </a:r>
                      <a:endParaRPr kumimoji="0" lang="ru-RU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7225562"/>
                  </a:ext>
                </a:extLst>
              </a:tr>
              <a:tr h="407505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Room type upgrade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922816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Garden     </a:t>
                      </a: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Relax pool                                               </a:t>
                      </a:r>
                      <a:endParaRPr kumimoji="0" lang="en-US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5 USD per person, per night</a:t>
                      </a:r>
                      <a:endParaRPr kumimoji="0" lang="en-US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9726969"/>
                  </a:ext>
                </a:extLst>
              </a:tr>
              <a:tr h="37249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Garden     </a:t>
                      </a: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Seaside 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7 USD per person, per night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7027267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Garden     </a:t>
                      </a: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Seafront                                               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10 USD per person, per night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7288982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Garden     </a:t>
                      </a: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Main pool </a:t>
                      </a:r>
                      <a:endParaRPr kumimoji="0" lang="en-US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10 USD per person, per night</a:t>
                      </a:r>
                      <a:endParaRPr kumimoji="0" lang="en-US" sz="14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8270558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Garden     </a:t>
                      </a: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Family </a:t>
                      </a: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Garden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12 USD per person, per night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621361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Garden     </a:t>
                      </a:r>
                      <a:r>
                        <a:rPr kumimoji="0" lang="en-GB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Family </a:t>
                      </a: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Seaview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15 USD per person, per night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8925915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Garden     Deluxe Swim up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20 USD per person, per night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3892995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Garden     Junior Suite Seaview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25 USD per person, per night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4347603"/>
                  </a:ext>
                </a:extLst>
              </a:tr>
              <a:tr h="37045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Superior Garden     Royal Suite 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Museo 300" panose="02000000000000000000" pitchFamily="50" charset="0"/>
                          <a:ea typeface="+mn-ea"/>
                          <a:cs typeface="+mn-cs"/>
                        </a:rPr>
                        <a:t>70 USD per person, per night</a:t>
                      </a:r>
                      <a:endParaRPr kumimoji="0" lang="en-US" sz="2000" b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Museo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634473"/>
                  </a:ext>
                </a:extLst>
              </a:tr>
            </a:tbl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9A01296-9234-E055-5CCD-760DE8FC6DD5}"/>
              </a:ext>
            </a:extLst>
          </p:cNvPr>
          <p:cNvCxnSpPr>
            <a:cxnSpLocks/>
          </p:cNvCxnSpPr>
          <p:nvPr/>
        </p:nvCxnSpPr>
        <p:spPr>
          <a:xfrm>
            <a:off x="1680847" y="4337050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F5EF7EF-E56C-7F7D-4B87-E5AF55117667}"/>
              </a:ext>
            </a:extLst>
          </p:cNvPr>
          <p:cNvCxnSpPr>
            <a:cxnSpLocks/>
          </p:cNvCxnSpPr>
          <p:nvPr/>
        </p:nvCxnSpPr>
        <p:spPr>
          <a:xfrm>
            <a:off x="1159511" y="5448300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5A4B22C-76A6-D636-4EA9-A37817A5922B}"/>
              </a:ext>
            </a:extLst>
          </p:cNvPr>
          <p:cNvCxnSpPr>
            <a:cxnSpLocks/>
          </p:cNvCxnSpPr>
          <p:nvPr/>
        </p:nvCxnSpPr>
        <p:spPr>
          <a:xfrm>
            <a:off x="1159511" y="3956050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2408501-E708-AFF9-92CB-602E32D6C987}"/>
              </a:ext>
            </a:extLst>
          </p:cNvPr>
          <p:cNvCxnSpPr>
            <a:cxnSpLocks/>
          </p:cNvCxnSpPr>
          <p:nvPr/>
        </p:nvCxnSpPr>
        <p:spPr>
          <a:xfrm>
            <a:off x="1159511" y="4721225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971DF7F-A415-7597-B898-8179380C4BCB}"/>
              </a:ext>
            </a:extLst>
          </p:cNvPr>
          <p:cNvCxnSpPr>
            <a:cxnSpLocks/>
          </p:cNvCxnSpPr>
          <p:nvPr/>
        </p:nvCxnSpPr>
        <p:spPr>
          <a:xfrm>
            <a:off x="1159511" y="5081970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25FD0A0-ACCA-8F44-DF23-EE6EA834CC68}"/>
              </a:ext>
            </a:extLst>
          </p:cNvPr>
          <p:cNvCxnSpPr>
            <a:cxnSpLocks/>
          </p:cNvCxnSpPr>
          <p:nvPr/>
        </p:nvCxnSpPr>
        <p:spPr>
          <a:xfrm>
            <a:off x="1680847" y="6227123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94C888E-E7D4-7F2E-F5EB-46AFCE75815E}"/>
              </a:ext>
            </a:extLst>
          </p:cNvPr>
          <p:cNvCxnSpPr>
            <a:cxnSpLocks/>
          </p:cNvCxnSpPr>
          <p:nvPr/>
        </p:nvCxnSpPr>
        <p:spPr>
          <a:xfrm>
            <a:off x="1680847" y="6598598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DCB425C-3196-24C1-C9F5-FAA236A292F9}"/>
              </a:ext>
            </a:extLst>
          </p:cNvPr>
          <p:cNvCxnSpPr>
            <a:cxnSpLocks/>
          </p:cNvCxnSpPr>
          <p:nvPr/>
        </p:nvCxnSpPr>
        <p:spPr>
          <a:xfrm>
            <a:off x="1680847" y="6976423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F63795B-AD05-2006-0E9E-7D676151FEB6}"/>
              </a:ext>
            </a:extLst>
          </p:cNvPr>
          <p:cNvCxnSpPr>
            <a:cxnSpLocks/>
          </p:cNvCxnSpPr>
          <p:nvPr/>
        </p:nvCxnSpPr>
        <p:spPr>
          <a:xfrm>
            <a:off x="1680847" y="7344723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343C8A3-9325-0517-047A-63AAFF6AE9FE}"/>
              </a:ext>
            </a:extLst>
          </p:cNvPr>
          <p:cNvCxnSpPr>
            <a:cxnSpLocks/>
          </p:cNvCxnSpPr>
          <p:nvPr/>
        </p:nvCxnSpPr>
        <p:spPr>
          <a:xfrm>
            <a:off x="1671322" y="7716198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BB0D887-FC05-8646-7C2A-257835E9C4FE}"/>
              </a:ext>
            </a:extLst>
          </p:cNvPr>
          <p:cNvCxnSpPr>
            <a:cxnSpLocks/>
          </p:cNvCxnSpPr>
          <p:nvPr/>
        </p:nvCxnSpPr>
        <p:spPr>
          <a:xfrm>
            <a:off x="1673227" y="8087673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2A6D432-EF52-C816-8CD3-B46B295486F5}"/>
              </a:ext>
            </a:extLst>
          </p:cNvPr>
          <p:cNvCxnSpPr>
            <a:cxnSpLocks/>
          </p:cNvCxnSpPr>
          <p:nvPr/>
        </p:nvCxnSpPr>
        <p:spPr>
          <a:xfrm>
            <a:off x="1671322" y="8449623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B8775BC-82EE-476F-AE53-D00B799DF649}"/>
              </a:ext>
            </a:extLst>
          </p:cNvPr>
          <p:cNvCxnSpPr>
            <a:cxnSpLocks/>
          </p:cNvCxnSpPr>
          <p:nvPr/>
        </p:nvCxnSpPr>
        <p:spPr>
          <a:xfrm>
            <a:off x="1673227" y="8821098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D2A96ED-A40A-365E-703B-0AE4FDCCCE0C}"/>
              </a:ext>
            </a:extLst>
          </p:cNvPr>
          <p:cNvCxnSpPr>
            <a:cxnSpLocks/>
          </p:cNvCxnSpPr>
          <p:nvPr/>
        </p:nvCxnSpPr>
        <p:spPr>
          <a:xfrm>
            <a:off x="1680847" y="9202098"/>
            <a:ext cx="173989" cy="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363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2217</TotalTime>
  <Words>217</Words>
  <Application>Microsoft Office PowerPoint</Application>
  <PresentationFormat>A4 Paper (210x297 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Museo 300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HB Tiran Sharm GE Manager</dc:creator>
  <cp:lastModifiedBy>HB Tiran Sharm GE Manager</cp:lastModifiedBy>
  <cp:revision>13</cp:revision>
  <cp:lastPrinted>2024-06-17T09:15:56Z</cp:lastPrinted>
  <dcterms:created xsi:type="dcterms:W3CDTF">2024-02-04T10:10:32Z</dcterms:created>
  <dcterms:modified xsi:type="dcterms:W3CDTF">2025-05-03T07:31:48Z</dcterms:modified>
</cp:coreProperties>
</file>