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261" r:id="rId2"/>
    <p:sldId id="315" r:id="rId3"/>
    <p:sldId id="260" r:id="rId4"/>
    <p:sldId id="263" r:id="rId5"/>
    <p:sldId id="264" r:id="rId6"/>
    <p:sldId id="265" r:id="rId7"/>
    <p:sldId id="292" r:id="rId8"/>
    <p:sldId id="303" r:id="rId9"/>
    <p:sldId id="317" r:id="rId10"/>
    <p:sldId id="266" r:id="rId11"/>
    <p:sldId id="290" r:id="rId12"/>
    <p:sldId id="309" r:id="rId13"/>
    <p:sldId id="271" r:id="rId14"/>
    <p:sldId id="272" r:id="rId15"/>
    <p:sldId id="262" r:id="rId16"/>
    <p:sldId id="276" r:id="rId17"/>
    <p:sldId id="322" r:id="rId18"/>
    <p:sldId id="277" r:id="rId19"/>
    <p:sldId id="281" r:id="rId20"/>
    <p:sldId id="321" r:id="rId21"/>
    <p:sldId id="314" r:id="rId22"/>
    <p:sldId id="294" r:id="rId23"/>
    <p:sldId id="289" r:id="rId24"/>
    <p:sldId id="318" r:id="rId25"/>
    <p:sldId id="320" r:id="rId2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41A1CCC-24D5-4366-A698-D49837C678A3}">
          <p14:sldIdLst>
            <p14:sldId id="261"/>
            <p14:sldId id="315"/>
            <p14:sldId id="260"/>
            <p14:sldId id="263"/>
            <p14:sldId id="264"/>
            <p14:sldId id="265"/>
            <p14:sldId id="292"/>
            <p14:sldId id="303"/>
            <p14:sldId id="317"/>
            <p14:sldId id="266"/>
            <p14:sldId id="290"/>
            <p14:sldId id="309"/>
            <p14:sldId id="271"/>
            <p14:sldId id="272"/>
            <p14:sldId id="262"/>
            <p14:sldId id="276"/>
            <p14:sldId id="322"/>
            <p14:sldId id="277"/>
            <p14:sldId id="281"/>
            <p14:sldId id="321"/>
            <p14:sldId id="314"/>
            <p14:sldId id="294"/>
          </p14:sldIdLst>
        </p14:section>
        <p14:section name="Untitled Section" id="{15278615-D75F-4F8F-850F-7D02B658E940}">
          <p14:sldIdLst>
            <p14:sldId id="289"/>
            <p14:sldId id="318"/>
            <p14:sldId id="3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FE9"/>
    <a:srgbClr val="FCDDCF"/>
    <a:srgbClr val="2E1700"/>
    <a:srgbClr val="66523D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45" autoAdjust="0"/>
    <p:restoredTop sz="95565" autoAdjust="0"/>
  </p:normalViewPr>
  <p:slideViewPr>
    <p:cSldViewPr>
      <p:cViewPr varScale="1">
        <p:scale>
          <a:sx n="72" d="100"/>
          <a:sy n="72" d="100"/>
        </p:scale>
        <p:origin x="104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B0CB433-238D-475C-A966-C646E1B7D1C0}" type="datetimeFigureOut">
              <a:rPr lang="tr-TR"/>
              <a:pPr>
                <a:defRPr/>
              </a:pPr>
              <a:t>23.10.2020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0" anchor="ctr"/>
          <a:lstStyle/>
          <a:p>
            <a:pPr lvl="0"/>
            <a:endParaRPr lang="tr-T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6"/>
            <a:ext cx="5850835" cy="4320213"/>
          </a:xfrm>
          <a:prstGeom prst="rect">
            <a:avLst/>
          </a:prstGeom>
        </p:spPr>
        <p:txBody>
          <a:bodyPr vert="horz" lIns="94851" tIns="47425" rIns="94851" bIns="4742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tr-T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8CF3A68-592D-4418-8C10-069417EB5BE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811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082388-7A9C-4535-9308-4DE10298DD25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58D668-2A29-45D0-9EDD-19D59FDB4A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76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D6D550-2824-4BC2-9028-7F788722828B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FFF65D-4FBD-4925-9A71-4E53AFDAC1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1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9472D6-94ED-4963-8FE1-8CA09AA117E4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1592B-90A8-467C-885B-5FCB7A27E7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16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C2E9F9-53A6-4DFD-AFAD-18E44C595F7F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B2E58-812B-4BCC-8AA0-D4AB9C6E9A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5A1249-C05C-4915-83B3-419BA991F027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CA8CDB-81EF-41C2-832B-E52983CCB2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6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E257C3-85D8-4D1E-9603-08C6CF41F6B9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0E740-E460-468B-80CA-03AB8F62AF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9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BA8110-408D-4C34-BDAC-72416EB31CE9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C2FAF5-3F97-498C-BDDA-992594D09B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9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F537BB-19ED-451A-A049-4403D4C94F4F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64D2F-78E1-4226-B60F-D25C28390E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4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05A569-84BE-4A88-A193-21DE3FC4856F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73CEC-7D59-46A3-8AA5-44DF2B84E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1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5AAC2F-0FC7-4400-BC3F-01A5D575B1DE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177796-D98A-4B50-BD34-4006EB3F2D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9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EED8E7-34DD-4A1C-9BC4-EC09DB398574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DC1CD-AC79-4101-B16A-24DCEBE9EC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6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F06896-F603-4E90-9FA4-4D11D6007B18}" type="datetimeFigureOut">
              <a:rPr lang="en-US" smtClean="0"/>
              <a:pPr>
                <a:defRPr/>
              </a:pPr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FA0421-9E61-47A3-94FF-F143C46890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1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rixos.com/ru/hotel-resort/rixos-premium-bele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4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899319" y="4292600"/>
            <a:ext cx="734536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ea typeface="Arial" charset="0"/>
                <a:cs typeface="Arial" charset="0"/>
              </a:rPr>
              <a:t>20</a:t>
            </a:r>
            <a:r>
              <a:rPr lang="tr-TR" sz="3000" dirty="0">
                <a:solidFill>
                  <a:schemeClr val="bg1"/>
                </a:solidFill>
                <a:ea typeface="Arial" charset="0"/>
                <a:cs typeface="Arial" charset="0"/>
              </a:rPr>
              <a:t>20/20</a:t>
            </a:r>
            <a:r>
              <a:rPr lang="en-GB" sz="3000" dirty="0">
                <a:solidFill>
                  <a:schemeClr val="bg1"/>
                </a:solidFill>
                <a:ea typeface="Arial" charset="0"/>
                <a:cs typeface="Arial" charset="0"/>
              </a:rPr>
              <a:t>2</a:t>
            </a:r>
            <a:r>
              <a:rPr lang="tr-TR" sz="3000" dirty="0">
                <a:solidFill>
                  <a:schemeClr val="bg1"/>
                </a:solidFill>
                <a:ea typeface="Arial" charset="0"/>
                <a:cs typeface="Arial" charset="0"/>
              </a:rPr>
              <a:t>1</a:t>
            </a:r>
            <a:r>
              <a:rPr lang="en-US" sz="3000" dirty="0">
                <a:solidFill>
                  <a:schemeClr val="bg1"/>
                </a:solidFill>
                <a:ea typeface="Arial" charset="0"/>
                <a:cs typeface="Arial" charset="0"/>
              </a:rPr>
              <a:t> </a:t>
            </a:r>
            <a:r>
              <a:rPr lang="tr-TR" sz="3000" dirty="0">
                <a:solidFill>
                  <a:schemeClr val="bg1"/>
                </a:solidFill>
                <a:ea typeface="Arial" charset="0"/>
                <a:cs typeface="Arial" charset="0"/>
              </a:rPr>
              <a:t>FACTSHEET</a:t>
            </a:r>
          </a:p>
          <a:p>
            <a:pPr algn="ctr"/>
            <a:r>
              <a:rPr lang="az-Cyrl-AZ" sz="1400" dirty="0">
                <a:solidFill>
                  <a:schemeClr val="bg1"/>
                </a:solidFill>
                <a:ea typeface="Arial" charset="0"/>
                <a:cs typeface="Arial" charset="0"/>
              </a:rPr>
              <a:t> </a:t>
            </a:r>
            <a:r>
              <a:rPr lang="tr-TR" sz="1400" dirty="0">
                <a:solidFill>
                  <a:schemeClr val="bg1"/>
                </a:solidFill>
                <a:ea typeface="Arial" charset="0"/>
                <a:cs typeface="Arial" charset="0"/>
              </a:rPr>
              <a:t>01</a:t>
            </a:r>
            <a:r>
              <a:rPr lang="az-Cyrl-AZ" sz="1400" dirty="0">
                <a:solidFill>
                  <a:schemeClr val="bg1"/>
                </a:solidFill>
                <a:ea typeface="Arial" charset="0"/>
                <a:cs typeface="Arial" charset="0"/>
              </a:rPr>
              <a:t> НОЯБРЯ</a:t>
            </a:r>
            <a:r>
              <a:rPr lang="tr-TR" sz="1400" dirty="0">
                <a:solidFill>
                  <a:schemeClr val="bg1"/>
                </a:solidFill>
                <a:ea typeface="Arial" charset="0"/>
                <a:cs typeface="Arial" charset="0"/>
              </a:rPr>
              <a:t> 2020 –</a:t>
            </a:r>
            <a:r>
              <a:rPr lang="az-Cyrl-AZ" sz="1400" dirty="0">
                <a:solidFill>
                  <a:schemeClr val="bg1"/>
                </a:solidFill>
                <a:ea typeface="Arial" charset="0"/>
                <a:cs typeface="Arial" charset="0"/>
              </a:rPr>
              <a:t> </a:t>
            </a:r>
            <a:r>
              <a:rPr lang="tr-TR" sz="1400" dirty="0">
                <a:solidFill>
                  <a:schemeClr val="bg1"/>
                </a:solidFill>
                <a:ea typeface="Arial" charset="0"/>
                <a:cs typeface="Arial" charset="0"/>
              </a:rPr>
              <a:t>31 </a:t>
            </a:r>
            <a:r>
              <a:rPr lang="ru-RU" sz="1400" dirty="0">
                <a:solidFill>
                  <a:schemeClr val="bg1"/>
                </a:solidFill>
                <a:ea typeface="Arial" charset="0"/>
                <a:cs typeface="Arial" charset="0"/>
              </a:rPr>
              <a:t>МАРТА </a:t>
            </a:r>
            <a:r>
              <a:rPr lang="tr-TR" sz="1400" dirty="0">
                <a:solidFill>
                  <a:schemeClr val="bg1"/>
                </a:solidFill>
                <a:ea typeface="Arial" charset="0"/>
                <a:cs typeface="Arial" charset="0"/>
              </a:rPr>
              <a:t>20</a:t>
            </a:r>
            <a:r>
              <a:rPr lang="en-GB" sz="1400" dirty="0">
                <a:solidFill>
                  <a:schemeClr val="bg1"/>
                </a:solidFill>
                <a:ea typeface="Arial" charset="0"/>
                <a:cs typeface="Arial" charset="0"/>
              </a:rPr>
              <a:t>2</a:t>
            </a:r>
            <a:r>
              <a:rPr lang="tr-TR" sz="1400" dirty="0">
                <a:solidFill>
                  <a:schemeClr val="bg1"/>
                </a:solidFill>
                <a:ea typeface="Arial" charset="0"/>
                <a:cs typeface="Arial" charset="0"/>
              </a:rPr>
              <a:t>1</a:t>
            </a:r>
            <a:endParaRPr lang="en-US" sz="1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1371600" y="5797550"/>
            <a:ext cx="4691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484784"/>
            <a:ext cx="5238328" cy="26191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D085292-FAA3-5E49-805B-762A15E340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971" y="415369"/>
            <a:ext cx="2095540" cy="817370"/>
          </a:xfrm>
          <a:prstGeom prst="rect">
            <a:avLst/>
          </a:prstGeom>
        </p:spPr>
      </p:pic>
      <p:pic>
        <p:nvPicPr>
          <p:cNvPr id="4" name="Picture 3" descr="Graphical user interface, text, application, letter, email&#10;&#10;Description automatically generated">
            <a:extLst>
              <a:ext uri="{FF2B5EF4-FFF2-40B4-BE49-F238E27FC236}">
                <a16:creationId xmlns:a16="http://schemas.microsoft.com/office/drawing/2014/main" id="{B00E26A4-4004-7E42-871E-DD21CAC019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601" y="1340768"/>
            <a:ext cx="9005399" cy="513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3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411311" y="404664"/>
            <a:ext cx="8337401" cy="359916"/>
          </a:xfrm>
          <a:solidFill>
            <a:srgbClr val="66523D"/>
          </a:solidFill>
        </p:spPr>
        <p:txBody>
          <a:bodyPr>
            <a:normAutofit fontScale="90000"/>
          </a:bodyPr>
          <a:lstStyle/>
          <a:p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РАСПОЛОЖЕНИЕ </a:t>
            </a:r>
            <a:endParaRPr lang="en-US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797164"/>
              </p:ext>
            </p:extLst>
          </p:nvPr>
        </p:nvGraphicFramePr>
        <p:xfrm>
          <a:off x="411310" y="3645024"/>
          <a:ext cx="4104705" cy="2606040"/>
        </p:xfrm>
        <a:graphic>
          <a:graphicData uri="http://schemas.openxmlformats.org/drawingml/2006/table">
            <a:tbl>
              <a:tblPr/>
              <a:tblGrid>
                <a:gridCol w="2088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Дата открытия: </a:t>
                      </a:r>
                      <a:r>
                        <a:rPr lang="az-Cyrl-AZ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2005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Последняя реновация: </a:t>
                      </a:r>
                      <a:r>
                        <a:rPr lang="az-Cyrl-AZ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201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7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otham Book"/>
                        <a:cs typeface="Gotham Book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Категория: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5*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Общая площадь: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405.000 m</a:t>
                      </a:r>
                      <a:r>
                        <a:rPr kumimoji="0" lang="en-US" sz="9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7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Почтовый адрес: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Belek Mahallesi Kongre Caddesi No:18/A Belek-Serik / ANTALYA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otham Book"/>
                        <a:cs typeface="Gotham Book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Телефон: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+90 242 710 20 00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Факс: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+90 242 710 19 19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.почта: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premium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belek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</a:rPr>
                        <a:t>@rixos.com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Интернет страница: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otham Book"/>
                          <a:cs typeface="Gotham Book"/>
                          <a:hlinkClick r:id="rId2"/>
                        </a:rPr>
                        <a:t>https://www.rixos.com/ru/hotel-resort/rixos-premium-belek</a:t>
                      </a:r>
                      <a:endParaRPr kumimoji="0" lang="en-US" sz="9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otham Book"/>
                        <a:cs typeface="Gotham Book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583894"/>
              </p:ext>
            </p:extLst>
          </p:nvPr>
        </p:nvGraphicFramePr>
        <p:xfrm>
          <a:off x="4644007" y="3645024"/>
          <a:ext cx="4104706" cy="2619695"/>
        </p:xfrm>
        <a:graphic>
          <a:graphicData uri="http://schemas.openxmlformats.org/drawingml/2006/table">
            <a:tbl>
              <a:tblPr/>
              <a:tblGrid>
                <a:gridCol w="2052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Аэропорт Антальи: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35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Анталья центр города: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45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Ближайший населенный пункт: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Белек /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км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Проезд: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Трансфер (платный)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Расположение и протяженность пляжа: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700 м собственный пляж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зданий: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основное здание (5 этажей), 60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Legendary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Suites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Лифт: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Интернет: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Бесплатный Интернет в каждом номере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008" y="836712"/>
            <a:ext cx="4104704" cy="27418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311" y="836712"/>
            <a:ext cx="4104705" cy="27418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5F2414-3A6E-AA41-B959-09D881919BC9}"/>
              </a:ext>
            </a:extLst>
          </p:cNvPr>
          <p:cNvSpPr/>
          <p:nvPr/>
        </p:nvSpPr>
        <p:spPr>
          <a:xfrm>
            <a:off x="519571" y="6237312"/>
            <a:ext cx="79928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соответствии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решениями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опубликованными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Министерством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внутренних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дел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Министерством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туризма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Министерством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здравоохранения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рамках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новой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практики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обязательных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процедур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соблюдаться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ввиду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пандемии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отель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оставляет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право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вносить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необходимые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изменения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концепцию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615220"/>
              </p:ext>
            </p:extLst>
          </p:nvPr>
        </p:nvGraphicFramePr>
        <p:xfrm>
          <a:off x="395285" y="3356992"/>
          <a:ext cx="8353427" cy="30963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91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85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8587">
                  <a:extLst>
                    <a:ext uri="{9D8B030D-6E8A-4147-A177-3AD203B41FA5}">
                      <a16:colId xmlns:a16="http://schemas.microsoft.com/office/drawing/2014/main" val="2710797547"/>
                    </a:ext>
                  </a:extLst>
                </a:gridCol>
                <a:gridCol w="1068587">
                  <a:extLst>
                    <a:ext uri="{9D8B030D-6E8A-4147-A177-3AD203B41FA5}">
                      <a16:colId xmlns:a16="http://schemas.microsoft.com/office/drawing/2014/main" val="3966541762"/>
                    </a:ext>
                  </a:extLst>
                </a:gridCol>
              </a:tblGrid>
              <a:tr h="985803">
                <a:tc>
                  <a:txBody>
                    <a:bodyPr/>
                    <a:lstStyle/>
                    <a:p>
                      <a:pPr algn="ctr"/>
                      <a:r>
                        <a:rPr lang="az-Cyrl-AZ" sz="900" b="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Расположение</a:t>
                      </a:r>
                      <a:endParaRPr lang="tr-TR" sz="9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az-Cyrl-AZ" sz="900" b="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номера</a:t>
                      </a:r>
                      <a:endParaRPr lang="en-US" sz="9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anchor="ctr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Deluxe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Room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Legendary 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Suite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Family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Suit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Deluxe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Suit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Superior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Suite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Queen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Suite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Royal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 Premium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Suite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817">
                <a:tc>
                  <a:txBody>
                    <a:bodyPr/>
                    <a:lstStyle/>
                    <a:p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видом </a:t>
                      </a:r>
                    </a:p>
                    <a:p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 море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1" i="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900" b="1" i="0" dirty="0">
                          <a:latin typeface="Arial" pitchFamily="34" charset="0"/>
                          <a:cs typeface="Arial" pitchFamily="34" charset="0"/>
                        </a:rPr>
                        <a:t>02</a:t>
                      </a:r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1" i="0" dirty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1" i="0" dirty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1" i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1" i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видом</a:t>
                      </a:r>
                      <a:endParaRPr lang="tr-TR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 сад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itchFamily="34" charset="0"/>
                          <a:cs typeface="Arial" pitchFamily="34" charset="0"/>
                        </a:rPr>
                        <a:t>303</a:t>
                      </a:r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1" i="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620">
                <a:tc>
                  <a:txBody>
                    <a:bodyPr/>
                    <a:lstStyle/>
                    <a:p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видом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 сад</a:t>
                      </a:r>
                      <a:r>
                        <a:rPr lang="tr-TR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tr-TR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</a:t>
                      </a:r>
                      <a:endParaRPr lang="tr-TR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бассейн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1" i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en-US" sz="900" b="1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1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926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Общее количество номеров:</a:t>
                      </a:r>
                      <a:r>
                        <a:rPr lang="tr-TR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7</a:t>
                      </a: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00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 pitchFamily="34" charset="0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Общее</a:t>
                      </a:r>
                      <a:r>
                        <a:rPr lang="ru-RU" sz="9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 количество спальных мест</a:t>
                      </a:r>
                      <a:r>
                        <a:rPr lang="tr-TR" sz="9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:</a:t>
                      </a:r>
                      <a:r>
                        <a:rPr lang="ru-RU" sz="9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 1500 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 pitchFamily="34" charset="0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36000" marR="3600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>
                        <a:solidFill>
                          <a:srgbClr val="000000"/>
                        </a:solidFill>
                        <a:latin typeface="Arial" pitchFamily="34" charset="0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>
                        <a:solidFill>
                          <a:srgbClr val="000000"/>
                        </a:solidFill>
                        <a:latin typeface="Arial" pitchFamily="34" charset="0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6409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810713"/>
              </p:ext>
            </p:extLst>
          </p:nvPr>
        </p:nvGraphicFramePr>
        <p:xfrm>
          <a:off x="395286" y="836712"/>
          <a:ext cx="8353426" cy="2304256"/>
        </p:xfrm>
        <a:graphic>
          <a:graphicData uri="http://schemas.openxmlformats.org/drawingml/2006/table">
            <a:tbl>
              <a:tblPr/>
              <a:tblGrid>
                <a:gridCol w="4176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Радушная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встреча и проводы каждого гостя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Преимущество в бронировании дополнительных услуг для гостей с ограниченными возможностями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6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Приветственные напитки взрослым и детям во время регистрации 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Особая процедура регистрации и сопровождение гостей до номера во время заезда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Приветственное письмо от лица Генерального Диретора в номере 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Бесплатная мойка автомобиля, парковка и услуги парковщика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287" y="262916"/>
            <a:ext cx="8353425" cy="356400"/>
          </a:xfrm>
          <a:solidFill>
            <a:srgbClr val="66523D"/>
          </a:solidFill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ВСТРЕЧА И ПРОВОДЫ</a:t>
            </a:r>
            <a:endParaRPr lang="en-US" sz="1800" b="1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23" name="Group 2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234170"/>
              </p:ext>
            </p:extLst>
          </p:nvPr>
        </p:nvGraphicFramePr>
        <p:xfrm>
          <a:off x="395287" y="836709"/>
          <a:ext cx="8353426" cy="4707213"/>
        </p:xfrm>
        <a:graphic>
          <a:graphicData uri="http://schemas.openxmlformats.org/drawingml/2006/table">
            <a:tbl>
              <a:tblPr/>
              <a:tblGrid>
                <a:gridCol w="1592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1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7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1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62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2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07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233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Deluxe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Room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Legendary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Suite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Family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Suit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Deluxe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Suit</a:t>
                      </a:r>
                      <a:r>
                        <a:rPr kumimoji="0" lang="tr-TR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e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Superior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Suite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Queen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Suit</a:t>
                      </a:r>
                      <a:r>
                        <a:rPr kumimoji="0" lang="tr-TR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e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Royal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Premium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Suite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Меню подушек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Набор для чая и кофе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1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Подготовка номера ко сну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Минибар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Обслуживание в номере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Трансфер в аэропорт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Букет цветов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Банный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халат, тапочки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0746">
                <a:tc>
                  <a:txBody>
                    <a:bodyPr/>
                    <a:lstStyle/>
                    <a:p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Детский </a:t>
                      </a:r>
                    </a:p>
                    <a:p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банный халат </a:t>
                      </a:r>
                    </a:p>
                    <a:p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тапочки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1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Аромат в номере на выбор</a:t>
                      </a: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323528" y="6166675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/>
              <a:t>* </a:t>
            </a:r>
            <a:r>
              <a:rPr lang="ru-RU" sz="1000" dirty="0"/>
              <a:t>Услуги, не указанные в концепции могут быть приобретены за дополнительную плату. </a:t>
            </a:r>
            <a:endParaRPr lang="tr-TR" sz="11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287" y="262916"/>
            <a:ext cx="8353425" cy="356400"/>
          </a:xfrm>
          <a:prstGeom prst="rect">
            <a:avLst/>
          </a:prstGeom>
          <a:solidFill>
            <a:srgbClr val="66523D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УСЛУГИ В НОМЕРЕ</a:t>
            </a:r>
            <a:r>
              <a:rPr lang="tr-T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ВКЛЮЧЕННЫЕ В КОНЦЕПЦИЮ </a:t>
            </a:r>
            <a:endParaRPr lang="en-US" sz="1800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035158"/>
              </p:ext>
            </p:extLst>
          </p:nvPr>
        </p:nvGraphicFramePr>
        <p:xfrm>
          <a:off x="411310" y="3794629"/>
          <a:ext cx="8337403" cy="2586698"/>
        </p:xfrm>
        <a:graphic>
          <a:graphicData uri="http://schemas.openxmlformats.org/drawingml/2006/table">
            <a:tbl>
              <a:tblPr/>
              <a:tblGrid>
                <a:gridCol w="939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8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0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56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МЕСТОПОЛОЖЕНИЕ </a:t>
                      </a:r>
                      <a:endParaRPr lang="az-Cyrl-AZ" sz="9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ПЛОЩАДЬ </a:t>
                      </a:r>
                      <a:endParaRPr lang="az-Cyrl-AZ" sz="9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ХАРАКТЕРИСТИКИ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5511">
                <a:tc>
                  <a:txBody>
                    <a:bodyPr/>
                    <a:lstStyle/>
                    <a:p>
                      <a:r>
                        <a:rPr lang="tr-TR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Deluxe Room </a:t>
                      </a:r>
                      <a:endParaRPr lang="tr-TR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tr-TR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Garden View </a:t>
                      </a:r>
                      <a:endParaRPr lang="tr-TR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Основное здание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37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номере имеется минибар, зеркальный телевизор, спутниковое вещание, беспроводной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нтернет, прямая телефонная линия, централизованное кондиционирование, температурный сенсор, сейф, балкон, письменный стол, лампа для чтения, мраморное и ковровое покрытие пола, в ванной комнате душ/туалет, зеркало для макияжа, фен. Чайник и набор для чая и кофе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511">
                <a:tc>
                  <a:txBody>
                    <a:bodyPr/>
                    <a:lstStyle/>
                    <a:p>
                      <a:r>
                        <a:rPr lang="tr-TR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Deluxe Room </a:t>
                      </a:r>
                      <a:endParaRPr lang="tr-TR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tr-TR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Sea View 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Основное здание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37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номере имеется минибар, зеркальный телевизор, спутниковое вещание, беспроводной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нтернет, прямая телефонная линия, централизованное кондиционирование, температурный сенсор, сейф, балкон, письменный стол, лампа для чтения, мраморное и ковровое покрытие пола, в ванной комнате душ/туалет, зеркало для макияжа, фен. Чайник и набор для чая и кофе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(без доп. оплат)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" t="-1" r="-962" b="-352"/>
          <a:stretch/>
        </p:blipFill>
        <p:spPr>
          <a:xfrm>
            <a:off x="4651619" y="835416"/>
            <a:ext cx="4136527" cy="274180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11311" y="261607"/>
            <a:ext cx="8337402" cy="356400"/>
          </a:xfrm>
          <a:prstGeom prst="rect">
            <a:avLst/>
          </a:prstGeom>
          <a:solidFill>
            <a:srgbClr val="66523D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ДЕЛЮКС</a:t>
            </a:r>
            <a:r>
              <a:rPr lang="tr-T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НОМЕРА</a:t>
            </a:r>
            <a:endParaRPr lang="en-US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81" b="-1"/>
          <a:stretch/>
        </p:blipFill>
        <p:spPr>
          <a:xfrm>
            <a:off x="411310" y="755458"/>
            <a:ext cx="4104705" cy="28217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483485"/>
              </p:ext>
            </p:extLst>
          </p:nvPr>
        </p:nvGraphicFramePr>
        <p:xfrm>
          <a:off x="411310" y="3645024"/>
          <a:ext cx="8365916" cy="1260348"/>
        </p:xfrm>
        <a:graphic>
          <a:graphicData uri="http://schemas.openxmlformats.org/drawingml/2006/table">
            <a:tbl>
              <a:tblPr/>
              <a:tblGrid>
                <a:gridCol w="836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9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5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МЕСТОПОЛОЖЕНИЕ </a:t>
                      </a:r>
                      <a:endParaRPr lang="az-Cyrl-AZ" sz="9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ПЛОЩАЬ</a:t>
                      </a:r>
                      <a:endParaRPr lang="tr-TR" sz="9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ХАРАКТЕРИСТИКИ </a:t>
                      </a:r>
                      <a:endParaRPr lang="tr-TR" sz="9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Family Suit</a:t>
                      </a:r>
                      <a:r>
                        <a:rPr kumimoji="0" lang="tr-TR" sz="8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e</a:t>
                      </a:r>
                      <a:endParaRPr kumimoji="0" lang="en-US" sz="8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Основное здание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49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Family Suite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спальные комнаты и 1 ванная комната. В одной спальной комнате одна двуспальная кровать, во второй 2 односпальные кровати.В номере имеется минибар, зеркальный телевизор, спутниковое вещание, беспроводной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нтернет, прямая телефонная линия, централизованное кондиционирование, температурный сенсор, сейф, балкон, письменный стол, лампа для чтения, напольные весы, мраморное и ковровое покрытие пола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ванной комнате душ/туалет, зеркало для макияжа, фен и  широкий выбор туалетных принадлежностей. Чайник и набор для чая и кофе (без доп. оплат)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3916"/>
              </p:ext>
            </p:extLst>
          </p:nvPr>
        </p:nvGraphicFramePr>
        <p:xfrm>
          <a:off x="411310" y="4863312"/>
          <a:ext cx="8365917" cy="1815084"/>
        </p:xfrm>
        <a:graphic>
          <a:graphicData uri="http://schemas.openxmlformats.org/drawingml/2006/table">
            <a:tbl>
              <a:tblPr/>
              <a:tblGrid>
                <a:gridCol w="836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9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8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Deluxe Suite</a:t>
                      </a:r>
                      <a:endParaRPr kumimoji="0" lang="en-US" sz="8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Основное здание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7</a:t>
                      </a:r>
                      <a:r>
                        <a:rPr kumimoji="0" lang="tr-TR" sz="8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</a:t>
                      </a:r>
                      <a:r>
                        <a:rPr kumimoji="0" lang="en-US" sz="8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85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Номер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</a:t>
                      </a:r>
                      <a:r>
                        <a:rPr kumimoji="0" lang="tr-TR" sz="8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Deluxe Suite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состоят из 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спальной комнаты и 1 гостиной. В спальной комнате 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двуспальная кровать, в номере имеется минибар, зеркальный телевизор, спутниковое вещание, беспроводной </a:t>
                      </a: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нтернет, прямая телефонная линия, централизованное кондиционирование, температурный сенсор, сейф, балкон, письменный стол, лампа для чтения, напольные весы, мраморный пол и ковры; в ванной комнате ванна/туалет, зеркало для макияжа, фен и широкий выбор туалетных принадлежностей. Чайник и набор для чая и кофе</a:t>
                      </a:r>
                      <a:r>
                        <a:rPr lang="en-US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(без доп. оплат).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8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Superior</a:t>
                      </a:r>
                      <a:r>
                        <a:rPr kumimoji="0" lang="tr-TR" sz="8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 Suite</a:t>
                      </a:r>
                      <a:endParaRPr kumimoji="0" lang="en-US" sz="8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Основное здание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94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85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Номер </a:t>
                      </a:r>
                      <a:r>
                        <a:rPr kumimoji="0" lang="tr-TR" sz="8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Superior Suite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состоит из 2-х спальных комнат, 1 гостиной, 1 ванной комнаты с душем, 1 ванной комнаты с ванной и 3-х туалетов. В одной спальной комнате одна двуспальная кровать, во второй 2 односпальные кровати. Кроме того, в номере имеется минибар, 3 зеркальных телевизора, спутниковое вещание, беспроводной </a:t>
                      </a: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нтернет, прямая телефонная линия, централизованное кондиционирование, температурный сенсор, сейф, балкон, письменный стол, лампа для чтения, напольные весы, мраморное и ковровое покрытие пола; в ванной комнате ванна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(душ)/туалет, зеркало для макияжа, фен и </a:t>
                      </a:r>
                      <a:r>
                        <a:rPr lang="ru-RU" sz="8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широкий выбор туалетных принадлежностей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стей. Чайник и набор для чая и кофе</a:t>
                      </a:r>
                      <a:r>
                        <a:rPr lang="ru-RU" sz="8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(без доп. оплат)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" r="1745"/>
          <a:stretch/>
        </p:blipFill>
        <p:spPr>
          <a:xfrm>
            <a:off x="411310" y="764704"/>
            <a:ext cx="4104705" cy="27814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1620" y="766861"/>
            <a:ext cx="4125606" cy="2786264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411311" y="261607"/>
            <a:ext cx="8337402" cy="356400"/>
          </a:xfrm>
          <a:solidFill>
            <a:srgbClr val="66523D"/>
          </a:solidFill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</a:pPr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СЕМЕЙНЫЕ НОМЕРА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36334"/>
              </p:ext>
            </p:extLst>
          </p:nvPr>
        </p:nvGraphicFramePr>
        <p:xfrm>
          <a:off x="411312" y="3789040"/>
          <a:ext cx="8337400" cy="2676083"/>
        </p:xfrm>
        <a:graphic>
          <a:graphicData uri="http://schemas.openxmlformats.org/drawingml/2006/table">
            <a:tbl>
              <a:tblPr/>
              <a:tblGrid>
                <a:gridCol w="922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06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7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МЕСТОПОЛОЖЕНИЕ </a:t>
                      </a:r>
                      <a:endParaRPr lang="az-Cyrl-AZ" sz="9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ПЛОЩАДЬ</a:t>
                      </a:r>
                      <a:endParaRPr lang="tr-TR" sz="900" i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ХАРАКТЕРИСТИКИ </a:t>
                      </a:r>
                      <a:endParaRPr lang="tr-TR" sz="9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Queen Suite</a:t>
                      </a:r>
                      <a:endParaRPr kumimoji="0" 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Основное здание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9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5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Queen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Suite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 спальная комната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кроватью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King size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гардеробная, 1 гостиная, барная зона, просторная терраса с выходом из гостиной с обеденным столом, мягкой мебелью, шезлонгами и душем;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мини-бар,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TV, спутниковое вещание, беспроводной </a:t>
                      </a: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нтернет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прямая телефонная линия, мультизональная VRF система кондиционирования, сейф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письменный стол, настольная лампа, весы,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ковровое и мраморное покрытие пола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;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ванная комната с джакузи и душем, 2 WC, зеркало для макияжа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фен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широкий выбор туалетных принадлежностей. Чайник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кофемашина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набор для чая и кофе(без доп. оплат).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Royal Premium Suite</a:t>
                      </a:r>
                      <a:endParaRPr kumimoji="0" 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Основное здание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315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Royal Premium Suite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спальные комнаты, гардеробная, 1 гостиная, мини-тренажерный зал, кухня, холодильник, барная зона, балкон, просторная терраса с выходом из гостиной с обеденным столом, мягкой мебелью, шезлонгами и душем; 2 ванные комнаты: с ванной, душем и джакузи, турецкий хамам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WC; мини-бар;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3 TV,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спутниковое вещание, беспроводной </a:t>
                      </a:r>
                      <a:r>
                        <a:rPr lang="az-Cyrl-AZ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нтернет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прямая телефонная линия, мультизональная VRF система кондиционирования, сейф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ковровое и мраморное покрытие пола, весы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письменный стол, настольная лампа, зеркало для макияжа, фен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широкий выбор туалетных принадлежностей. Чайник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кофемашина</a:t>
                      </a:r>
                      <a:r>
                        <a:rPr lang="tr-TR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 набор для чая и кофе</a:t>
                      </a:r>
                      <a:r>
                        <a:rPr lang="en-US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5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(без доп. оплат).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 descr="\\10.1.20.100\PhotoBank\RHBLK 2014 PHOTOS\queen suit\JPEG\queen yatakodası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38" b="7303"/>
          <a:stretch/>
        </p:blipFill>
        <p:spPr bwMode="auto">
          <a:xfrm>
            <a:off x="411311" y="836712"/>
            <a:ext cx="4105151" cy="278144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58" r="2370" b="3206"/>
          <a:stretch/>
        </p:blipFill>
        <p:spPr>
          <a:xfrm>
            <a:off x="4631702" y="836712"/>
            <a:ext cx="4117011" cy="2781441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411311" y="261607"/>
            <a:ext cx="8337402" cy="356400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НОМЕРА ЛЮКС </a:t>
            </a:r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“QUEEN” </a:t>
            </a:r>
            <a:r>
              <a:rPr lang="tr-T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</a:t>
            </a:r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tr-T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ROYAL</a:t>
            </a:r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tr-T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46"/>
          <a:stretch/>
        </p:blipFill>
        <p:spPr>
          <a:xfrm>
            <a:off x="4580011" y="799221"/>
            <a:ext cx="4168701" cy="5619921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411311" y="261607"/>
            <a:ext cx="8337402" cy="356400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КОНЦЕПТУАЛЬНЫЕ СЮИТЫ</a:t>
            </a:r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0" y="799222"/>
            <a:ext cx="4104705" cy="27737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90" y="3645349"/>
            <a:ext cx="4104325" cy="277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64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89029"/>
              </p:ext>
            </p:extLst>
          </p:nvPr>
        </p:nvGraphicFramePr>
        <p:xfrm>
          <a:off x="411311" y="3717032"/>
          <a:ext cx="8337403" cy="1728192"/>
        </p:xfrm>
        <a:graphic>
          <a:graphicData uri="http://schemas.openxmlformats.org/drawingml/2006/table">
            <a:tbl>
              <a:tblPr/>
              <a:tblGrid>
                <a:gridCol w="117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6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6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ПЛОЩАДЬ</a:t>
                      </a:r>
                      <a:endParaRPr lang="tr-TR" sz="9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ХАРАКТЕРИСТИКИ </a:t>
                      </a:r>
                      <a:endParaRPr lang="tr-TR" sz="9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5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Legendary Suite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Swim 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U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64 </a:t>
                      </a: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номерах Pool Suite 2 спальные комнаты (в одной спальной комнате одна двуспальная кровать, во второй  - 2  односпальные кровати. Детская комната выполнена в стиле The Land of Legends), 1 ванная комната с душем, 1 ванная комната с ванной  и душем, 2 туалета. В номере имеется минибар, LED телевизор, спутниковое вещание, беспроводной Интернет,  прямая телефонная линия, мультизональная VRF система кондиционирования, температурный сенсор, сейф,  балкон, лампа для чтения, мраморный пол и ковры, в ванной комнате зеркало для макияжа,  фен. Чайник и набор для чая и кофе (без доп. оплат). (15 Pool Suite с прямым выходом к бассейну)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693888"/>
              </p:ext>
            </p:extLst>
          </p:nvPr>
        </p:nvGraphicFramePr>
        <p:xfrm>
          <a:off x="411311" y="5445224"/>
          <a:ext cx="8337403" cy="1123568"/>
        </p:xfrm>
        <a:graphic>
          <a:graphicData uri="http://schemas.openxmlformats.org/drawingml/2006/table">
            <a:tbl>
              <a:tblPr/>
              <a:tblGrid>
                <a:gridCol w="117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6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3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Legendary Suite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Garden View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64 </a:t>
                      </a: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номерах Pool Suite 2 спальные комнаты (в одной спальной комнате одна двуспальная кровать, во второй  - 2 односпальные кровати. Детская комната выполнена в стиле The Land of Legends), 1 ванная комната с душем, 1 ванная комната с ванной и  душем, 2 туалета. В номере имеется минибар, LED телевизор, спутниковое вещание, беспроводной Интернет,  прямая телефонная линия, мультизональная VRF система кондиционирования, температурный сенсор, сейф,  балкон,  лампа для чтения, мраморный пол и ковры, в ванной комнате зеркало для макияжа,  фен. Чайник и набор для чая и кофе (без доп. оплат).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411311" y="261607"/>
            <a:ext cx="8337402" cy="356400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Gotham Medium" charset="0"/>
                <a:cs typeface="Arial" pitchFamily="34" charset="0"/>
              </a:rPr>
              <a:t>КОНЦЕПТУАЛЬНЫЕ СЮИТЫ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78" r="7382" b="-142"/>
          <a:stretch/>
        </p:blipFill>
        <p:spPr>
          <a:xfrm>
            <a:off x="411311" y="769527"/>
            <a:ext cx="4092166" cy="27814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t="784" r="-4545" b="3357"/>
          <a:stretch/>
        </p:blipFill>
        <p:spPr>
          <a:xfrm>
            <a:off x="4644008" y="769527"/>
            <a:ext cx="4294210" cy="27862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65006"/>
              </p:ext>
            </p:extLst>
          </p:nvPr>
        </p:nvGraphicFramePr>
        <p:xfrm>
          <a:off x="411311" y="3746583"/>
          <a:ext cx="8301185" cy="2706752"/>
        </p:xfrm>
        <a:graphic>
          <a:graphicData uri="http://schemas.openxmlformats.org/drawingml/2006/table">
            <a:tbl>
              <a:tblPr/>
              <a:tblGrid>
                <a:gridCol w="2777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817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 Inclusive - All Exclusive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Turquoise (1 </a:t>
                      </a: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Основной ресторан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)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Ресторана</a:t>
                      </a:r>
                      <a:r>
                        <a:rPr lang="en-US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 la Carte </a:t>
                      </a: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бара </a:t>
                      </a: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1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главном ресторане на завтрак свежие фруктовые соки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Кондитерская 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La Patisserie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Зона детского ресторана (в главном ресторане)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1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Приготовление специальных блюд для гостей и их детей</a:t>
                      </a:r>
                      <a:r>
                        <a:rPr lang="en-US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которым нужно особое питание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Сервис Мороженого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-1" r="-948" b="2615"/>
          <a:stretch/>
        </p:blipFill>
        <p:spPr>
          <a:xfrm>
            <a:off x="4644008" y="791575"/>
            <a:ext cx="4104705" cy="27814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4902" r="1413" b="5129"/>
          <a:stretch/>
        </p:blipFill>
        <p:spPr>
          <a:xfrm>
            <a:off x="411311" y="791575"/>
            <a:ext cx="4065905" cy="2781441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411311" y="261607"/>
            <a:ext cx="8337402" cy="356400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КОНЦЕПЦИЯ ПИТАНИЯ И НАПИТКОВ </a:t>
            </a:r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PREMIUM</a:t>
            </a:r>
            <a:r>
              <a:rPr lang="tr-T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84" name="Group 2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327721"/>
              </p:ext>
            </p:extLst>
          </p:nvPr>
        </p:nvGraphicFramePr>
        <p:xfrm>
          <a:off x="411311" y="836712"/>
          <a:ext cx="8337402" cy="5472607"/>
        </p:xfrm>
        <a:graphic>
          <a:graphicData uri="http://schemas.openxmlformats.org/drawingml/2006/table">
            <a:tbl>
              <a:tblPr/>
              <a:tblGrid>
                <a:gridCol w="1688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2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30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Виски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олодовый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Шотландский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Бурбон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Ирландский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4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Коньяки и бренди</a:t>
                      </a: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XO (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платно)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VSOP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VSO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Водк</a:t>
                      </a:r>
                      <a:r>
                        <a:rPr lang="tr-TR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tr-TR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одка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Премиум класса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Стандартная водка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Водка с фруктовым ароматом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3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Текила </a:t>
                      </a: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Золотая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Серебряная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Ром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ветлый ром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Золотой ром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Ликеры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Стандартные ликеры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Ликеры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Премиум класса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Экзотические ликеры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6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Турецкая ракы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 типы Рак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ы 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2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Пиво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Ассортимент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местного и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импортного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пива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136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*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 алкогольные напитки являются оригинальными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 мировыми брендами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2E17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2E17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411311" y="261607"/>
            <a:ext cx="8337402" cy="356400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КОНЦЕПЦИЯ НАПИТКОВ </a:t>
            </a:r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PREMIUM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33" name="Group 1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286756"/>
              </p:ext>
            </p:extLst>
          </p:nvPr>
        </p:nvGraphicFramePr>
        <p:xfrm>
          <a:off x="411311" y="3594244"/>
          <a:ext cx="8337403" cy="2430566"/>
        </p:xfrm>
        <a:graphic>
          <a:graphicData uri="http://schemas.openxmlformats.org/drawingml/2006/table">
            <a:tbl>
              <a:tblPr/>
              <a:tblGrid>
                <a:gridCol w="1654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4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4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7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08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Описание </a:t>
                      </a:r>
                      <a:r>
                        <a:rPr lang="ru-RU" sz="900" b="0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Часы</a:t>
                      </a:r>
                      <a:r>
                        <a:rPr lang="tr-TR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работы </a:t>
                      </a:r>
                      <a:endParaRPr lang="az-Cyrl-AZ" sz="9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Платно </a:t>
                      </a:r>
                      <a:endParaRPr lang="tr-TR" sz="9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Бесплатно </a:t>
                      </a:r>
                      <a:endParaRPr lang="tr-TR" sz="9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Rixos Lounge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O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бслуживание по полной концепции напитков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24 часа</a:t>
                      </a: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Lobby Bar 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O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бслуживание по полной концепции напитков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09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:00-00:00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Irish Sports Bar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O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бслуживание по полной концепции напитков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16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:00 - 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00:00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La Patisserie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Домашняя выпечка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в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ассортименте</a:t>
                      </a:r>
                      <a:r>
                        <a:rPr kumimoji="0" lang="tr-T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,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сэндвичи</a:t>
                      </a:r>
                      <a:r>
                        <a:rPr kumimoji="0" lang="tr-T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,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кондитерская</a:t>
                      </a:r>
                      <a:endParaRPr kumimoji="0" lang="tr-T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11:00 - 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2:00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Coffee Shop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Ассортимент  особых сортов кофе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09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:00 – 23:00</a:t>
                      </a: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Mood Club 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Обслуживание по полной концепции напитков 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23:00 -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0</a:t>
                      </a:r>
                      <a:r>
                        <a:rPr kumimoji="0" lang="en-GB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423349" y="115567"/>
            <a:ext cx="8337402" cy="356400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БАРЫ </a:t>
            </a:r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" t="-401" r="1732" b="401"/>
          <a:stretch/>
        </p:blipFill>
        <p:spPr>
          <a:xfrm>
            <a:off x="4716264" y="636705"/>
            <a:ext cx="4032449" cy="27814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" y="636705"/>
            <a:ext cx="4172937" cy="2781441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564428"/>
              </p:ext>
            </p:extLst>
          </p:nvPr>
        </p:nvGraphicFramePr>
        <p:xfrm>
          <a:off x="411311" y="6021288"/>
          <a:ext cx="8337152" cy="66260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634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30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Обслуживание в номер</a:t>
                      </a:r>
                      <a:endParaRPr kumimoji="0" lang="en-US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меню</a:t>
                      </a: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часа</a:t>
                      </a: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  <a:endParaRPr kumimoji="0" lang="tr-T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03:00-06:00 (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ночью</a:t>
                      </a:r>
                      <a:r>
                        <a:rPr lang="tr-TR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30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Vitamin Bar (SPA)</a:t>
                      </a:r>
                      <a:endParaRPr kumimoji="0" lang="en-US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Свежевыжатые соки и софт напитки</a:t>
                      </a: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09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:00 - 20:00</a:t>
                      </a:r>
                    </a:p>
                  </a:txBody>
                  <a:tcPr anchor="ctr" horzOverflow="overflow"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12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058362"/>
              </p:ext>
            </p:extLst>
          </p:nvPr>
        </p:nvGraphicFramePr>
        <p:xfrm>
          <a:off x="251619" y="3804898"/>
          <a:ext cx="8569224" cy="2373243"/>
        </p:xfrm>
        <a:graphic>
          <a:graphicData uri="http://schemas.openxmlformats.org/drawingml/2006/table">
            <a:tbl>
              <a:tblPr/>
              <a:tblGrid>
                <a:gridCol w="1979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7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4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9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РЕСТОРАНЫ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Часы</a:t>
                      </a:r>
                      <a:r>
                        <a:rPr lang="tr-TR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работы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Бесплатно </a:t>
                      </a:r>
                      <a:endParaRPr lang="az-Cyrl-AZ" sz="9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Вместимость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391">
                <a:tc rowSpan="4">
                  <a:txBody>
                    <a:bodyPr/>
                    <a:lstStyle/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Ресторан </a:t>
                      </a:r>
                      <a:r>
                        <a:rPr lang="tr-TR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Turqouise </a:t>
                      </a:r>
                    </a:p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(основной ресторан)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Завтрак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шведский стол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07:00 – 10:30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52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Обед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шведский стол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12:30 - 14:30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50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Ужин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шведский стол 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18:30 - 21:00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Ночной буфет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шведский стол 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:00 - 02:00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 charset="0"/>
                          <a:cs typeface="Arial" pitchFamily="34" charset="0"/>
                        </a:rPr>
                        <a:t>La Rosetta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Обед</a:t>
                      </a:r>
                      <a:endParaRPr lang="en-US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la Carte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&amp;</a:t>
                      </a:r>
                      <a:br>
                        <a:rPr lang="en-US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Self Service </a:t>
                      </a: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12:30 – 1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7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710" name="Rectangle 3"/>
          <p:cNvSpPr>
            <a:spLocks noChangeArrowheads="1"/>
          </p:cNvSpPr>
          <p:nvPr/>
        </p:nvSpPr>
        <p:spPr bwMode="auto">
          <a:xfrm>
            <a:off x="232518" y="6211669"/>
            <a:ext cx="25904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900" b="1" dirty="0">
                <a:latin typeface="Arial" pitchFamily="34" charset="0"/>
                <a:cs typeface="Arial" pitchFamily="34" charset="0"/>
              </a:rPr>
              <a:t>O</a:t>
            </a:r>
            <a:r>
              <a:rPr lang="az-Cyrl-AZ" sz="900" b="1" dirty="0">
                <a:latin typeface="Arial" pitchFamily="34" charset="0"/>
                <a:cs typeface="Arial" pitchFamily="34" charset="0"/>
              </a:rPr>
              <a:t>сновной ресторан</a:t>
            </a:r>
            <a:r>
              <a:rPr lang="tr-TR" sz="900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tr-TR" sz="900" dirty="0">
                <a:latin typeface="Arial" pitchFamily="34" charset="0"/>
                <a:cs typeface="Arial" pitchFamily="34" charset="0"/>
              </a:rPr>
              <a:t>*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 Сервис питания по системе </a:t>
            </a:r>
            <a:r>
              <a:rPr lang="tr-TR" sz="900" dirty="0">
                <a:latin typeface="Arial" pitchFamily="34" charset="0"/>
                <a:cs typeface="Arial" pitchFamily="34" charset="0"/>
              </a:rPr>
              <a:t>«A la minute».</a:t>
            </a:r>
          </a:p>
          <a:p>
            <a:r>
              <a:rPr lang="tr-TR" sz="900" dirty="0">
                <a:latin typeface="Arial" pitchFamily="34" charset="0"/>
                <a:cs typeface="Arial" pitchFamily="34" charset="0"/>
              </a:rPr>
              <a:t>*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Подаются местные и импортные вина.</a:t>
            </a:r>
            <a:endParaRPr lang="tr-TR" sz="900" dirty="0">
              <a:latin typeface="Arial" pitchFamily="34" charset="0"/>
              <a:cs typeface="Arial" pitchFamily="34" charset="0"/>
            </a:endParaRPr>
          </a:p>
          <a:p>
            <a:r>
              <a:rPr lang="ru-RU" sz="900" dirty="0">
                <a:latin typeface="Arial" pitchFamily="34" charset="0"/>
                <a:cs typeface="Arial" pitchFamily="34" charset="0"/>
              </a:rPr>
              <a:t> </a:t>
            </a:r>
            <a:endParaRPr lang="tr-TR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1519" y="332656"/>
            <a:ext cx="8569325" cy="396943"/>
          </a:xfrm>
          <a:prstGeom prst="rect">
            <a:avLst/>
          </a:prstGeom>
          <a:solidFill>
            <a:srgbClr val="66523D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az-Cyrl-AZ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РЕСТОРАНЫ</a:t>
            </a:r>
            <a:endParaRPr lang="en-US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009" y="901311"/>
            <a:ext cx="4176836" cy="27437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18" y="901311"/>
            <a:ext cx="4231771" cy="27296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32568"/>
              </p:ext>
            </p:extLst>
          </p:nvPr>
        </p:nvGraphicFramePr>
        <p:xfrm>
          <a:off x="290513" y="4221088"/>
          <a:ext cx="8476275" cy="16214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4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5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56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РЕСТОРАН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900" b="1" kern="1200" dirty="0">
                        <a:solidFill>
                          <a:srgbClr val="FFFFFF"/>
                        </a:solidFill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900" b="1" kern="1200" dirty="0">
                        <a:solidFill>
                          <a:srgbClr val="FFFFFF"/>
                        </a:solidFill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Описание </a:t>
                      </a:r>
                      <a:endParaRPr lang="az-Cyrl-AZ" sz="900" b="0" i="0" u="none" strike="noStrike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Часы работы </a:t>
                      </a:r>
                      <a:endParaRPr lang="az-Cyrl-AZ" sz="900" b="0" i="0" u="none" strike="noStrike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Бесплатно </a:t>
                      </a:r>
                      <a:endParaRPr lang="az-Cyrl-AZ" sz="900" b="0" i="0" u="none" strike="noStrike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Вместимость </a:t>
                      </a:r>
                    </a:p>
                  </a:txBody>
                  <a:tcPr anchor="ctr" horzOverflow="overflow"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3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Ресторан </a:t>
                      </a:r>
                      <a:r>
                        <a:rPr kumimoji="0" lang="tr-T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Medium"/>
                          <a:cs typeface="Arial" pitchFamily="34" charset="0"/>
                        </a:rPr>
                        <a:t>La Rosetta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Ужин 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A’la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Carte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Итальянская кухня 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19:00 – 2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Ресторан </a:t>
                      </a:r>
                      <a:r>
                        <a:rPr kumimoji="0" lang="tr-T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 la Turca </a:t>
                      </a:r>
                      <a:endParaRPr kumimoji="0" lang="tr-T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Medium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Ужин 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A’la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Carte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Турецкая кухня 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19:00 – 2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:00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776" name="Rectangle 1"/>
          <p:cNvSpPr>
            <a:spLocks noChangeArrowheads="1"/>
          </p:cNvSpPr>
          <p:nvPr/>
        </p:nvSpPr>
        <p:spPr bwMode="auto">
          <a:xfrm>
            <a:off x="255836" y="6356173"/>
            <a:ext cx="849694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900" b="1" dirty="0">
                <a:cs typeface="Arial" charset="0"/>
              </a:rPr>
              <a:t>Примечание</a:t>
            </a:r>
            <a:r>
              <a:rPr lang="ru-RU" sz="900" dirty="0">
                <a:cs typeface="Arial" charset="0"/>
              </a:rPr>
              <a:t>: Все рестораны, обслуживающие по системе а-ля карт, работают 6 дней в неделю с предварительным бронированием столика. </a:t>
            </a:r>
            <a:endParaRPr lang="tr-TR" sz="900" dirty="0">
              <a:cs typeface="Arial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290513" y="421133"/>
            <a:ext cx="8496300" cy="415579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z-Cyrl-AZ" b="1" dirty="0">
                <a:solidFill>
                  <a:schemeClr val="bg1"/>
                </a:solidFill>
                <a:cs typeface="Arial" charset="0"/>
              </a:rPr>
              <a:t>А </a:t>
            </a:r>
            <a:r>
              <a:rPr lang="tr-TR" b="1" dirty="0">
                <a:solidFill>
                  <a:schemeClr val="bg1"/>
                </a:solidFill>
                <a:cs typeface="Arial" charset="0"/>
              </a:rPr>
              <a:t>LA CARTE</a:t>
            </a:r>
            <a:r>
              <a:rPr lang="az-Cyrl-AZ" b="1" dirty="0">
                <a:solidFill>
                  <a:schemeClr val="bg1"/>
                </a:solidFill>
                <a:cs typeface="Arial" charset="0"/>
              </a:rPr>
              <a:t> РЕСТОРАНЫ</a:t>
            </a:r>
            <a:endParaRPr lang="en-US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008" y="982184"/>
            <a:ext cx="4142806" cy="301794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514" y="989769"/>
            <a:ext cx="4248150" cy="3010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089156"/>
              </p:ext>
            </p:extLst>
          </p:nvPr>
        </p:nvGraphicFramePr>
        <p:xfrm>
          <a:off x="395538" y="3644662"/>
          <a:ext cx="8352924" cy="16666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88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408">
                <a:tc gridSpan="4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az-Cyrl-AZ" sz="14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РАЗВЛЕЧЕНИЯ И МЕРОПРИЯТИЯ 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Водная гимнастика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Живая музыка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Уроки йоги и</a:t>
                      </a:r>
                      <a:r>
                        <a:rPr lang="tr-TR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пилатес</a:t>
                      </a:r>
                      <a:r>
                        <a:rPr lang="tr-TR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Аэробика 	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Kick-box </a:t>
                      </a:r>
                      <a:endParaRPr lang="ru-RU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Теннис 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Футбол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Tai-Chi 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Дартс 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Фитнес-зал 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709343"/>
              </p:ext>
            </p:extLst>
          </p:nvPr>
        </p:nvGraphicFramePr>
        <p:xfrm>
          <a:off x="411172" y="5467629"/>
          <a:ext cx="8352924" cy="10578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4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629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ПЛАТНО</a:t>
                      </a:r>
                      <a:endParaRPr lang="en-US" sz="1400" b="1" dirty="0">
                        <a:solidFill>
                          <a:srgbClr val="FFFFFF"/>
                        </a:solidFill>
                        <a:latin typeface="Arial" pitchFamily="34" charset="0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Футбольное поле с освещением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Уроки тенниса и ракетки</a:t>
                      </a:r>
                      <a:r>
                        <a:rPr lang="en-US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(Pro)</a:t>
                      </a:r>
                      <a:r>
                        <a:rPr lang="ru-RU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освещение кортов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Бильярд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57">
                <a:tc>
                  <a:txBody>
                    <a:bodyPr/>
                    <a:lstStyle/>
                    <a:p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Компьютерные игры </a:t>
                      </a:r>
                    </a:p>
                    <a:p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(игровые приставки по жетонам) 	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Игровая комната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Боулинг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z-Cyrl-AZ" b="1" dirty="0">
                <a:solidFill>
                  <a:schemeClr val="lt1"/>
                </a:solidFill>
                <a:latin typeface="Arial" pitchFamily="34" charset="0"/>
                <a:cs typeface="Arial" pitchFamily="34" charset="0"/>
              </a:rPr>
              <a:t>РАЗВЛЕЧЕНИЯ И МЕРОПРИЯТИЯ 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138" y="801856"/>
            <a:ext cx="4048728" cy="26991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97"/>
          <a:stretch/>
        </p:blipFill>
        <p:spPr>
          <a:xfrm>
            <a:off x="4413052" y="788150"/>
            <a:ext cx="4345395" cy="27110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414139" y="267018"/>
            <a:ext cx="8306684" cy="234646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82918" tIns="41459" rIns="82918" bIns="41459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СОЦИАЛЬНЫЕ РАЗВЛЕЧЕНИЯ</a:t>
            </a:r>
            <a:endParaRPr lang="en-US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070027"/>
              </p:ext>
            </p:extLst>
          </p:nvPr>
        </p:nvGraphicFramePr>
        <p:xfrm>
          <a:off x="414138" y="3611633"/>
          <a:ext cx="8306683" cy="13366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45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518"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900" b="0" baseline="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SOCIAL LIFE &amp; ACTIVITIES </a:t>
                      </a:r>
                      <a:endParaRPr lang="en-US" sz="9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Кинотеатр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Французская улица</a:t>
                      </a:r>
                      <a:endParaRPr kumimoji="0" 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Брендовые магазины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Шоу дождя на Французской улице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Волшебное шоу фонтанов и света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(21:00)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Маркет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138" y="674827"/>
            <a:ext cx="4056624" cy="2706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1098" y="674828"/>
            <a:ext cx="4079723" cy="272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91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662249"/>
              </p:ext>
            </p:extLst>
          </p:nvPr>
        </p:nvGraphicFramePr>
        <p:xfrm>
          <a:off x="420234" y="3766749"/>
          <a:ext cx="8346828" cy="2398554"/>
        </p:xfrm>
        <a:graphic>
          <a:graphicData uri="http://schemas.openxmlformats.org/drawingml/2006/table">
            <a:tbl>
              <a:tblPr/>
              <a:tblGrid>
                <a:gridCol w="1933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24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29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49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1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10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Месторасположение </a:t>
                      </a:r>
                      <a:endParaRPr lang="az-Cyrl-AZ" sz="10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10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Подогрев </a:t>
                      </a:r>
                      <a:endParaRPr lang="az-Cyrl-AZ" sz="10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10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Пресная вода </a:t>
                      </a:r>
                      <a:endParaRPr lang="az-Cyrl-AZ" sz="1000" b="0" i="0" u="none" strike="noStrike" kern="1200" baseline="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</a:t>
                      </a:r>
                      <a:r>
                        <a:rPr lang="az-Cyrl-AZ" sz="1000" b="1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Глубина </a:t>
                      </a:r>
                      <a:r>
                        <a:rPr lang="az-Cyrl-AZ" sz="1000" b="0" i="0" u="none" strike="noStrike" kern="1200" baseline="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M 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2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Крытый плавательный бассейн</a:t>
                      </a: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SPA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1.40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415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Крытый</a:t>
                      </a:r>
                      <a:r>
                        <a:rPr lang="en-US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детский бассейн</a:t>
                      </a: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SPA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35 c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 </a:t>
                      </a:r>
                      <a:r>
                        <a:rPr lang="az-Cyrl-AZ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Открытый бассейн с подогревом</a:t>
                      </a:r>
                      <a:endParaRPr lang="az-Cyrl-AZ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charset="0"/>
                        </a:rPr>
                        <a:t>В саду (Главный бассейн)</a:t>
                      </a:r>
                      <a:endParaRPr lang="ru-RU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1.40 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750 м</a:t>
                      </a:r>
                      <a:r>
                        <a:rPr lang="is-IS" sz="900" b="0" i="0" u="none" strike="noStrike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is-I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95536" y="6309320"/>
            <a:ext cx="58326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b="1" dirty="0">
                <a:solidFill>
                  <a:srgbClr val="000000"/>
                </a:solidFill>
                <a:ea typeface="Arial" charset="0"/>
                <a:cs typeface="Arial" charset="0"/>
              </a:rPr>
              <a:t>Примечание: </a:t>
            </a:r>
            <a:r>
              <a:rPr lang="ru-RU" sz="900" dirty="0">
                <a:solidFill>
                  <a:srgbClr val="000000"/>
                </a:solidFill>
                <a:ea typeface="Arial" charset="0"/>
                <a:cs typeface="Arial" charset="0"/>
              </a:rPr>
              <a:t>Бассейн с подогревом работает с 1 ноября 20</a:t>
            </a:r>
            <a:r>
              <a:rPr lang="tr-TR" sz="900" dirty="0">
                <a:solidFill>
                  <a:srgbClr val="000000"/>
                </a:solidFill>
                <a:ea typeface="Arial" charset="0"/>
                <a:cs typeface="Arial" charset="0"/>
              </a:rPr>
              <a:t>20</a:t>
            </a:r>
            <a:r>
              <a:rPr lang="ru-RU" sz="900" dirty="0">
                <a:solidFill>
                  <a:srgbClr val="000000"/>
                </a:solidFill>
                <a:ea typeface="Arial" charset="0"/>
                <a:cs typeface="Arial" charset="0"/>
              </a:rPr>
              <a:t> года по 10 мая 202</a:t>
            </a:r>
            <a:r>
              <a:rPr lang="tr-TR" sz="900" dirty="0">
                <a:solidFill>
                  <a:srgbClr val="000000"/>
                </a:solidFill>
                <a:ea typeface="Arial" charset="0"/>
                <a:cs typeface="Arial" charset="0"/>
              </a:rPr>
              <a:t>1</a:t>
            </a:r>
            <a:r>
              <a:rPr lang="ru-RU" sz="900" dirty="0">
                <a:solidFill>
                  <a:srgbClr val="000000"/>
                </a:solidFill>
                <a:ea typeface="Arial" charset="0"/>
                <a:cs typeface="Arial" charset="0"/>
              </a:rPr>
              <a:t> года.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z-Cyrl-AZ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БАССЕЙНЫ</a:t>
            </a: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6" t="40" r="-5711" b="-40"/>
          <a:stretch/>
        </p:blipFill>
        <p:spPr>
          <a:xfrm>
            <a:off x="4596083" y="851196"/>
            <a:ext cx="4456588" cy="27229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64" b="21644"/>
          <a:stretch/>
        </p:blipFill>
        <p:spPr bwMode="auto">
          <a:xfrm>
            <a:off x="360326" y="851197"/>
            <a:ext cx="4107994" cy="272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28758"/>
              </p:ext>
            </p:extLst>
          </p:nvPr>
        </p:nvGraphicFramePr>
        <p:xfrm>
          <a:off x="414136" y="5085184"/>
          <a:ext cx="8362088" cy="13681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36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587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Развлекательные программы </a:t>
                      </a:r>
                      <a:endParaRPr lang="en-US" sz="900" b="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9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Play Station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9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Mini Disco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Игровая зона </a:t>
                      </a:r>
                      <a:endParaRPr lang="en-US" sz="900" baseline="0" dirty="0">
                        <a:solidFill>
                          <a:srgbClr val="000000"/>
                        </a:solidFill>
                        <a:latin typeface="Arial" pitchFamily="34" charset="0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338351"/>
              </p:ext>
            </p:extLst>
          </p:nvPr>
        </p:nvGraphicFramePr>
        <p:xfrm>
          <a:off x="395536" y="3717032"/>
          <a:ext cx="8380688" cy="156893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38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6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1400" b="1" baseline="0" dirty="0">
                          <a:solidFill>
                            <a:srgbClr val="FFFFFF"/>
                          </a:solidFill>
                          <a:latin typeface="Arial" pitchFamily="34" charset="0"/>
                          <a:ea typeface="ＭＳ Ｐゴシック" charset="-128"/>
                          <a:cs typeface="Arial" pitchFamily="34" charset="0"/>
                        </a:rPr>
                        <a:t>Возрастные группы</a:t>
                      </a:r>
                      <a:endParaRPr lang="en-US" sz="1400" b="1" baseline="30000" dirty="0">
                        <a:solidFill>
                          <a:srgbClr val="FFFFFF"/>
                        </a:solidFill>
                        <a:latin typeface="Arial" pitchFamily="34" charset="0"/>
                        <a:ea typeface="ＭＳ Ｐゴシック" charset="-128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Для детей 24 месяца-4 года </a:t>
                      </a:r>
                      <a:r>
                        <a:rPr kumimoji="0" lang="tr-T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Soft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Play 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зона, под присмотром родителей.Услуги няни платно.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274">
                <a:tc>
                  <a:txBody>
                    <a:bodyPr/>
                    <a:lstStyle/>
                    <a:p>
                      <a:pPr algn="ctr"/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4 - 12 </a:t>
                      </a: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Возрастная группа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  <a:p>
                      <a:pPr algn="ctr"/>
                      <a:r>
                        <a:rPr kumimoji="0" lang="tr-T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10:00 – 12:30</a:t>
                      </a:r>
                      <a:endParaRPr kumimoji="0" lang="en-GB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kumimoji="0" lang="tr-T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14:30 – 17:30</a:t>
                      </a:r>
                      <a:endParaRPr kumimoji="0" lang="en-GB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kumimoji="0" lang="tr-T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20:30 – 2</a:t>
                      </a:r>
                      <a:r>
                        <a:rPr kumimoji="0" lang="en-GB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2:30</a:t>
                      </a:r>
                      <a:endParaRPr kumimoji="0" lang="tr-T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85616" y="6464727"/>
            <a:ext cx="727280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900" b="1" dirty="0">
                <a:latin typeface="Gotham Book"/>
                <a:ea typeface="Gotham Book"/>
                <a:cs typeface="Gotham Book"/>
              </a:rPr>
              <a:t>·</a:t>
            </a:r>
            <a:r>
              <a:rPr lang="tr-TR" sz="900" dirty="0">
                <a:latin typeface="Gotham Book"/>
                <a:ea typeface="Gotham Book"/>
                <a:cs typeface="Gotham Book"/>
              </a:rPr>
              <a:t> </a:t>
            </a:r>
            <a:r>
              <a:rPr lang="ru-RU" sz="900" dirty="0">
                <a:latin typeface="Gotham Book"/>
                <a:ea typeface="Gotham Book"/>
                <a:cs typeface="Gotham Book"/>
              </a:rPr>
              <a:t>Время работы </a:t>
            </a:r>
            <a:r>
              <a:rPr lang="tr-TR" sz="900" dirty="0" err="1">
                <a:latin typeface="Gotham Book"/>
                <a:ea typeface="Gotham Book"/>
                <a:cs typeface="Gotham Book"/>
              </a:rPr>
              <a:t>Rixy</a:t>
            </a:r>
            <a:r>
              <a:rPr lang="tr-TR" sz="900" dirty="0">
                <a:latin typeface="Gotham Book"/>
                <a:ea typeface="Gotham Book"/>
                <a:cs typeface="Gotham Book"/>
              </a:rPr>
              <a:t> Club</a:t>
            </a:r>
            <a:r>
              <a:rPr lang="ru-RU" sz="900" dirty="0">
                <a:latin typeface="Gotham Book"/>
                <a:ea typeface="Gotham Book"/>
                <a:cs typeface="Gotham Book"/>
              </a:rPr>
              <a:t> может меняться в засимости от погодных условий.  </a:t>
            </a:r>
            <a:endParaRPr lang="en-US" sz="900" dirty="0">
              <a:latin typeface="Gotham Book"/>
              <a:ea typeface="Gotham Book"/>
              <a:cs typeface="Gotham Book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RIXY CLUB</a:t>
            </a: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6" t="25513" r="21971" b="19866"/>
          <a:stretch/>
        </p:blipFill>
        <p:spPr>
          <a:xfrm>
            <a:off x="414136" y="780290"/>
            <a:ext cx="4099078" cy="27392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8" b="4317"/>
          <a:stretch/>
        </p:blipFill>
        <p:spPr>
          <a:xfrm>
            <a:off x="4614614" y="780290"/>
            <a:ext cx="4152447" cy="273920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SPA &amp; WELLNESS</a:t>
            </a: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850116"/>
            <a:ext cx="4084350" cy="2722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711" y="850116"/>
            <a:ext cx="4084350" cy="2722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6" y="3933056"/>
            <a:ext cx="684076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900" dirty="0">
                <a:solidFill>
                  <a:prstClr val="black"/>
                </a:solidFill>
              </a:rPr>
              <a:t>Зона отдыха, турецкий хаммам, 2 паровые комнаты, 4 сауны, процедуры по уходу за кожей и телом. </a:t>
            </a:r>
            <a:endParaRPr lang="tr-TR" sz="900" dirty="0">
              <a:solidFill>
                <a:srgbClr val="000000"/>
              </a:solidFill>
              <a:latin typeface="Arial" pitchFamily="34" charset="0"/>
              <a:ea typeface="Gotham Book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015055"/>
              </p:ext>
            </p:extLst>
          </p:nvPr>
        </p:nvGraphicFramePr>
        <p:xfrm>
          <a:off x="505998" y="4365104"/>
          <a:ext cx="8353425" cy="12731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19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ＭＳ Ｐゴシック" charset="-128"/>
                          <a:cs typeface="Arial" panose="020B0604020202020204" pitchFamily="34" charset="0"/>
                        </a:rPr>
                        <a:t>БЕСПЛАТНО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15" marB="45615" anchor="ctr"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9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otham Book"/>
                          <a:cs typeface="Arial" panose="020B0604020202020204" pitchFamily="34" charset="0"/>
                        </a:rPr>
                        <a:t>Специальная теплая зона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15" marB="456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otham Book"/>
                          <a:cs typeface="Arial" panose="020B0604020202020204" pitchFamily="34" charset="0"/>
                        </a:rPr>
                        <a:t>Зона отдыха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15" marB="456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otham Book"/>
                          <a:cs typeface="Arial" panose="020B0604020202020204" pitchFamily="34" charset="0"/>
                        </a:rPr>
                        <a:t>Хамам (Турецкая Баня) </a:t>
                      </a:r>
                      <a:endParaRPr kumimoji="0" lang="tr-T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otham Book"/>
                        <a:cs typeface="Arial" panose="020B0604020202020204" pitchFamily="34" charset="0"/>
                      </a:endParaRPr>
                    </a:p>
                    <a:p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15" marB="4561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9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otham Book"/>
                          <a:cs typeface="Arial" panose="020B0604020202020204" pitchFamily="34" charset="0"/>
                        </a:rPr>
                        <a:t>Паровая баня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15" marB="456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otham Book"/>
                          <a:cs typeface="Arial" panose="020B0604020202020204" pitchFamily="34" charset="0"/>
                        </a:rPr>
                        <a:t>C</a:t>
                      </a:r>
                      <a:r>
                        <a:rPr kumimoji="0" lang="ru-R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otham Book"/>
                          <a:cs typeface="Arial" panose="020B0604020202020204" pitchFamily="34" charset="0"/>
                        </a:rPr>
                        <a:t>ауна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15" marB="456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otham Book"/>
                        <a:cs typeface="Arial" panose="020B0604020202020204" pitchFamily="34" charset="0"/>
                      </a:endParaRPr>
                    </a:p>
                    <a:p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15" marB="4561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18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450575"/>
              </p:ext>
            </p:extLst>
          </p:nvPr>
        </p:nvGraphicFramePr>
        <p:xfrm>
          <a:off x="414131" y="3789040"/>
          <a:ext cx="8352930" cy="2516964"/>
        </p:xfrm>
        <a:graphic>
          <a:graphicData uri="http://schemas.openxmlformats.org/drawingml/2006/table">
            <a:tbl>
              <a:tblPr/>
              <a:tblGrid>
                <a:gridCol w="1965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5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5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72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ПЛАТНО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7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Genetic Trainer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Косметологические процедуры </a:t>
                      </a:r>
                      <a:endParaRPr kumimoji="0" lang="en-US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Массажи </a:t>
                      </a:r>
                      <a:endParaRPr kumimoji="0" lang="en-US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Bodytec / EMS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Технологии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</a:t>
                      </a:r>
                      <a:endParaRPr lang="tr-TR" sz="900" dirty="0">
                        <a:solidFill>
                          <a:srgbClr val="000000"/>
                        </a:solidFill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HI-FU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Liposonix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Индийская аюрведа 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8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Клинические</a:t>
                      </a:r>
                      <a:r>
                        <a:rPr lang="ru-RU" sz="900" kern="12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процедуры </a:t>
                      </a:r>
                      <a:endParaRPr lang="tr-TR" sz="900" kern="1200" dirty="0">
                        <a:solidFill>
                          <a:srgbClr val="000000"/>
                        </a:solidFill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Photodynamic (Skin Anti-aging)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3D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Программа снижения веса </a:t>
                      </a:r>
                      <a:endParaRPr lang="tr-TR" sz="900" dirty="0">
                        <a:solidFill>
                          <a:srgbClr val="000000"/>
                        </a:solidFill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Индийский детокс 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8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Дерматологические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процедуры </a:t>
                      </a:r>
                      <a:endParaRPr lang="tr-TR" sz="900" dirty="0">
                        <a:solidFill>
                          <a:srgbClr val="000000"/>
                        </a:solidFill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Face Anti-aging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Cryotherapy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Тайский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массаж </a:t>
                      </a:r>
                      <a:endParaRPr lang="tr-TR" sz="900" dirty="0">
                        <a:solidFill>
                          <a:srgbClr val="000000"/>
                        </a:solidFill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Caci Quantum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Ozone Therapy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Африканский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массаж </a:t>
                      </a:r>
                      <a:endParaRPr lang="tr-TR" sz="900" dirty="0">
                        <a:solidFill>
                          <a:srgbClr val="000000"/>
                        </a:solidFill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Medium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Oxygen Therapy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Филипинсеий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 массаж </a:t>
                      </a:r>
                      <a:endParaRPr lang="tr-TR" sz="900" dirty="0">
                        <a:solidFill>
                          <a:srgbClr val="000000"/>
                        </a:solidFill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SPA &amp; WELLNESS</a:t>
            </a: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856330"/>
            <a:ext cx="4074624" cy="27166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06" y="856330"/>
            <a:ext cx="4067355" cy="271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49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226802"/>
              </p:ext>
            </p:extLst>
          </p:nvPr>
        </p:nvGraphicFramePr>
        <p:xfrm>
          <a:off x="395536" y="3751601"/>
          <a:ext cx="8371524" cy="29149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6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7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7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7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77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65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70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72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715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9269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Наименование зала</a:t>
                      </a:r>
                      <a:endParaRPr kumimoji="0" lang="tr-T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>
                    <a:solidFill>
                      <a:srgbClr val="66523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Размеры </a:t>
                      </a:r>
                      <a:r>
                        <a:rPr lang="tr-TR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lang="tr-TR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az-Cyrl-AZ" sz="900" b="0" i="0" u="none" strike="noStrike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>
                    <a:solidFill>
                      <a:srgbClr val="66523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Высота </a:t>
                      </a:r>
                      <a:endParaRPr lang="az-Cyrl-AZ" sz="900" b="0" i="0" u="none" strike="noStrike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>
                    <a:solidFill>
                      <a:srgbClr val="66523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Ширина 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>
                    <a:solidFill>
                      <a:srgbClr val="66523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Длина</a:t>
                      </a:r>
                      <a:r>
                        <a:rPr kumimoji="0" lang="tr-T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endParaRPr kumimoji="0" lang="tr-T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>
                    <a:solidFill>
                      <a:srgbClr val="66523D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Вместимость</a:t>
                      </a: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6652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665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Театр 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Торжественный 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банкет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Коктейль 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-фуршет 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Класс 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U-</a:t>
                      </a:r>
                      <a:r>
                        <a:rPr lang="az-Cyrl-AZ" sz="900" b="1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стол </a:t>
                      </a:r>
                      <a:endParaRPr lang="az-Cyrl-AZ" sz="9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36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Diamond Hall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1248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6.08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45,70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29,50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1000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1200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Diamond Hall 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-I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437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6.08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14,80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29,50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240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3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Diamond Hall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-II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440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6.08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14,80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29,50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240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Diamond Hall</a:t>
                      </a: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-III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437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6.08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14,80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29,50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240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3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Pink Hall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80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3.90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6,75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11,80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20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3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Yellow Hall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82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3.90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6,95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11,80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80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20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3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Green Hall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175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3.90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14,80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11,80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80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80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30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6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Blue Hall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80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3.90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6,83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11,80</a:t>
                      </a: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60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20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6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900" b="0" i="0" u="none" strike="noStrik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Фойе 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375 </a:t>
                      </a:r>
                      <a:r>
                        <a:rPr lang="az-Cyrl-AZ" sz="900" b="0" i="0" u="none" strike="noStrike" kern="1200" baseline="0" dirty="0">
                          <a:solidFill>
                            <a:srgbClr val="2E17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</a:t>
                      </a:r>
                      <a:r>
                        <a:rPr kumimoji="0" lang="en-US" sz="9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2E17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2E1700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3.55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L="29208" marR="2920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400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z-Cyrl-AZ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КОНФЕРЕНЦ-ВОЗМОЖНОСТИ</a:t>
            </a:r>
            <a:endParaRPr lang="tr-TR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93"/>
          <a:stretch/>
        </p:blipFill>
        <p:spPr>
          <a:xfrm>
            <a:off x="4644009" y="850115"/>
            <a:ext cx="4123051" cy="27366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50115"/>
            <a:ext cx="4076659" cy="271802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214678"/>
              </p:ext>
            </p:extLst>
          </p:nvPr>
        </p:nvGraphicFramePr>
        <p:xfrm>
          <a:off x="395536" y="836713"/>
          <a:ext cx="8352928" cy="3257192"/>
        </p:xfrm>
        <a:graphic>
          <a:graphicData uri="http://schemas.openxmlformats.org/drawingml/2006/table">
            <a:tbl>
              <a:tblPr/>
              <a:tblGrid>
                <a:gridCol w="83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Согласно концепции нашего отеля, время заселения в номер 14:00, освобождения номера 12:00. 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Rixos Lounge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предоставлен к услугам 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гостей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ожидающих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заселение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При условии наличия номеров, с 5:00 утра до 9:00 утра с гостей, которые хотят сделать ранний заезд взимается плата за раннее заселение и</a:t>
                      </a:r>
                      <a:r>
                        <a:rPr lang="tr-TR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гостей, прибвших до 05:00 в случае раннего заселения взимается полная дневная плата.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Часы работы объектов, располагающихся на открытом воздухе (ресторан-бар) и развлекательных программ, а также места обслуживания могут быть изменены или отменены в зависимости от погодных условий.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Сведения об отеле подлежат предварительному согласованию с администрацией отеля до публикации в каком-либо издании (каталог, журнал, реклама и т.п.). Ответственность за все сведения об отеле, изданные без предварительного согласования, несет организация, осуществляющая распространение сведений. Администрация отеля не несет ответственность за возможные ошибки.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5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Руководство гостиницы вправе вносить изменения или аннулировать информацию о гостинице без передварительного оповещения. 	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7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Пирс открывается с 01 Мая.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соответствии с Законом № 4207 об употреблении табака и табачных изделий курение и использование кальяна, табачных изделий и элекронных сигарет не допускаются в закрытых помещениях.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5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Gotham Book"/>
                          <a:cs typeface="Arial" pitchFamily="34" charset="0"/>
                        </a:rPr>
                        <a:t>В соответствии с решениями, опубликованными Министерством внутренних дел, Министерством туризма и Министерством здравоохранения, в рамках новой практики и обязательных процедур, которые должны соблюдаться ввиду пандемии; Наш отель оставляет за собой право вносить необходимые изменения в концепцию и услуги.</a:t>
                      </a: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Gotham Book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2"/>
          <p:cNvPicPr preferRelativeResize="0">
            <a:picLocks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395537" y="4005065"/>
            <a:ext cx="8352927" cy="2416778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z-Cyrl-AZ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ПРИМЕЧАНИЯ</a:t>
            </a: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772" y="575777"/>
            <a:ext cx="3810205" cy="2827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4074" y="591527"/>
            <a:ext cx="3981841" cy="2821367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977406"/>
              </p:ext>
            </p:extLst>
          </p:nvPr>
        </p:nvGraphicFramePr>
        <p:xfrm>
          <a:off x="654772" y="3537452"/>
          <a:ext cx="7861143" cy="485662"/>
        </p:xfrm>
        <a:graphic>
          <a:graphicData uri="http://schemas.openxmlformats.org/drawingml/2006/table">
            <a:tbl>
              <a:tblPr/>
              <a:tblGrid>
                <a:gridCol w="2630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5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6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lang="ru-RU" sz="8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Тематический</a:t>
                      </a:r>
                      <a:r>
                        <a:rPr lang="ru-RU" sz="800" spc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парк развлечений</a:t>
                      </a:r>
                      <a:endParaRPr sz="800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34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E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92405" marR="936625">
                        <a:lnSpc>
                          <a:spcPct val="100000"/>
                        </a:lnSpc>
                      </a:pPr>
                      <a:r>
                        <a:rPr lang="ru-RU" sz="8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Брендовые магазины, шоппинг</a:t>
                      </a:r>
                      <a:endParaRPr sz="800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7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ED0"/>
                    </a:solidFill>
                  </a:tcPr>
                </a:tc>
                <a:tc>
                  <a:txBody>
                    <a:bodyPr/>
                    <a:lstStyle/>
                    <a:p>
                      <a:pPr marL="192405" marR="936625">
                        <a:lnSpc>
                          <a:spcPct val="100000"/>
                        </a:lnSpc>
                      </a:pPr>
                      <a:endParaRPr lang="en-GB" sz="800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92405" marR="936625">
                        <a:lnSpc>
                          <a:spcPct val="100000"/>
                        </a:lnSpc>
                      </a:pPr>
                      <a:r>
                        <a:rPr lang="az-Cyrl-AZ" sz="8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Рестораны а ля карт </a:t>
                      </a:r>
                    </a:p>
                    <a:p>
                      <a:pPr marL="192405" marR="936625">
                        <a:lnSpc>
                          <a:spcPct val="100000"/>
                        </a:lnSpc>
                      </a:pPr>
                      <a:endParaRPr sz="800" spc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7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E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 bwMode="auto">
          <a:xfrm>
            <a:off x="623600" y="267018"/>
            <a:ext cx="7861143" cy="234646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vert="horz" wrap="square" lIns="82918" tIns="41459" rIns="82918" bIns="41459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32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ТЕМАТИЧЕСКИЙ ПАРК </a:t>
            </a:r>
            <a:r>
              <a:rPr lang="tr-TR" sz="1632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LAND OF LEGENDS</a:t>
            </a:r>
            <a:endParaRPr lang="en-US" sz="1632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478" y="4123503"/>
            <a:ext cx="5419730" cy="2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4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 txBox="1">
            <a:spLocks/>
          </p:cNvSpPr>
          <p:nvPr/>
        </p:nvSpPr>
        <p:spPr bwMode="auto">
          <a:xfrm>
            <a:off x="395536" y="260648"/>
            <a:ext cx="8371525" cy="395734"/>
          </a:xfrm>
          <a:prstGeom prst="rect">
            <a:avLst/>
          </a:prstGeom>
          <a:solidFill>
            <a:srgbClr val="66523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GB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z-Cyrl-AZ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СЕРТИФИКАТЫ</a:t>
            </a:r>
          </a:p>
          <a:p>
            <a:pPr algn="ctr"/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2D0F39-FF5A-084F-8637-EAF9E344DB25}"/>
              </a:ext>
            </a:extLst>
          </p:cNvPr>
          <p:cNvGrpSpPr/>
          <p:nvPr/>
        </p:nvGrpSpPr>
        <p:grpSpPr>
          <a:xfrm>
            <a:off x="393704" y="3018203"/>
            <a:ext cx="2020412" cy="844984"/>
            <a:chOff x="3460753" y="5588716"/>
            <a:chExt cx="1760165" cy="667875"/>
          </a:xfrm>
        </p:grpSpPr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3AD5BA8-672F-9647-8CB3-D1922DC6E0BF}"/>
                </a:ext>
              </a:extLst>
            </p:cNvPr>
            <p:cNvSpPr/>
            <p:nvPr/>
          </p:nvSpPr>
          <p:spPr>
            <a:xfrm>
              <a:off x="4404982" y="5588716"/>
              <a:ext cx="815936" cy="667875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object 12">
              <a:extLst>
                <a:ext uri="{FF2B5EF4-FFF2-40B4-BE49-F238E27FC236}">
                  <a16:creationId xmlns:a16="http://schemas.microsoft.com/office/drawing/2014/main" id="{5C1276D6-ECF7-514E-929C-B349D53A3E80}"/>
                </a:ext>
              </a:extLst>
            </p:cNvPr>
            <p:cNvSpPr/>
            <p:nvPr/>
          </p:nvSpPr>
          <p:spPr>
            <a:xfrm>
              <a:off x="3460753" y="5608570"/>
              <a:ext cx="767687" cy="628175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19" name="Picture 2" descr="C:\Users\deniz.taskin\Desktop\Mavi Bayrak.png">
            <a:extLst>
              <a:ext uri="{FF2B5EF4-FFF2-40B4-BE49-F238E27FC236}">
                <a16:creationId xmlns:a16="http://schemas.microsoft.com/office/drawing/2014/main" id="{898C3144-4E61-5646-AB0D-B7AB4EF9F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5695" y="2929847"/>
            <a:ext cx="1406538" cy="100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21901967-9C62-644B-8FD3-A839221DE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995" y="4377971"/>
            <a:ext cx="1389395" cy="197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2517DFBD-4F21-B54D-97F2-8BB433E93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704" y="4377971"/>
            <a:ext cx="1416098" cy="198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9">
            <a:extLst>
              <a:ext uri="{FF2B5EF4-FFF2-40B4-BE49-F238E27FC236}">
                <a16:creationId xmlns:a16="http://schemas.microsoft.com/office/drawing/2014/main" id="{C99B4479-04C8-C749-A3C1-A3E1B1DF7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2983" y="4355097"/>
            <a:ext cx="1421747" cy="2003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CD93BE-DEAE-4F42-9F62-C07F1614E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66295" y="1252120"/>
            <a:ext cx="2027821" cy="115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5462E3-0B4D-CB48-8766-0C389470A2D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2997" y="4352012"/>
            <a:ext cx="1421747" cy="2006312"/>
          </a:xfrm>
          <a:prstGeom prst="rect">
            <a:avLst/>
          </a:prstGeom>
        </p:spPr>
      </p:pic>
      <p:pic>
        <p:nvPicPr>
          <p:cNvPr id="25" name="Picture 24" descr="A picture containing logo&#10;&#10;Description automatically generated">
            <a:extLst>
              <a:ext uri="{FF2B5EF4-FFF2-40B4-BE49-F238E27FC236}">
                <a16:creationId xmlns:a16="http://schemas.microsoft.com/office/drawing/2014/main" id="{AFD745CC-AAF9-3A40-B151-F6EC8170520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124744"/>
            <a:ext cx="2367572" cy="1672674"/>
          </a:xfrm>
          <a:prstGeom prst="rect">
            <a:avLst/>
          </a:prstGeom>
        </p:spPr>
      </p:pic>
      <p:pic>
        <p:nvPicPr>
          <p:cNvPr id="26" name="Picture 25" descr="A picture containing logo&#10;&#10;Description automatically generated">
            <a:extLst>
              <a:ext uri="{FF2B5EF4-FFF2-40B4-BE49-F238E27FC236}">
                <a16:creationId xmlns:a16="http://schemas.microsoft.com/office/drawing/2014/main" id="{062481E3-FB85-B249-992C-768961ADE61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039" y="1121410"/>
            <a:ext cx="1417664" cy="1417664"/>
          </a:xfrm>
          <a:prstGeom prst="rect">
            <a:avLst/>
          </a:prstGeom>
        </p:spPr>
      </p:pic>
      <p:pic>
        <p:nvPicPr>
          <p:cNvPr id="27" name="Picture 26" descr="A picture containing circle&#10;&#10;Description automatically generated">
            <a:extLst>
              <a:ext uri="{FF2B5EF4-FFF2-40B4-BE49-F238E27FC236}">
                <a16:creationId xmlns:a16="http://schemas.microsoft.com/office/drawing/2014/main" id="{256D28B1-CE30-FD42-946B-F4D9AD357D4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752" y="966751"/>
            <a:ext cx="1672674" cy="1672674"/>
          </a:xfrm>
          <a:prstGeom prst="rect">
            <a:avLst/>
          </a:prstGeom>
        </p:spPr>
      </p:pic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4573D503-D49B-444E-8858-3CBF069216D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3812" y="2933501"/>
            <a:ext cx="2597150" cy="74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28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11965</TotalTime>
  <Words>2558</Words>
  <Application>Microsoft Office PowerPoint</Application>
  <PresentationFormat>Ekran Gösterisi (4:3)</PresentationFormat>
  <Paragraphs>565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Arial</vt:lpstr>
      <vt:lpstr>Calibri</vt:lpstr>
      <vt:lpstr>Gotham Book</vt:lpstr>
      <vt:lpstr>Tahoma</vt:lpstr>
      <vt:lpstr>Office Theme</vt:lpstr>
      <vt:lpstr>PowerPoint Sunusu</vt:lpstr>
      <vt:lpstr>PowerPoint Sunusu</vt:lpstr>
      <vt:lpstr>РАСПОЛОЖЕНИЕ </vt:lpstr>
      <vt:lpstr>ВСТРЕЧА И ПРОВОДЫ</vt:lpstr>
      <vt:lpstr>PowerPoint Sunusu</vt:lpstr>
      <vt:lpstr>PowerPoint Sunusu</vt:lpstr>
      <vt:lpstr>СЕМЕЙНЫЕ НОМЕРА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Rixos Hotels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Mert Osman Can</dc:creator>
  <cp:lastModifiedBy>admin</cp:lastModifiedBy>
  <cp:revision>1137</cp:revision>
  <cp:lastPrinted>2015-04-08T13:24:35Z</cp:lastPrinted>
  <dcterms:created xsi:type="dcterms:W3CDTF">2012-06-16T09:51:32Z</dcterms:created>
  <dcterms:modified xsi:type="dcterms:W3CDTF">2020-10-23T13:59:01Z</dcterms:modified>
</cp:coreProperties>
</file>