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da Awad" initials="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119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88B72208-4681-454E-843F-0E0931064211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8" rIns="91438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1"/>
          </a:xfrm>
          <a:prstGeom prst="rect">
            <a:avLst/>
          </a:prstGeom>
        </p:spPr>
        <p:txBody>
          <a:bodyPr vert="horz" lIns="91438" tIns="45718" rIns="91438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FC97E570-05B3-4933-8928-E22F543F1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7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570-05B3-4933-8928-E22F543F18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1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EC63A-040C-4F1C-89AF-C266EC428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7973F-8AF0-4862-A123-402AA22A1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1789F-A656-41C2-AB90-92C381AB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8E823-BFD2-4A5D-AA60-0E6D3186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F117B-00AB-4E8D-839E-30203AE3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3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BB0D0-4006-4698-8DB8-43252C24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E734-6DE8-4F93-AF5B-8FE08F1E7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F8ABF-D746-4451-AA6F-F5EFAC14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0023E-523D-425C-A9B7-FA5FC0B3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9415F-BADD-49DB-9E25-818DE669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4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8A18-A869-43F5-BD0C-A92B024F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58C87-2B53-44C2-AF47-0D1C660B6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780FE-6C66-4A82-B56F-EB63F1CE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9FC8F-1C6C-412E-B2C6-A0B352F6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C3CC7-EEA2-428C-B228-39CD8870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3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A81A7-FB41-46A4-9C89-6BF657FF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C1487-5423-44A7-A690-718678002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99F8D-F697-4963-A5E1-B07E0D074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19F7A0-17F2-493E-947F-F96BE409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1BD84-9BA3-42FA-A21E-9C3377D2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6841C-C2CB-4B3E-951B-48ECC223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3C012-2496-4DDF-AC7C-1D11986E7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50B10-BB4A-42FB-A8CD-A8C6E9723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BB23C-3D88-4BF2-B87F-229116CF6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21F19-1068-4459-AAA6-60C4CE53A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6135A-1A4C-4047-827A-392D01315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4F004-2F94-40C5-82B3-3464E851A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C8C53-73F3-40E3-A953-2B7A7F90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8EC363-7B04-4DD2-800F-2913EEF0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7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F315-F2D7-475C-9BB2-E5802A9D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DB9E11-C3D0-4E68-AE78-B91FD0F0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7E284-BCDD-405B-868E-CDA25954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72673-471F-4552-A3B3-DA134F4B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0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9B73-9595-4BF0-BE2B-0EAD86D30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634124-13FB-440A-A891-CC1313C2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7B94E-675E-4F70-95D3-C47B0F80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CA01B-1E15-42E0-A741-6F83B22B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1A7A2-7002-4C8E-97BC-FA5757065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9B4FF-7C31-4D7B-8678-50DBE542E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BD56C-39ED-408B-9DBE-7EAA6983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BFFA5-3B3A-4706-816F-0832A245F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FF88A-165C-4727-86D2-F02C0AFE9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9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400B-1B8F-4F34-8BA1-F51A747A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1E216-33A7-45CA-A61C-6E853B0836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933B6-4E3A-4933-B57B-DE66A9B0C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71ADB-5A6B-4A62-BDB1-7998FA72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81FB1-01D2-431E-BA65-A01C95E09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BEAAE-9017-446D-8AB4-36CEEA6F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EC77-2FE3-4F98-BB7C-DDEAAD58F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38319-72F1-46CB-8877-92DD82CBE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D79F8-FC26-4690-9243-00BB46F8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3D7C0-11C7-4D3B-AED8-7C8C4540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8F8DF-0857-4FE3-9B3E-310A5A2F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3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901F1F-8520-45FD-807F-67B4B2F946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2E545B-81EE-4EDC-BA8E-354BD4CEF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6631C-350E-416A-B543-A9A6C79F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2E044-D0A6-481B-B74C-4D42C558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B49A5-89FC-4916-B45F-16EA92A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5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45C25A-3D28-4E05-940F-B845C4311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E7BA2-5D01-4268-9321-8F8194E6D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3B25-3CC7-4524-8EC8-AC646247E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3178-BCE9-4FA3-8214-A7C18847EE02}" type="datetimeFigureOut">
              <a:rPr lang="en-US" smtClean="0"/>
              <a:t>10/08/2021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30AB4-2AAB-4F0A-AC85-45DF2B4E0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423E9-DA61-4FB0-80B3-EB3F2DAC5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7662-C60F-4F07-B52D-3E7192E76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41701FF-F875-4137-A1C8-547559BE3E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68" y="245328"/>
            <a:ext cx="2849761" cy="1739590"/>
          </a:xfrm>
          <a:prstGeom prst="rect">
            <a:avLst/>
          </a:prstGeom>
          <a:ln>
            <a:solidFill>
              <a:srgbClr val="232323"/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69770-A8B4-4777-89AC-3CD1D979CAF7}"/>
              </a:ext>
            </a:extLst>
          </p:cNvPr>
          <p:cNvCxnSpPr>
            <a:cxnSpLocks/>
          </p:cNvCxnSpPr>
          <p:nvPr/>
        </p:nvCxnSpPr>
        <p:spPr>
          <a:xfrm>
            <a:off x="4054184" y="0"/>
            <a:ext cx="0" cy="64354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7512D-81A8-43F4-BFEB-9D28939766AE}"/>
              </a:ext>
            </a:extLst>
          </p:cNvPr>
          <p:cNvSpPr/>
          <p:nvPr/>
        </p:nvSpPr>
        <p:spPr>
          <a:xfrm>
            <a:off x="132241" y="2301249"/>
            <a:ext cx="25440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  <a:latin typeface="Calibri" panose="020F0502020204030204"/>
              </a:rPr>
              <a:t>Общая информация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256B1F-744C-4D72-AB41-2FF27F8EA83F}"/>
              </a:ext>
            </a:extLst>
          </p:cNvPr>
          <p:cNvSpPr/>
          <p:nvPr/>
        </p:nvSpPr>
        <p:spPr>
          <a:xfrm>
            <a:off x="114728" y="2581269"/>
            <a:ext cx="3696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100" dirty="0"/>
              <a:t>Jaz Mirabel beach предлагает 645 просторных и хорошо оформленных номеров с бассейном, садом или видом на море, включая 102 стандартных номера. 480 номеров люкс и 60 номеров люкс повышенной комфортности.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2" name="Table 78">
            <a:extLst>
              <a:ext uri="{FF2B5EF4-FFF2-40B4-BE49-F238E27FC236}">
                <a16:creationId xmlns:a16="http://schemas.microsoft.com/office/drawing/2014/main" id="{99E40BB7-8B84-4FB3-8CC5-C2243CAF9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325178"/>
              </p:ext>
            </p:extLst>
          </p:nvPr>
        </p:nvGraphicFramePr>
        <p:xfrm>
          <a:off x="4233039" y="258977"/>
          <a:ext cx="3303226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217">
                  <a:extLst>
                    <a:ext uri="{9D8B030D-6E8A-4147-A177-3AD203B41FA5}">
                      <a16:colId xmlns:a16="http://schemas.microsoft.com/office/drawing/2014/main" val="3064015445"/>
                    </a:ext>
                  </a:extLst>
                </a:gridCol>
                <a:gridCol w="1125940">
                  <a:extLst>
                    <a:ext uri="{9D8B030D-6E8A-4147-A177-3AD203B41FA5}">
                      <a16:colId xmlns:a16="http://schemas.microsoft.com/office/drawing/2014/main" val="2848717395"/>
                    </a:ext>
                  </a:extLst>
                </a:gridCol>
                <a:gridCol w="1101069">
                  <a:extLst>
                    <a:ext uri="{9D8B030D-6E8A-4147-A177-3AD203B41FA5}">
                      <a16:colId xmlns:a16="http://schemas.microsoft.com/office/drawing/2014/main" val="1895190321"/>
                    </a:ext>
                  </a:extLst>
                </a:gridCol>
              </a:tblGrid>
              <a:tr h="137209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743445399"/>
                  </a:ext>
                </a:extLst>
              </a:tr>
              <a:tr h="13720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ресторан 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1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Zaytoun</a:t>
                      </a:r>
                      <a:endParaRPr 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29420955"/>
                  </a:ext>
                </a:extLst>
              </a:tr>
              <a:tr h="137209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Завтрак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Обед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Ужин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26511"/>
                  </a:ext>
                </a:extLst>
              </a:tr>
              <a:tr h="137209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07:00-10:30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12:30-14:30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18:30 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--21:30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835547"/>
                  </a:ext>
                </a:extLst>
              </a:tr>
            </a:tbl>
          </a:graphicData>
        </a:graphic>
      </p:graphicFrame>
      <p:graphicFrame>
        <p:nvGraphicFramePr>
          <p:cNvPr id="1033" name="Table 1034">
            <a:extLst>
              <a:ext uri="{FF2B5EF4-FFF2-40B4-BE49-F238E27FC236}">
                <a16:creationId xmlns:a16="http://schemas.microsoft.com/office/drawing/2014/main" id="{3E4BDFD8-A560-4BDD-B8A4-9150BCEC7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18817"/>
              </p:ext>
            </p:extLst>
          </p:nvPr>
        </p:nvGraphicFramePr>
        <p:xfrm>
          <a:off x="140549" y="3332747"/>
          <a:ext cx="3760382" cy="2875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836">
                  <a:extLst>
                    <a:ext uri="{9D8B030D-6E8A-4147-A177-3AD203B41FA5}">
                      <a16:colId xmlns:a16="http://schemas.microsoft.com/office/drawing/2014/main" val="2482110494"/>
                    </a:ext>
                  </a:extLst>
                </a:gridCol>
                <a:gridCol w="1125546">
                  <a:extLst>
                    <a:ext uri="{9D8B030D-6E8A-4147-A177-3AD203B41FA5}">
                      <a16:colId xmlns:a16="http://schemas.microsoft.com/office/drawing/2014/main" val="4054281564"/>
                    </a:ext>
                  </a:extLst>
                </a:gridCol>
              </a:tblGrid>
              <a:tr h="37512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u="none" dirty="0">
                          <a:solidFill>
                            <a:schemeClr val="tx1"/>
                          </a:solidFill>
                        </a:rPr>
                        <a:t>Бесплатные</a:t>
                      </a:r>
                      <a:r>
                        <a:rPr lang="ru-RU" sz="1200" b="1" u="none" baseline="0" dirty="0">
                          <a:solidFill>
                            <a:schemeClr val="tx1"/>
                          </a:solidFill>
                        </a:rPr>
                        <a:t> услуги</a:t>
                      </a:r>
                      <a:endParaRPr lang="ru-RU" sz="900" b="0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 Бесплатный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</a:rPr>
                        <a:t>Wi-Fi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53847"/>
                  </a:ext>
                </a:extLst>
              </a:tr>
              <a:tr h="117457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портзал</a:t>
                      </a:r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(08:00-19:00)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116593"/>
                  </a:ext>
                </a:extLst>
              </a:tr>
              <a:tr h="15496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Настольный теннис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716487"/>
                  </a:ext>
                </a:extLst>
              </a:tr>
              <a:tr h="185582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Ежедневные спортивные мероприятия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702662"/>
                  </a:ext>
                </a:extLst>
              </a:tr>
              <a:tr h="29583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Пляжный волейбол, мини-футбол и дартс</a:t>
                      </a:r>
                      <a:endParaRPr lang="en-US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442991"/>
                  </a:ext>
                </a:extLst>
              </a:tr>
              <a:tr h="18085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Теннисные корты (Прожектор за дополнительную плату)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717445"/>
                  </a:ext>
                </a:extLst>
              </a:tr>
              <a:tr h="147917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Водные горки 10: 30-12: 30 и 14: 30-1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46053"/>
                  </a:ext>
                </a:extLst>
              </a:tr>
              <a:tr h="29583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Снятие наличных в банкоматах (в холле и в торговом центре)</a:t>
                      </a:r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067904"/>
                  </a:ext>
                </a:extLst>
              </a:tr>
              <a:tr h="774805"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Бесплатный сейф в номере (инструкция по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использованию в шкафу)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i="0" u="sng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Детский клуб </a:t>
                      </a:r>
                      <a:endParaRPr lang="en-US" sz="1100" b="1" i="0" u="sng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рассчитан на возраст от 4 до 12 лет.</a:t>
                      </a:r>
                      <a:r>
                        <a:rPr lang="en-US" sz="11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ежедневно открыт с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10:00-13:00 &amp; 14:00-17:00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584956"/>
                  </a:ext>
                </a:extLst>
              </a:tr>
            </a:tbl>
          </a:graphicData>
        </a:graphic>
      </p:graphicFrame>
      <p:graphicFrame>
        <p:nvGraphicFramePr>
          <p:cNvPr id="189" name="Table 1034">
            <a:extLst>
              <a:ext uri="{FF2B5EF4-FFF2-40B4-BE49-F238E27FC236}">
                <a16:creationId xmlns:a16="http://schemas.microsoft.com/office/drawing/2014/main" id="{49B51B7A-314F-4D53-BC28-9FC72ADB1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698527"/>
              </p:ext>
            </p:extLst>
          </p:nvPr>
        </p:nvGraphicFramePr>
        <p:xfrm>
          <a:off x="8320680" y="172666"/>
          <a:ext cx="3814005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005">
                  <a:extLst>
                    <a:ext uri="{9D8B030D-6E8A-4147-A177-3AD203B41FA5}">
                      <a16:colId xmlns:a16="http://schemas.microsoft.com/office/drawing/2014/main" val="2482110494"/>
                    </a:ext>
                  </a:extLst>
                </a:gridCol>
              </a:tblGrid>
              <a:tr h="100289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Платные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услуги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53847"/>
                  </a:ext>
                </a:extLst>
              </a:tr>
              <a:tr h="298790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Телефонные звонки, нажмите 9, чтобы перейти на внешнюю линию, а затем номер.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Услуги прачечной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няня (предварительное бронирование (при наличии)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Дайвинг-центр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Позднее выселение: пожалуйста, проверьте возможность высе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ления и цены на стойке регистрации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Утеря пляжного полотенца 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Клиника (доступно по запросу за дополнительную плату)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Бильярд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Прокат автомобиля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Мини-бар, напитки и закуски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Обслуживание в номерах (еда или напитки)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 алкогольное премиум-класса.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Свежевыжатые соки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Спа</a:t>
                      </a:r>
                      <a:r>
                        <a:rPr lang="ru-RU" sz="14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en-US" sz="1400" b="1" u="sng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Mividaspa</a:t>
                      </a:r>
                      <a:r>
                        <a:rPr lang="ru-RU" sz="1400" b="1" u="sng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» </a:t>
                      </a:r>
                      <a:endParaRPr lang="en-US" sz="14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u="sng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Сауна,</a:t>
                      </a:r>
                      <a:r>
                        <a:rPr lang="ru-RU" sz="1100" b="0" i="0" u="sng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джакузи, хаммам (</a:t>
                      </a:r>
                      <a:r>
                        <a:rPr lang="en-US" sz="1100" b="0" i="0" u="sng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u="sng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€10 </a:t>
                      </a:r>
                      <a:r>
                        <a:rPr lang="ru-RU" sz="1100" u="sng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человек</a:t>
                      </a:r>
                      <a:r>
                        <a:rPr lang="en-US" sz="1100" u="sng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100" u="sng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 мин</a:t>
                      </a:r>
                      <a:r>
                        <a:rPr 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16</a:t>
                      </a:r>
                      <a:r>
                        <a:rPr lang="ru-RU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видов массажа и уходовых процедур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Открыт ежедневно 10:00-19:00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*только для лиц </a:t>
                      </a:r>
                      <a:r>
                        <a:rPr lang="ru-RU" sz="1100" u="sng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старше 16 лет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Салон Красоты «</a:t>
                      </a:r>
                      <a:r>
                        <a:rPr lang="en-US" sz="1400" b="1" u="sng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Mividaspa</a:t>
                      </a:r>
                      <a:r>
                        <a:rPr lang="ru-RU" sz="1400" b="1" u="sng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»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u="non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Все</a:t>
                      </a:r>
                      <a:r>
                        <a:rPr lang="ru-RU" sz="1100" b="0" u="none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виды услуг красоты для мужчин, женщин и детей.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Открыт ежедневно 10:00-19:00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u="non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ru-RU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Calibri" panose="020F0502020204030204" pitchFamily="34" charset="0"/>
                        <a:buChar char="-"/>
                      </a:pP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116593"/>
                  </a:ext>
                </a:extLst>
              </a:tr>
            </a:tbl>
          </a:graphicData>
        </a:graphic>
      </p:graphicFrame>
      <p:graphicFrame>
        <p:nvGraphicFramePr>
          <p:cNvPr id="204" name="Table 1034">
            <a:extLst>
              <a:ext uri="{FF2B5EF4-FFF2-40B4-BE49-F238E27FC236}">
                <a16:creationId xmlns:a16="http://schemas.microsoft.com/office/drawing/2014/main" id="{F83F1596-36B1-40E3-BF09-4BF189B8C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492572"/>
              </p:ext>
            </p:extLst>
          </p:nvPr>
        </p:nvGraphicFramePr>
        <p:xfrm>
          <a:off x="8256876" y="4558372"/>
          <a:ext cx="3907581" cy="2426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581">
                  <a:extLst>
                    <a:ext uri="{9D8B030D-6E8A-4147-A177-3AD203B41FA5}">
                      <a16:colId xmlns:a16="http://schemas.microsoft.com/office/drawing/2014/main" val="2482110494"/>
                    </a:ext>
                  </a:extLst>
                </a:gridCol>
              </a:tblGrid>
              <a:tr h="19411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Важно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знатъ,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53847"/>
                  </a:ext>
                </a:extLst>
              </a:tr>
              <a:tr h="223228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Пляжные полотенца хранятся в номере и будут меняться ежедневно в 18:00.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Оплата наличными не допускается во всех торговых точках, кроме магазинов.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Все напитки подаются в бокалах.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Прикосновение, ходьба или стоя на кораллах ломается и убивает их! </a:t>
                      </a:r>
                      <a:endParaRPr lang="ru-RU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если вы хотели бы заказать мини-бара в номере, пожалуйста, свяжитесь с ресепшн, номером (0)</a:t>
                      </a:r>
                    </a:p>
                    <a:p>
                      <a:pPr marL="171450" indent="-171450" algn="l" defTabSz="914400" rtl="0" eaLnBrk="1" latinLnBrk="0" hangingPunct="1">
                        <a:buFont typeface="Calibri" panose="020F0502020204030204" pitchFamily="34" charset="0"/>
                        <a:buChar char="-"/>
                      </a:pPr>
                      <a:endParaRPr lang="ru-RU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Calibri" panose="020F0502020204030204" pitchFamily="34" charset="0"/>
                        <a:buChar char="-"/>
                      </a:pP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11659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6B1A567-E9EA-446E-A688-B03316934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369144"/>
              </p:ext>
            </p:extLst>
          </p:nvPr>
        </p:nvGraphicFramePr>
        <p:xfrm>
          <a:off x="4126074" y="3966948"/>
          <a:ext cx="3601139" cy="1486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672">
                  <a:extLst>
                    <a:ext uri="{9D8B030D-6E8A-4147-A177-3AD203B41FA5}">
                      <a16:colId xmlns:a16="http://schemas.microsoft.com/office/drawing/2014/main" val="1525887778"/>
                    </a:ext>
                  </a:extLst>
                </a:gridCol>
                <a:gridCol w="1221776">
                  <a:extLst>
                    <a:ext uri="{9D8B030D-6E8A-4147-A177-3AD203B41FA5}">
                      <a16:colId xmlns:a16="http://schemas.microsoft.com/office/drawing/2014/main" val="1612277112"/>
                    </a:ext>
                  </a:extLst>
                </a:gridCol>
                <a:gridCol w="895691">
                  <a:extLst>
                    <a:ext uri="{9D8B030D-6E8A-4147-A177-3AD203B41FA5}">
                      <a16:colId xmlns:a16="http://schemas.microsoft.com/office/drawing/2014/main" val="3494262791"/>
                    </a:ext>
                  </a:extLst>
                </a:gridCol>
              </a:tblGrid>
              <a:tr h="20574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u="none" baseline="0" dirty="0">
                          <a:solidFill>
                            <a:schemeClr val="tx1"/>
                          </a:solidFill>
                          <a:latin typeface="+mn-lt"/>
                        </a:rPr>
                        <a:t>        </a:t>
                      </a:r>
                      <a:r>
                        <a:rPr lang="ru-RU" sz="1600" b="1" u="sng" dirty="0">
                          <a:solidFill>
                            <a:schemeClr val="tx1"/>
                          </a:solidFill>
                          <a:latin typeface="+mn-lt"/>
                        </a:rPr>
                        <a:t>Закуски</a:t>
                      </a:r>
                      <a:endParaRPr lang="en-US" sz="1600" b="1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016899"/>
                  </a:ext>
                </a:extLst>
              </a:tr>
              <a:tr h="236894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endParaRPr lang="en-US" sz="1100" b="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374596"/>
                  </a:ext>
                </a:extLst>
              </a:tr>
              <a:tr h="272955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Reef Snack Bar </a:t>
                      </a: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Между</a:t>
                      </a:r>
                      <a:r>
                        <a:rPr lang="ru-RU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бассейом и пляжем</a:t>
                      </a: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13:00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17:00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327705"/>
                  </a:ext>
                </a:extLst>
              </a:tr>
              <a:tr h="265221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ru-RU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Мороженое</a:t>
                      </a: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Reef Snack Bar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13:00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17:00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61131"/>
                  </a:ext>
                </a:extLst>
              </a:tr>
              <a:tr h="298431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ru-RU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Поздний завтрак</a:t>
                      </a:r>
                      <a:endParaRPr lang="en-US" sz="1100" b="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Reef Snack Bar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R="0" marT="0" marB="0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12:00</a:t>
                      </a:r>
                    </a:p>
                  </a:txBody>
                  <a:tcPr marL="0" marR="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193660"/>
                  </a:ext>
                </a:extLst>
              </a:tr>
            </a:tbl>
          </a:graphicData>
        </a:graphic>
      </p:graphicFrame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5F61C25-BEAA-43EE-907E-2FBF7B20BFA2}"/>
              </a:ext>
            </a:extLst>
          </p:cNvPr>
          <p:cNvCxnSpPr>
            <a:cxnSpLocks/>
          </p:cNvCxnSpPr>
          <p:nvPr/>
        </p:nvCxnSpPr>
        <p:spPr>
          <a:xfrm>
            <a:off x="8122227" y="0"/>
            <a:ext cx="0" cy="644927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78">
            <a:extLst>
              <a:ext uri="{FF2B5EF4-FFF2-40B4-BE49-F238E27FC236}">
                <a16:creationId xmlns:a16="http://schemas.microsoft.com/office/drawing/2014/main" id="{BC736874-C45C-42CF-A0A0-BF856425E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662478"/>
              </p:ext>
            </p:extLst>
          </p:nvPr>
        </p:nvGraphicFramePr>
        <p:xfrm>
          <a:off x="4388488" y="172665"/>
          <a:ext cx="3204076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076">
                  <a:extLst>
                    <a:ext uri="{9D8B030D-6E8A-4147-A177-3AD203B41FA5}">
                      <a16:colId xmlns:a16="http://schemas.microsoft.com/office/drawing/2014/main" val="3064015445"/>
                    </a:ext>
                  </a:extLst>
                </a:gridCol>
              </a:tblGrid>
              <a:tr h="2564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Рестораны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и бары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5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445399"/>
                  </a:ext>
                </a:extLst>
              </a:tr>
            </a:tbl>
          </a:graphicData>
        </a:graphic>
      </p:graphicFrame>
      <p:graphicFrame>
        <p:nvGraphicFramePr>
          <p:cNvPr id="20" name="Table 78">
            <a:extLst>
              <a:ext uri="{FF2B5EF4-FFF2-40B4-BE49-F238E27FC236}">
                <a16:creationId xmlns:a16="http://schemas.microsoft.com/office/drawing/2014/main" id="{59DDA140-43E9-42E3-8A94-390F91539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695965"/>
              </p:ext>
            </p:extLst>
          </p:nvPr>
        </p:nvGraphicFramePr>
        <p:xfrm>
          <a:off x="4276055" y="1489719"/>
          <a:ext cx="3621949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058">
                  <a:extLst>
                    <a:ext uri="{9D8B030D-6E8A-4147-A177-3AD203B41FA5}">
                      <a16:colId xmlns:a16="http://schemas.microsoft.com/office/drawing/2014/main" val="3064015445"/>
                    </a:ext>
                  </a:extLst>
                </a:gridCol>
                <a:gridCol w="1234582">
                  <a:extLst>
                    <a:ext uri="{9D8B030D-6E8A-4147-A177-3AD203B41FA5}">
                      <a16:colId xmlns:a16="http://schemas.microsoft.com/office/drawing/2014/main" val="2848717395"/>
                    </a:ext>
                  </a:extLst>
                </a:gridCol>
                <a:gridCol w="1207309">
                  <a:extLst>
                    <a:ext uri="{9D8B030D-6E8A-4147-A177-3AD203B41FA5}">
                      <a16:colId xmlns:a16="http://schemas.microsoft.com/office/drawing/2014/main" val="1895190321"/>
                    </a:ext>
                  </a:extLst>
                </a:gridCol>
              </a:tblGrid>
              <a:tr h="159728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743445399"/>
                  </a:ext>
                </a:extLst>
              </a:tr>
              <a:tr h="17424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Рестораны с обслуживанием по меню</a:t>
                      </a:r>
                      <a:endParaRPr lang="en-US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29420955"/>
                  </a:ext>
                </a:extLst>
              </a:tr>
              <a:tr h="319457">
                <a:tc>
                  <a:txBody>
                    <a:bodyPr/>
                    <a:lstStyle/>
                    <a:p>
                      <a:r>
                        <a:rPr lang="ru-RU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Софра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Ближний Восток</a:t>
                      </a:r>
                      <a:endParaRPr 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Макай Тукай Азиатский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Nino’s -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итальянский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26511"/>
                  </a:ext>
                </a:extLst>
              </a:tr>
              <a:tr h="159728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 –</a:t>
                      </a:r>
                      <a:r>
                        <a:rPr lang="en-US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21:30</a:t>
                      </a: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</a:t>
                      </a:r>
                      <a:r>
                        <a:rPr lang="en-US" sz="11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– 21:30</a:t>
                      </a:r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 – 21:30 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835547"/>
                  </a:ext>
                </a:extLst>
              </a:tr>
              <a:tr h="130687">
                <a:tc gridSpan="3"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Prior reservation is required through the touch screen at the lobby.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084928"/>
                  </a:ext>
                </a:extLst>
              </a:tr>
            </a:tbl>
          </a:graphicData>
        </a:graphic>
      </p:graphicFrame>
      <p:graphicFrame>
        <p:nvGraphicFramePr>
          <p:cNvPr id="21" name="Table 78">
            <a:extLst>
              <a:ext uri="{FF2B5EF4-FFF2-40B4-BE49-F238E27FC236}">
                <a16:creationId xmlns:a16="http://schemas.microsoft.com/office/drawing/2014/main" id="{564269FD-6FC4-4372-81E1-387A3FFAD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16948"/>
              </p:ext>
            </p:extLst>
          </p:nvPr>
        </p:nvGraphicFramePr>
        <p:xfrm>
          <a:off x="4296865" y="2699064"/>
          <a:ext cx="360997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3064015445"/>
                    </a:ext>
                  </a:extLst>
                </a:gridCol>
                <a:gridCol w="1203326">
                  <a:extLst>
                    <a:ext uri="{9D8B030D-6E8A-4147-A177-3AD203B41FA5}">
                      <a16:colId xmlns:a16="http://schemas.microsoft.com/office/drawing/2014/main" val="1317366495"/>
                    </a:ext>
                  </a:extLst>
                </a:gridCol>
                <a:gridCol w="1203326">
                  <a:extLst>
                    <a:ext uri="{9D8B030D-6E8A-4147-A177-3AD203B41FA5}">
                      <a16:colId xmlns:a16="http://schemas.microsoft.com/office/drawing/2014/main" val="184558980"/>
                    </a:ext>
                  </a:extLst>
                </a:gridCol>
              </a:tblGrid>
              <a:tr h="243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chemeClr val="tx1"/>
                          </a:solidFill>
                        </a:rPr>
                        <a:t>Бары</a:t>
                      </a:r>
                      <a:endParaRPr lang="ar-EG" sz="1600" b="1" u="sng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44539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Sherouk Bar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Ресепшен</a:t>
                      </a:r>
                      <a:r>
                        <a:rPr 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00:00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9975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Oriental Flair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Ресепшен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24/7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4976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Blue Bar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Бассейн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25788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Sand Bar </a:t>
                      </a:r>
                    </a:p>
                    <a:p>
                      <a:pPr marL="0" indent="0" algn="ctr">
                        <a:buFont typeface="Calibri" panose="020F0502020204030204" pitchFamily="34" charset="0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Las palms 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Пляж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Бассейн</a:t>
                      </a:r>
                      <a:endParaRPr 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08:00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10:00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759955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3867FBBA-FA37-4A4E-9EAB-8CF01A5B7CAE}"/>
              </a:ext>
            </a:extLst>
          </p:cNvPr>
          <p:cNvSpPr/>
          <p:nvPr/>
        </p:nvSpPr>
        <p:spPr>
          <a:xfrm>
            <a:off x="-8971" y="6348304"/>
            <a:ext cx="12192000" cy="497554"/>
          </a:xfrm>
          <a:prstGeom prst="rect">
            <a:avLst/>
          </a:prstGeom>
          <a:solidFill>
            <a:srgbClr val="119187"/>
          </a:solidFill>
          <a:ln>
            <a:solidFill>
              <a:srgbClr val="119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F28E146-7E41-4D23-9E28-B703B50675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655" y="6429721"/>
            <a:ext cx="967079" cy="386832"/>
          </a:xfrm>
          <a:prstGeom prst="rect">
            <a:avLst/>
          </a:prstGeom>
          <a:ln>
            <a:solidFill>
              <a:srgbClr val="232323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6239C5-885A-490C-9592-D0CD4AA5FAA8}"/>
              </a:ext>
            </a:extLst>
          </p:cNvPr>
          <p:cNvSpPr/>
          <p:nvPr/>
        </p:nvSpPr>
        <p:spPr>
          <a:xfrm>
            <a:off x="400965" y="6483929"/>
            <a:ext cx="1311578" cy="261610"/>
          </a:xfrm>
          <a:prstGeom prst="rect">
            <a:avLst/>
          </a:prstGeom>
          <a:ln>
            <a:solidFill>
              <a:srgbClr val="232323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www.jazhotels.com</a:t>
            </a:r>
          </a:p>
        </p:txBody>
      </p:sp>
      <p:graphicFrame>
        <p:nvGraphicFramePr>
          <p:cNvPr id="26" name="Table 78">
            <a:extLst>
              <a:ext uri="{FF2B5EF4-FFF2-40B4-BE49-F238E27FC236}">
                <a16:creationId xmlns:a16="http://schemas.microsoft.com/office/drawing/2014/main" id="{5224C275-2B8B-42F9-87BC-F3159C0B3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027552"/>
              </p:ext>
            </p:extLst>
          </p:nvPr>
        </p:nvGraphicFramePr>
        <p:xfrm>
          <a:off x="4288844" y="893368"/>
          <a:ext cx="3729741" cy="727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179">
                  <a:extLst>
                    <a:ext uri="{9D8B030D-6E8A-4147-A177-3AD203B41FA5}">
                      <a16:colId xmlns:a16="http://schemas.microsoft.com/office/drawing/2014/main" val="3064015445"/>
                    </a:ext>
                  </a:extLst>
                </a:gridCol>
                <a:gridCol w="1271322">
                  <a:extLst>
                    <a:ext uri="{9D8B030D-6E8A-4147-A177-3AD203B41FA5}">
                      <a16:colId xmlns:a16="http://schemas.microsoft.com/office/drawing/2014/main" val="2848717395"/>
                    </a:ext>
                  </a:extLst>
                </a:gridCol>
                <a:gridCol w="1243240">
                  <a:extLst>
                    <a:ext uri="{9D8B030D-6E8A-4147-A177-3AD203B41FA5}">
                      <a16:colId xmlns:a16="http://schemas.microsoft.com/office/drawing/2014/main" val="1895190321"/>
                    </a:ext>
                  </a:extLst>
                </a:gridCol>
              </a:tblGrid>
              <a:tr h="176413">
                <a:tc gridSpan="3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743445399"/>
                  </a:ext>
                </a:extLst>
              </a:tr>
              <a:tr h="176413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ресторан 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1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Nakheel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(Adult only)</a:t>
                      </a:r>
                      <a:endParaRPr 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29420955"/>
                  </a:ext>
                </a:extLst>
              </a:tr>
              <a:tr h="198109"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Завтрак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Обед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Ужин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26511"/>
                  </a:ext>
                </a:extLst>
              </a:tr>
              <a:tr h="176413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07:30-10:00</a:t>
                      </a:r>
                    </a:p>
                  </a:txBody>
                  <a:tcPr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12:30-14:30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19:00-21:00  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835547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EEDB6B8D-9DF1-4CC6-942D-4907434766A0}"/>
              </a:ext>
            </a:extLst>
          </p:cNvPr>
          <p:cNvSpPr/>
          <p:nvPr/>
        </p:nvSpPr>
        <p:spPr>
          <a:xfrm>
            <a:off x="140549" y="5555915"/>
            <a:ext cx="3240377" cy="65287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6F5D8C-5381-4F6A-9BEF-97158C98EF7E}"/>
              </a:ext>
            </a:extLst>
          </p:cNvPr>
          <p:cNvSpPr/>
          <p:nvPr/>
        </p:nvSpPr>
        <p:spPr>
          <a:xfrm>
            <a:off x="8361863" y="2970414"/>
            <a:ext cx="3640845" cy="1585787"/>
          </a:xfrm>
          <a:prstGeom prst="rect">
            <a:avLst/>
          </a:prstGeom>
          <a:noFill/>
          <a:ln w="31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60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447</Words>
  <Application>Microsoft Office PowerPoint</Application>
  <PresentationFormat>Widescreen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Reda Awad</dc:creator>
  <cp:lastModifiedBy>Night Manager - Mirabel</cp:lastModifiedBy>
  <cp:revision>187</cp:revision>
  <cp:lastPrinted>2021-07-22T15:06:43Z</cp:lastPrinted>
  <dcterms:created xsi:type="dcterms:W3CDTF">2020-03-09T13:41:59Z</dcterms:created>
  <dcterms:modified xsi:type="dcterms:W3CDTF">2021-08-10T16:03:56Z</dcterms:modified>
</cp:coreProperties>
</file>