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0693400" cy="7556500"/>
  <p:notesSz cx="6735763" cy="9866313"/>
  <p:embeddedFontLst>
    <p:embeddedFont>
      <p:font typeface="Montserrat" charset="0"/>
      <p:regular r:id="rId4"/>
      <p:bold r:id="rId5"/>
      <p:boldItalic r:id="rId6"/>
    </p:embeddedFont>
    <p:embeddedFont>
      <p:font typeface="Calibri" pitchFamily="34" charset="0"/>
      <p:regular r:id="rId7"/>
      <p:bold r:id="rId8"/>
      <p:italic r:id="rId9"/>
      <p:boldItalic r:id="rId10"/>
    </p:embeddedFont>
    <p:embeddedFont>
      <p:font typeface="Montserrat Classic" charset="0"/>
      <p:regular r:id="rId11"/>
    </p:embeddedFont>
    <p:embeddedFont>
      <p:font typeface="Montserrat Classic Bold" charset="0"/>
      <p:regular r:id="rId12"/>
    </p:embeddedFont>
    <p:embeddedFont>
      <p:font typeface="Montserrat Extra-Bold"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100" d="100"/>
          <a:sy n="100" d="100"/>
        </p:scale>
        <p:origin x="-30" y="17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viewProps" Target="viewProps.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07/12/2023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07/12/2023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07/12/2023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07/12/2023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07/12/2023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07/12/2023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07/12/2023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07/12/2023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07/12/2023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07/12/2023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07/12/2023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07/12/2023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2" cstate="print">
            <a:extLst>
              <a:ext uri="{28A0092B-C50C-407E-A947-70E740481C1C}">
                <a14:useLocalDpi xmlns:a14="http://schemas.microsoft.com/office/drawing/2010/main" val="0"/>
              </a:ext>
            </a:extLst>
          </a:blip>
          <a:srcRect l="48043" r="14494"/>
          <a:stretch/>
        </p:blipFill>
        <p:spPr>
          <a:xfrm>
            <a:off x="7162874" y="0"/>
            <a:ext cx="3594708" cy="7556500"/>
          </a:xfrm>
          <a:prstGeom prst="rect">
            <a:avLst/>
          </a:prstGeom>
          <a:noFill/>
          <a:ln>
            <a:noFill/>
          </a:ln>
        </p:spPr>
      </p:pic>
      <p:sp>
        <p:nvSpPr>
          <p:cNvPr id="4" name="TextBox 4"/>
          <p:cNvSpPr txBox="1"/>
          <p:nvPr/>
        </p:nvSpPr>
        <p:spPr>
          <a:xfrm>
            <a:off x="3897799" y="929406"/>
            <a:ext cx="2884427" cy="4796185"/>
          </a:xfrm>
          <a:prstGeom prst="rect">
            <a:avLst/>
          </a:prstGeom>
        </p:spPr>
        <p:txBody>
          <a:bodyPr lIns="0" tIns="0" rIns="0" bIns="0" rtlCol="0" anchor="t">
            <a:spAutoFit/>
          </a:bodyPr>
          <a:lstStyle/>
          <a:p>
            <a:pPr>
              <a:lnSpc>
                <a:spcPts val="1313"/>
              </a:lnSpc>
            </a:pPr>
            <a:r>
              <a:rPr lang="en-US" sz="875" spc="53" dirty="0">
                <a:solidFill>
                  <a:srgbClr val="001F5B"/>
                </a:solidFill>
                <a:latin typeface="Montserrat Classic Bold"/>
              </a:rPr>
              <a:t>Early Breakfast </a:t>
            </a:r>
          </a:p>
          <a:p>
            <a:pPr marL="168001" lvl="1" indent="-84000">
              <a:lnSpc>
                <a:spcPts val="1167"/>
              </a:lnSpc>
              <a:buFont typeface="Arial"/>
              <a:buChar char="•"/>
            </a:pPr>
            <a:r>
              <a:rPr lang="en-US" sz="778" spc="47" dirty="0" smtClean="0">
                <a:solidFill>
                  <a:srgbClr val="001F5B"/>
                </a:solidFill>
                <a:latin typeface="Montserrat"/>
              </a:rPr>
              <a:t>Tagine, </a:t>
            </a:r>
            <a:r>
              <a:rPr lang="en-US" sz="778" spc="47" dirty="0">
                <a:solidFill>
                  <a:srgbClr val="001F5B"/>
                </a:solidFill>
                <a:latin typeface="Montserrat"/>
              </a:rPr>
              <a:t>from 01:00 to 05:00</a:t>
            </a: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Breakfast</a:t>
            </a:r>
          </a:p>
          <a:p>
            <a:pPr marL="168001" lvl="1" indent="-84000">
              <a:lnSpc>
                <a:spcPts val="1167"/>
              </a:lnSpc>
              <a:buFont typeface="Arial"/>
              <a:buChar char="•"/>
            </a:pPr>
            <a:r>
              <a:rPr lang="en-US" sz="778" spc="47" dirty="0">
                <a:solidFill>
                  <a:srgbClr val="001F5B"/>
                </a:solidFill>
                <a:latin typeface="Montserrat"/>
              </a:rPr>
              <a:t>Tagine Main Restaurant, from 07:00 to </a:t>
            </a:r>
            <a:r>
              <a:rPr lang="en-US" sz="778" spc="47" dirty="0" smtClean="0">
                <a:solidFill>
                  <a:srgbClr val="001F5B"/>
                </a:solidFill>
                <a:latin typeface="Montserrat"/>
              </a:rPr>
              <a:t>10:00</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Soprano Restaurant, from 07:00 to 10:00 </a:t>
            </a:r>
          </a:p>
          <a:p>
            <a:pPr marL="84001" lvl="1">
              <a:lnSpc>
                <a:spcPts val="1167"/>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Late Breakfast</a:t>
            </a:r>
          </a:p>
          <a:p>
            <a:pPr marL="168001" lvl="1" indent="-84000">
              <a:lnSpc>
                <a:spcPts val="1167"/>
              </a:lnSpc>
              <a:buFont typeface="Arial"/>
              <a:buChar char="•"/>
            </a:pPr>
            <a:r>
              <a:rPr lang="en-US" sz="778" spc="47" dirty="0" smtClean="0">
                <a:solidFill>
                  <a:srgbClr val="001F5B"/>
                </a:solidFill>
                <a:latin typeface="Montserrat"/>
              </a:rPr>
              <a:t>Soprano </a:t>
            </a:r>
            <a:r>
              <a:rPr lang="en-US" sz="778" spc="47" dirty="0">
                <a:solidFill>
                  <a:srgbClr val="001F5B"/>
                </a:solidFill>
                <a:latin typeface="Montserrat"/>
              </a:rPr>
              <a:t>Restaurant, from 10:00 to 11:00</a:t>
            </a: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Tea Time</a:t>
            </a:r>
          </a:p>
          <a:p>
            <a:pPr marL="168001" lvl="1" indent="-84000">
              <a:lnSpc>
                <a:spcPts val="1167"/>
              </a:lnSpc>
              <a:buFont typeface="Arial"/>
              <a:buChar char="•"/>
            </a:pPr>
            <a:r>
              <a:rPr lang="en-US" sz="778" spc="47" dirty="0">
                <a:solidFill>
                  <a:srgbClr val="001F5B"/>
                </a:solidFill>
                <a:latin typeface="Montserrat"/>
              </a:rPr>
              <a:t>Red Sky Bar, from 10:00 to 12:00</a:t>
            </a: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Lunch</a:t>
            </a:r>
          </a:p>
          <a:p>
            <a:pPr marL="168001" lvl="1" indent="-84000">
              <a:lnSpc>
                <a:spcPts val="1167"/>
              </a:lnSpc>
              <a:buFont typeface="Arial"/>
              <a:buChar char="•"/>
            </a:pPr>
            <a:r>
              <a:rPr lang="en-US" sz="778" spc="47" dirty="0" smtClean="0">
                <a:solidFill>
                  <a:srgbClr val="001F5B"/>
                </a:solidFill>
                <a:latin typeface="Montserrat"/>
              </a:rPr>
              <a:t>Soprano </a:t>
            </a:r>
            <a:r>
              <a:rPr lang="en-US" sz="778" spc="47" dirty="0">
                <a:solidFill>
                  <a:srgbClr val="001F5B"/>
                </a:solidFill>
                <a:latin typeface="Montserrat"/>
              </a:rPr>
              <a:t>Restaurant, from 12:30 to 14:30</a:t>
            </a:r>
          </a:p>
          <a:p>
            <a:pPr marL="168001" lvl="1" indent="-84000">
              <a:lnSpc>
                <a:spcPts val="1167"/>
              </a:lnSpc>
              <a:buFont typeface="Arial"/>
              <a:buChar char="•"/>
            </a:pPr>
            <a:r>
              <a:rPr lang="en-US" sz="778" spc="47" dirty="0">
                <a:solidFill>
                  <a:srgbClr val="001F5B"/>
                </a:solidFill>
                <a:latin typeface="Montserrat"/>
              </a:rPr>
              <a:t>Capitano “ Food Court “, from 12:00 to </a:t>
            </a:r>
            <a:r>
              <a:rPr lang="en-US" sz="778" spc="47" dirty="0" smtClean="0">
                <a:solidFill>
                  <a:srgbClr val="001F5B"/>
                </a:solidFill>
                <a:latin typeface="Montserrat"/>
              </a:rPr>
              <a:t>17:00</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Beach Bar Snack Restaurant, from 12:00 to </a:t>
            </a:r>
            <a:r>
              <a:rPr lang="en-US" sz="778" spc="47" dirty="0" smtClean="0">
                <a:solidFill>
                  <a:srgbClr val="001F5B"/>
                </a:solidFill>
                <a:latin typeface="Montserrat"/>
              </a:rPr>
              <a:t>15:00</a:t>
            </a:r>
            <a:endParaRPr lang="en-US" sz="778" spc="47" dirty="0">
              <a:solidFill>
                <a:srgbClr val="001F5B"/>
              </a:solidFill>
              <a:latin typeface="Montserrat"/>
            </a:endParaRP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Coffee Break Sweets &amp; </a:t>
            </a:r>
            <a:r>
              <a:rPr lang="en-US" sz="875" spc="53" dirty="0" smtClean="0">
                <a:solidFill>
                  <a:srgbClr val="001F5B"/>
                </a:solidFill>
                <a:latin typeface="Montserrat Classic Bold"/>
              </a:rPr>
              <a:t>Waffles</a:t>
            </a:r>
            <a:endParaRPr lang="en-US" sz="875" spc="53" dirty="0">
              <a:solidFill>
                <a:srgbClr val="001F5B"/>
              </a:solidFill>
              <a:latin typeface="Montserrat Classic Bold"/>
            </a:endParaRPr>
          </a:p>
          <a:p>
            <a:pPr marL="168001" lvl="1" indent="-84000">
              <a:lnSpc>
                <a:spcPts val="1167"/>
              </a:lnSpc>
              <a:buFont typeface="Arial"/>
              <a:buChar char="•"/>
            </a:pPr>
            <a:r>
              <a:rPr lang="en-US" sz="778" spc="47" dirty="0">
                <a:solidFill>
                  <a:srgbClr val="001F5B"/>
                </a:solidFill>
                <a:latin typeface="Montserrat"/>
              </a:rPr>
              <a:t>Red Sky Bar, from 12:00 to 17:00</a:t>
            </a: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Dinner</a:t>
            </a:r>
          </a:p>
          <a:p>
            <a:pPr marL="168001" lvl="1" indent="-84000">
              <a:lnSpc>
                <a:spcPts val="1167"/>
              </a:lnSpc>
              <a:buFont typeface="Arial"/>
              <a:buChar char="•"/>
            </a:pPr>
            <a:r>
              <a:rPr lang="en-US" sz="778" spc="47" dirty="0">
                <a:solidFill>
                  <a:srgbClr val="001F5B"/>
                </a:solidFill>
                <a:latin typeface="Montserrat"/>
              </a:rPr>
              <a:t>Tagine Main Restaurant, from </a:t>
            </a:r>
            <a:r>
              <a:rPr lang="en-US" sz="778" spc="47" dirty="0" smtClean="0">
                <a:solidFill>
                  <a:srgbClr val="001F5B"/>
                </a:solidFill>
                <a:latin typeface="Montserrat"/>
              </a:rPr>
              <a:t>18:30 </a:t>
            </a:r>
            <a:r>
              <a:rPr lang="en-US" sz="778" spc="47" dirty="0">
                <a:solidFill>
                  <a:srgbClr val="001F5B"/>
                </a:solidFill>
                <a:latin typeface="Montserrat"/>
              </a:rPr>
              <a:t>to 21:00</a:t>
            </a:r>
          </a:p>
          <a:p>
            <a:pPr marL="168001" lvl="1" indent="-84000">
              <a:lnSpc>
                <a:spcPts val="1167"/>
              </a:lnSpc>
              <a:buFont typeface="Arial"/>
              <a:buChar char="•"/>
            </a:pPr>
            <a:r>
              <a:rPr lang="en-US" sz="778" spc="47" dirty="0">
                <a:solidFill>
                  <a:srgbClr val="001F5B"/>
                </a:solidFill>
                <a:latin typeface="Montserrat"/>
              </a:rPr>
              <a:t>Culina Fish Restaurant, from </a:t>
            </a:r>
            <a:r>
              <a:rPr lang="en-US" sz="778" spc="47" dirty="0" smtClean="0">
                <a:solidFill>
                  <a:srgbClr val="001F5B"/>
                </a:solidFill>
                <a:latin typeface="Montserrat"/>
              </a:rPr>
              <a:t>18:30 </a:t>
            </a:r>
            <a:r>
              <a:rPr lang="en-US" sz="778" spc="47" dirty="0">
                <a:solidFill>
                  <a:srgbClr val="001F5B"/>
                </a:solidFill>
                <a:latin typeface="Montserrat"/>
              </a:rPr>
              <a:t>to 21:00</a:t>
            </a:r>
          </a:p>
          <a:p>
            <a:pPr marL="168001" lvl="1" indent="-84000">
              <a:lnSpc>
                <a:spcPts val="1167"/>
              </a:lnSpc>
              <a:buFont typeface="Arial"/>
              <a:buChar char="•"/>
            </a:pPr>
            <a:r>
              <a:rPr lang="en-US" sz="778" spc="47" dirty="0">
                <a:solidFill>
                  <a:srgbClr val="001F5B"/>
                </a:solidFill>
                <a:latin typeface="Montserrat"/>
              </a:rPr>
              <a:t>Soprano Restaurant, from </a:t>
            </a:r>
            <a:r>
              <a:rPr lang="en-US" sz="778" spc="47" dirty="0" smtClean="0">
                <a:solidFill>
                  <a:srgbClr val="001F5B"/>
                </a:solidFill>
                <a:latin typeface="Montserrat"/>
              </a:rPr>
              <a:t>19:00 </a:t>
            </a:r>
            <a:r>
              <a:rPr lang="en-US" sz="778" spc="47" dirty="0">
                <a:solidFill>
                  <a:srgbClr val="001F5B"/>
                </a:solidFill>
                <a:latin typeface="Montserrat"/>
              </a:rPr>
              <a:t>to </a:t>
            </a:r>
            <a:r>
              <a:rPr lang="en-US" sz="778" spc="47" dirty="0" smtClean="0">
                <a:solidFill>
                  <a:srgbClr val="001F5B"/>
                </a:solidFill>
                <a:latin typeface="Montserrat"/>
              </a:rPr>
              <a:t>21:30</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Concerto A La Carte Restaurant, from </a:t>
            </a:r>
            <a:r>
              <a:rPr lang="en-US" sz="778" spc="47" dirty="0" smtClean="0">
                <a:solidFill>
                  <a:srgbClr val="001F5B"/>
                </a:solidFill>
                <a:latin typeface="Montserrat"/>
              </a:rPr>
              <a:t>18:30 </a:t>
            </a:r>
            <a:r>
              <a:rPr lang="en-US" sz="778" spc="47" dirty="0">
                <a:solidFill>
                  <a:srgbClr val="001F5B"/>
                </a:solidFill>
                <a:latin typeface="Montserrat"/>
              </a:rPr>
              <a:t>to </a:t>
            </a:r>
            <a:r>
              <a:rPr lang="en-US" sz="778" spc="47" dirty="0" smtClean="0">
                <a:solidFill>
                  <a:srgbClr val="001F5B"/>
                </a:solidFill>
                <a:latin typeface="Montserrat"/>
              </a:rPr>
              <a:t>21:00 (pre-Reservation required with guest relation one day before. “one time per stay”</a:t>
            </a:r>
            <a:endParaRPr lang="en-US" sz="778" spc="47" dirty="0">
              <a:solidFill>
                <a:srgbClr val="001F5B"/>
              </a:solidFill>
              <a:latin typeface="Montserrat"/>
            </a:endParaRP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Late Dinner</a:t>
            </a:r>
          </a:p>
          <a:p>
            <a:pPr marL="168001" lvl="1" indent="-84000">
              <a:lnSpc>
                <a:spcPts val="1167"/>
              </a:lnSpc>
              <a:buFont typeface="Arial"/>
              <a:buChar char="•"/>
            </a:pPr>
            <a:r>
              <a:rPr lang="en-US" sz="778" spc="47" dirty="0">
                <a:solidFill>
                  <a:srgbClr val="001F5B"/>
                </a:solidFill>
                <a:latin typeface="Montserrat"/>
              </a:rPr>
              <a:t>Tagine Main Restaurant, from 22:30 to 00:00</a:t>
            </a:r>
          </a:p>
        </p:txBody>
      </p:sp>
      <p:grpSp>
        <p:nvGrpSpPr>
          <p:cNvPr id="5" name="Group 5"/>
          <p:cNvGrpSpPr/>
          <p:nvPr/>
        </p:nvGrpSpPr>
        <p:grpSpPr>
          <a:xfrm>
            <a:off x="7158076" y="3784600"/>
            <a:ext cx="3599506" cy="3780001"/>
            <a:chOff x="1" y="0"/>
            <a:chExt cx="5208582" cy="5590379"/>
          </a:xfrm>
        </p:grpSpPr>
        <p:sp>
          <p:nvSpPr>
            <p:cNvPr id="6" name="Freeform 6"/>
            <p:cNvSpPr/>
            <p:nvPr/>
          </p:nvSpPr>
          <p:spPr>
            <a:xfrm>
              <a:off x="1" y="0"/>
              <a:ext cx="5208582" cy="5590379"/>
            </a:xfrm>
            <a:custGeom>
              <a:avLst/>
              <a:gdLst/>
              <a:ahLst/>
              <a:cxnLst/>
              <a:rect l="l" t="t" r="r" b="b"/>
              <a:pathLst>
                <a:path w="6678824" h="5590379">
                  <a:moveTo>
                    <a:pt x="6678824" y="5590379"/>
                  </a:moveTo>
                  <a:lnTo>
                    <a:pt x="0" y="5590379"/>
                  </a:lnTo>
                  <a:lnTo>
                    <a:pt x="0" y="0"/>
                  </a:lnTo>
                  <a:lnTo>
                    <a:pt x="6678824" y="5590379"/>
                  </a:lnTo>
                  <a:close/>
                </a:path>
              </a:pathLst>
            </a:custGeom>
            <a:solidFill>
              <a:srgbClr val="001F5B">
                <a:alpha val="84706"/>
              </a:srgbClr>
            </a:solidFill>
          </p:spPr>
        </p:sp>
      </p:grpSp>
      <p:grpSp>
        <p:nvGrpSpPr>
          <p:cNvPr id="7" name="Group 7"/>
          <p:cNvGrpSpPr/>
          <p:nvPr/>
        </p:nvGrpSpPr>
        <p:grpSpPr>
          <a:xfrm>
            <a:off x="7634806" y="6292850"/>
            <a:ext cx="804487" cy="64060"/>
            <a:chOff x="0" y="0"/>
            <a:chExt cx="1913890" cy="152400"/>
          </a:xfrm>
        </p:grpSpPr>
        <p:sp>
          <p:nvSpPr>
            <p:cNvPr id="8" name="Freeform 8"/>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FEFEFE"/>
            </a:solidFill>
          </p:spPr>
        </p:sp>
      </p:grpSp>
      <p:grpSp>
        <p:nvGrpSpPr>
          <p:cNvPr id="9" name="Group 9"/>
          <p:cNvGrpSpPr/>
          <p:nvPr/>
        </p:nvGrpSpPr>
        <p:grpSpPr>
          <a:xfrm>
            <a:off x="3897799" y="779834"/>
            <a:ext cx="404693" cy="32225"/>
            <a:chOff x="0" y="0"/>
            <a:chExt cx="1913890" cy="152400"/>
          </a:xfrm>
        </p:grpSpPr>
        <p:sp>
          <p:nvSpPr>
            <p:cNvPr id="10" name="Freeform 10"/>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pic>
        <p:nvPicPr>
          <p:cNvPr id="11" name="Picture 11"/>
          <p:cNvPicPr>
            <a:picLocks noChangeAspect="1"/>
          </p:cNvPicPr>
          <p:nvPr/>
        </p:nvPicPr>
        <p:blipFill rotWithShape="1">
          <a:blip r:embed="rId3"/>
          <a:srcRect l="12090" t="12330" r="10768" b="11085"/>
          <a:stretch/>
        </p:blipFill>
        <p:spPr>
          <a:xfrm rot="5400000">
            <a:off x="7410097" y="-247223"/>
            <a:ext cx="3092450" cy="3586896"/>
          </a:xfrm>
          <a:prstGeom prst="rect">
            <a:avLst/>
          </a:prstGeom>
        </p:spPr>
      </p:pic>
      <p:pic>
        <p:nvPicPr>
          <p:cNvPr id="12" name="Picture 12"/>
          <p:cNvPicPr>
            <a:picLocks noChangeAspect="1"/>
          </p:cNvPicPr>
          <p:nvPr/>
        </p:nvPicPr>
        <p:blipFill>
          <a:blip r:embed="rId4"/>
          <a:srcRect/>
          <a:stretch>
            <a:fillRect/>
          </a:stretch>
        </p:blipFill>
        <p:spPr>
          <a:xfrm>
            <a:off x="8085726" y="422970"/>
            <a:ext cx="1679821" cy="666060"/>
          </a:xfrm>
          <a:prstGeom prst="rect">
            <a:avLst/>
          </a:prstGeom>
        </p:spPr>
      </p:pic>
      <p:pic>
        <p:nvPicPr>
          <p:cNvPr id="13" name="Picture 13"/>
          <p:cNvPicPr>
            <a:picLocks noChangeAspect="1"/>
          </p:cNvPicPr>
          <p:nvPr/>
        </p:nvPicPr>
        <p:blipFill rotWithShape="1">
          <a:blip r:embed="rId4">
            <a:alphaModFix amt="50000"/>
          </a:blip>
          <a:srcRect l="18935" r="49382" b="76605"/>
          <a:stretch/>
        </p:blipFill>
        <p:spPr>
          <a:xfrm flipH="1">
            <a:off x="-1" y="6133480"/>
            <a:ext cx="5340012" cy="1563393"/>
          </a:xfrm>
          <a:prstGeom prst="rect">
            <a:avLst/>
          </a:prstGeom>
        </p:spPr>
      </p:pic>
      <p:sp>
        <p:nvSpPr>
          <p:cNvPr id="14" name="TextBox 14"/>
          <p:cNvSpPr txBox="1"/>
          <p:nvPr/>
        </p:nvSpPr>
        <p:spPr>
          <a:xfrm>
            <a:off x="7634806" y="5530850"/>
            <a:ext cx="2188785" cy="685681"/>
          </a:xfrm>
          <a:prstGeom prst="rect">
            <a:avLst/>
          </a:prstGeom>
        </p:spPr>
        <p:txBody>
          <a:bodyPr lIns="0" tIns="0" rIns="0" bIns="0" rtlCol="0" anchor="t">
            <a:spAutoFit/>
          </a:bodyPr>
          <a:lstStyle/>
          <a:p>
            <a:pPr algn="just">
              <a:lnSpc>
                <a:spcPts val="1777"/>
              </a:lnSpc>
            </a:pPr>
            <a:r>
              <a:rPr lang="en-US" sz="2042" spc="44" dirty="0">
                <a:solidFill>
                  <a:srgbClr val="FEFEFE"/>
                </a:solidFill>
                <a:latin typeface="Montserrat Classic Bold"/>
              </a:rPr>
              <a:t>ALL</a:t>
            </a:r>
          </a:p>
          <a:p>
            <a:pPr algn="just">
              <a:lnSpc>
                <a:spcPts val="1777"/>
              </a:lnSpc>
            </a:pPr>
            <a:r>
              <a:rPr lang="en-US" sz="2042" spc="44" dirty="0">
                <a:solidFill>
                  <a:srgbClr val="FEFEFE"/>
                </a:solidFill>
                <a:latin typeface="Montserrat Classic Bold"/>
              </a:rPr>
              <a:t>INCLUSIVE FORMULA</a:t>
            </a:r>
          </a:p>
        </p:txBody>
      </p:sp>
      <p:sp>
        <p:nvSpPr>
          <p:cNvPr id="15" name="TextBox 15"/>
          <p:cNvSpPr txBox="1"/>
          <p:nvPr/>
        </p:nvSpPr>
        <p:spPr>
          <a:xfrm>
            <a:off x="7634806" y="6521450"/>
            <a:ext cx="3049912" cy="626069"/>
          </a:xfrm>
          <a:prstGeom prst="rect">
            <a:avLst/>
          </a:prstGeom>
        </p:spPr>
        <p:txBody>
          <a:bodyPr lIns="0" tIns="0" rIns="0" bIns="0" rtlCol="0" anchor="t">
            <a:spAutoFit/>
          </a:bodyPr>
          <a:lstStyle/>
          <a:p>
            <a:pPr>
              <a:lnSpc>
                <a:spcPts val="953"/>
              </a:lnSpc>
            </a:pPr>
            <a:r>
              <a:rPr lang="en-US" sz="680" spc="119" dirty="0">
                <a:solidFill>
                  <a:srgbClr val="FEFEFE"/>
                </a:solidFill>
                <a:latin typeface="Montserrat"/>
              </a:rPr>
              <a:t>T: +20 653360000/ +20 653464817-18-19</a:t>
            </a:r>
          </a:p>
          <a:p>
            <a:pPr>
              <a:lnSpc>
                <a:spcPts val="953"/>
              </a:lnSpc>
            </a:pPr>
            <a:r>
              <a:rPr lang="en-US" sz="680" spc="119" dirty="0">
                <a:solidFill>
                  <a:srgbClr val="FEFEFE"/>
                </a:solidFill>
                <a:latin typeface="Montserrat"/>
              </a:rPr>
              <a:t>F: +20 653360025/ +20 653464820 </a:t>
            </a:r>
          </a:p>
          <a:p>
            <a:pPr>
              <a:lnSpc>
                <a:spcPts val="953"/>
              </a:lnSpc>
            </a:pPr>
            <a:r>
              <a:rPr lang="en-US" sz="680" spc="119" dirty="0">
                <a:solidFill>
                  <a:srgbClr val="FEFEFE"/>
                </a:solidFill>
                <a:latin typeface="Montserrat"/>
              </a:rPr>
              <a:t>H: +20 15787</a:t>
            </a:r>
          </a:p>
          <a:p>
            <a:pPr>
              <a:lnSpc>
                <a:spcPts val="953"/>
              </a:lnSpc>
            </a:pPr>
            <a:r>
              <a:rPr lang="en-US" sz="680" spc="119" dirty="0">
                <a:solidFill>
                  <a:srgbClr val="FEFEFE"/>
                </a:solidFill>
                <a:latin typeface="Montserrat"/>
              </a:rPr>
              <a:t>E: SALES@PICKALBATROS.COM</a:t>
            </a:r>
          </a:p>
          <a:p>
            <a:pPr>
              <a:lnSpc>
                <a:spcPts val="953"/>
              </a:lnSpc>
            </a:pPr>
            <a:r>
              <a:rPr lang="en-US" sz="680" spc="119" dirty="0">
                <a:solidFill>
                  <a:srgbClr val="FEFEFE"/>
                </a:solidFill>
                <a:latin typeface="Montserrat Classic Bold"/>
              </a:rPr>
              <a:t>PICKALBATROS</a:t>
            </a:r>
            <a:r>
              <a:rPr lang="en-US" sz="680" spc="119" dirty="0">
                <a:solidFill>
                  <a:srgbClr val="FEFEFE"/>
                </a:solidFill>
                <a:latin typeface="Montserrat Classic"/>
              </a:rPr>
              <a:t>.COM</a:t>
            </a:r>
          </a:p>
        </p:txBody>
      </p:sp>
      <p:sp>
        <p:nvSpPr>
          <p:cNvPr id="16" name="TextBox 16"/>
          <p:cNvSpPr txBox="1"/>
          <p:nvPr/>
        </p:nvSpPr>
        <p:spPr>
          <a:xfrm>
            <a:off x="3897799" y="470595"/>
            <a:ext cx="2569284" cy="286010"/>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Meals</a:t>
            </a:r>
          </a:p>
        </p:txBody>
      </p:sp>
      <p:sp>
        <p:nvSpPr>
          <p:cNvPr id="17" name="TextBox 17"/>
          <p:cNvSpPr txBox="1"/>
          <p:nvPr/>
        </p:nvSpPr>
        <p:spPr>
          <a:xfrm>
            <a:off x="3897799" y="5637157"/>
            <a:ext cx="2896402" cy="534224"/>
          </a:xfrm>
          <a:prstGeom prst="rect">
            <a:avLst/>
          </a:prstGeom>
        </p:spPr>
        <p:txBody>
          <a:bodyPr lIns="0" tIns="0" rIns="0" bIns="0" rtlCol="0" anchor="t">
            <a:spAutoFit/>
          </a:bodyPr>
          <a:lstStyle/>
          <a:p>
            <a:pPr>
              <a:lnSpc>
                <a:spcPts val="2178"/>
              </a:lnSpc>
            </a:pPr>
            <a:r>
              <a:rPr lang="en-US" sz="1556" dirty="0">
                <a:solidFill>
                  <a:srgbClr val="8B724A"/>
                </a:solidFill>
                <a:latin typeface="Montserrat Classic"/>
              </a:rPr>
              <a:t>NB:</a:t>
            </a:r>
          </a:p>
          <a:p>
            <a:pPr>
              <a:lnSpc>
                <a:spcPts val="1089"/>
              </a:lnSpc>
            </a:pPr>
            <a:r>
              <a:rPr lang="en-US" sz="778" dirty="0">
                <a:solidFill>
                  <a:srgbClr val="001F5B"/>
                </a:solidFill>
                <a:latin typeface="Montserrat"/>
              </a:rPr>
              <a:t>Meal times and locations Can be subject to change due to weather conditions or unforeseen circumstances.</a:t>
            </a:r>
          </a:p>
        </p:txBody>
      </p:sp>
      <p:grpSp>
        <p:nvGrpSpPr>
          <p:cNvPr id="18" name="Group 18"/>
          <p:cNvGrpSpPr/>
          <p:nvPr/>
        </p:nvGrpSpPr>
        <p:grpSpPr>
          <a:xfrm>
            <a:off x="487047" y="779834"/>
            <a:ext cx="404693" cy="32225"/>
            <a:chOff x="0" y="0"/>
            <a:chExt cx="1913890" cy="152400"/>
          </a:xfrm>
        </p:grpSpPr>
        <p:sp>
          <p:nvSpPr>
            <p:cNvPr id="19" name="Freeform 19"/>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sp>
        <p:nvSpPr>
          <p:cNvPr id="20" name="TextBox 20"/>
          <p:cNvSpPr txBox="1"/>
          <p:nvPr/>
        </p:nvSpPr>
        <p:spPr>
          <a:xfrm>
            <a:off x="487047" y="470595"/>
            <a:ext cx="2569284" cy="286010"/>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Beverages</a:t>
            </a:r>
          </a:p>
        </p:txBody>
      </p:sp>
      <p:sp>
        <p:nvSpPr>
          <p:cNvPr id="21" name="TextBox 21"/>
          <p:cNvSpPr txBox="1"/>
          <p:nvPr/>
        </p:nvSpPr>
        <p:spPr>
          <a:xfrm>
            <a:off x="487047" y="929406"/>
            <a:ext cx="2884427" cy="2333972"/>
          </a:xfrm>
          <a:prstGeom prst="rect">
            <a:avLst/>
          </a:prstGeom>
        </p:spPr>
        <p:txBody>
          <a:bodyPr lIns="0" tIns="0" rIns="0" bIns="0" rtlCol="0" anchor="t">
            <a:spAutoFit/>
          </a:bodyPr>
          <a:lstStyle/>
          <a:p>
            <a:pPr>
              <a:lnSpc>
                <a:spcPts val="1313"/>
              </a:lnSpc>
            </a:pPr>
            <a:r>
              <a:rPr lang="en-US" sz="875" spc="53" dirty="0">
                <a:solidFill>
                  <a:srgbClr val="001F5B"/>
                </a:solidFill>
                <a:latin typeface="Montserrat Classic Bold"/>
              </a:rPr>
              <a:t>All Kind Of Drinks  </a:t>
            </a:r>
          </a:p>
          <a:p>
            <a:pPr marL="168001" lvl="1" indent="-84000">
              <a:lnSpc>
                <a:spcPts val="1167"/>
              </a:lnSpc>
              <a:buFont typeface="Arial"/>
              <a:buChar char="•"/>
            </a:pPr>
            <a:r>
              <a:rPr lang="en-US" sz="778" spc="47" dirty="0">
                <a:solidFill>
                  <a:srgbClr val="001F5B"/>
                </a:solidFill>
                <a:latin typeface="Montserrat"/>
              </a:rPr>
              <a:t>Lobby Bar, All day long</a:t>
            </a:r>
          </a:p>
          <a:p>
            <a:pPr marL="168001" lvl="1" indent="-84000">
              <a:lnSpc>
                <a:spcPts val="1167"/>
              </a:lnSpc>
              <a:buFont typeface="Arial"/>
              <a:buChar char="•"/>
            </a:pPr>
            <a:r>
              <a:rPr lang="en-US" sz="778" spc="47" dirty="0">
                <a:solidFill>
                  <a:srgbClr val="001F5B"/>
                </a:solidFill>
                <a:latin typeface="Montserrat"/>
              </a:rPr>
              <a:t>Terrace Bar, from 10:00 to 00:00 </a:t>
            </a:r>
          </a:p>
          <a:p>
            <a:pPr marL="168001" lvl="1" indent="-84000">
              <a:lnSpc>
                <a:spcPts val="1167"/>
              </a:lnSpc>
              <a:buFont typeface="Arial"/>
              <a:buChar char="•"/>
            </a:pPr>
            <a:r>
              <a:rPr lang="en-US" sz="778" spc="47" dirty="0">
                <a:solidFill>
                  <a:srgbClr val="001F5B"/>
                </a:solidFill>
                <a:latin typeface="Montserrat"/>
              </a:rPr>
              <a:t>Olympus </a:t>
            </a:r>
            <a:r>
              <a:rPr lang="en-US" sz="778" spc="47" dirty="0">
                <a:solidFill>
                  <a:srgbClr val="001F5B"/>
                </a:solidFill>
                <a:latin typeface="Montserrat"/>
              </a:rPr>
              <a:t>Bar ( Soft </a:t>
            </a:r>
            <a:r>
              <a:rPr lang="en-US" sz="778" spc="47" dirty="0" smtClean="0">
                <a:solidFill>
                  <a:srgbClr val="001F5B"/>
                </a:solidFill>
                <a:latin typeface="Montserrat"/>
              </a:rPr>
              <a:t>Drinks</a:t>
            </a:r>
            <a:r>
              <a:rPr lang="ru-RU" sz="778" spc="47" dirty="0" smtClean="0">
                <a:solidFill>
                  <a:srgbClr val="001F5B"/>
                </a:solidFill>
                <a:latin typeface="Montserrat"/>
              </a:rPr>
              <a:t>)</a:t>
            </a:r>
            <a:r>
              <a:rPr lang="en-US" sz="778" spc="47" dirty="0" smtClean="0">
                <a:solidFill>
                  <a:srgbClr val="001F5B"/>
                </a:solidFill>
                <a:latin typeface="Montserrat"/>
              </a:rPr>
              <a:t>, </a:t>
            </a:r>
            <a:r>
              <a:rPr lang="en-US" sz="778" spc="47" dirty="0">
                <a:solidFill>
                  <a:srgbClr val="001F5B"/>
                </a:solidFill>
                <a:latin typeface="Montserrat"/>
              </a:rPr>
              <a:t>from 10:00 to </a:t>
            </a:r>
            <a:r>
              <a:rPr lang="en-US" sz="778" spc="47" dirty="0" smtClean="0">
                <a:solidFill>
                  <a:srgbClr val="001F5B"/>
                </a:solidFill>
                <a:latin typeface="Montserrat"/>
              </a:rPr>
              <a:t>18:00 </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Beach </a:t>
            </a:r>
            <a:r>
              <a:rPr lang="en-US" sz="778" spc="47" dirty="0">
                <a:solidFill>
                  <a:srgbClr val="001F5B"/>
                </a:solidFill>
                <a:latin typeface="Montserrat"/>
              </a:rPr>
              <a:t>Bar ( Soft </a:t>
            </a:r>
            <a:r>
              <a:rPr lang="en-US" sz="778" spc="47" dirty="0" smtClean="0">
                <a:solidFill>
                  <a:srgbClr val="001F5B"/>
                </a:solidFill>
                <a:latin typeface="Montserrat"/>
              </a:rPr>
              <a:t>Drinks</a:t>
            </a:r>
            <a:r>
              <a:rPr lang="ru-RU" sz="778" spc="47" dirty="0" smtClean="0">
                <a:solidFill>
                  <a:srgbClr val="001F5B"/>
                </a:solidFill>
                <a:latin typeface="Montserrat"/>
              </a:rPr>
              <a:t>)</a:t>
            </a:r>
            <a:r>
              <a:rPr lang="en-US" sz="778" spc="47" dirty="0" smtClean="0">
                <a:solidFill>
                  <a:srgbClr val="001F5B"/>
                </a:solidFill>
                <a:latin typeface="Montserrat"/>
              </a:rPr>
              <a:t>, </a:t>
            </a:r>
            <a:r>
              <a:rPr lang="en-US" sz="778" spc="47" dirty="0">
                <a:solidFill>
                  <a:srgbClr val="001F5B"/>
                </a:solidFill>
                <a:latin typeface="Montserrat"/>
              </a:rPr>
              <a:t>from </a:t>
            </a:r>
            <a:r>
              <a:rPr lang="en-US" sz="778" spc="47" dirty="0" smtClean="0">
                <a:solidFill>
                  <a:srgbClr val="001F5B"/>
                </a:solidFill>
                <a:latin typeface="Montserrat"/>
              </a:rPr>
              <a:t>10:00 </a:t>
            </a:r>
            <a:r>
              <a:rPr lang="en-US" sz="778" spc="47" dirty="0">
                <a:solidFill>
                  <a:srgbClr val="001F5B"/>
                </a:solidFill>
                <a:latin typeface="Montserrat"/>
              </a:rPr>
              <a:t>to </a:t>
            </a:r>
            <a:r>
              <a:rPr lang="en-US" sz="778" spc="47" dirty="0" smtClean="0">
                <a:solidFill>
                  <a:srgbClr val="001F5B"/>
                </a:solidFill>
                <a:latin typeface="Montserrat"/>
              </a:rPr>
              <a:t>18:00 </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Ampitheater Bar ( Soft Drinks), from 20:00 to 22:30 </a:t>
            </a:r>
            <a:endParaRPr lang="ru-RU" sz="778" spc="47" dirty="0" smtClean="0">
              <a:solidFill>
                <a:srgbClr val="001F5B"/>
              </a:solidFill>
              <a:latin typeface="Montserrat"/>
            </a:endParaRPr>
          </a:p>
          <a:p>
            <a:pPr marL="168001" lvl="1" indent="-84000">
              <a:lnSpc>
                <a:spcPts val="1167"/>
              </a:lnSpc>
              <a:buFont typeface="Arial"/>
              <a:buChar char="•"/>
            </a:pPr>
            <a:r>
              <a:rPr lang="en-US" sz="778" spc="47" dirty="0" err="1" smtClean="0">
                <a:solidFill>
                  <a:srgbClr val="001F5B"/>
                </a:solidFill>
                <a:latin typeface="Montserrat"/>
              </a:rPr>
              <a:t>Aquapark</a:t>
            </a:r>
            <a:r>
              <a:rPr lang="en-US" sz="778" spc="47" dirty="0" smtClean="0">
                <a:solidFill>
                  <a:srgbClr val="001F5B"/>
                </a:solidFill>
                <a:latin typeface="Montserrat"/>
              </a:rPr>
              <a:t> </a:t>
            </a:r>
            <a:r>
              <a:rPr lang="en-US" sz="778" spc="47" dirty="0" err="1" smtClean="0">
                <a:solidFill>
                  <a:srgbClr val="001F5B"/>
                </a:solidFill>
                <a:latin typeface="Montserrat"/>
              </a:rPr>
              <a:t>Ber</a:t>
            </a:r>
            <a:r>
              <a:rPr lang="en-US" sz="778" spc="47" dirty="0">
                <a:solidFill>
                  <a:srgbClr val="001F5B"/>
                </a:solidFill>
                <a:latin typeface="Montserrat"/>
              </a:rPr>
              <a:t> ( Soft </a:t>
            </a:r>
            <a:r>
              <a:rPr lang="en-US" sz="778" spc="47" dirty="0" smtClean="0">
                <a:solidFill>
                  <a:srgbClr val="001F5B"/>
                </a:solidFill>
                <a:latin typeface="Montserrat"/>
              </a:rPr>
              <a:t>Drinks Only)</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Red Sky Bar </a:t>
            </a:r>
            <a:r>
              <a:rPr lang="en-US" sz="778" spc="47" dirty="0" smtClean="0">
                <a:solidFill>
                  <a:srgbClr val="001F5B"/>
                </a:solidFill>
                <a:latin typeface="Montserrat"/>
              </a:rPr>
              <a:t>from 10:00 to 23:00&amp; </a:t>
            </a:r>
            <a:r>
              <a:rPr lang="en-US" sz="778" spc="47" dirty="0">
                <a:solidFill>
                  <a:srgbClr val="001F5B"/>
                </a:solidFill>
                <a:latin typeface="Montserrat"/>
              </a:rPr>
              <a:t>Lounge Shisha Corner ( Extra Charge ), from </a:t>
            </a:r>
            <a:r>
              <a:rPr lang="en-US" sz="778" spc="47" dirty="0" smtClean="0">
                <a:solidFill>
                  <a:srgbClr val="001F5B"/>
                </a:solidFill>
                <a:latin typeface="Montserrat"/>
              </a:rPr>
              <a:t>12:00 </a:t>
            </a:r>
            <a:r>
              <a:rPr lang="en-US" sz="778" spc="47" dirty="0">
                <a:solidFill>
                  <a:srgbClr val="001F5B"/>
                </a:solidFill>
                <a:latin typeface="Montserrat"/>
              </a:rPr>
              <a:t>to </a:t>
            </a:r>
            <a:r>
              <a:rPr lang="en-US" sz="778" spc="47" dirty="0" smtClean="0">
                <a:solidFill>
                  <a:srgbClr val="001F5B"/>
                </a:solidFill>
                <a:latin typeface="Montserrat"/>
              </a:rPr>
              <a:t>23:00 </a:t>
            </a:r>
            <a:endParaRPr lang="en-US" sz="778" spc="47" dirty="0">
              <a:solidFill>
                <a:srgbClr val="001F5B"/>
              </a:solidFill>
              <a:latin typeface="Montserrat"/>
            </a:endParaRPr>
          </a:p>
          <a:p>
            <a:pPr marL="168001" lvl="1" indent="-84000">
              <a:lnSpc>
                <a:spcPts val="1167"/>
              </a:lnSpc>
              <a:buFont typeface="Arial"/>
              <a:buChar char="•"/>
            </a:pPr>
            <a:r>
              <a:rPr lang="en-US" sz="778" spc="47" dirty="0">
                <a:solidFill>
                  <a:srgbClr val="001F5B"/>
                </a:solidFill>
                <a:latin typeface="Montserrat"/>
              </a:rPr>
              <a:t>Golden Buddha Lounge, from 18:00 to 00:00 </a:t>
            </a:r>
          </a:p>
          <a:p>
            <a:pPr>
              <a:lnSpc>
                <a:spcPts val="1105"/>
              </a:lnSpc>
            </a:pPr>
            <a:endParaRPr lang="en-US" sz="778" spc="47" dirty="0">
              <a:solidFill>
                <a:srgbClr val="001F5B"/>
              </a:solidFill>
              <a:latin typeface="Montserrat"/>
            </a:endParaRPr>
          </a:p>
          <a:p>
            <a:pPr>
              <a:lnSpc>
                <a:spcPts val="1313"/>
              </a:lnSpc>
            </a:pPr>
            <a:r>
              <a:rPr lang="en-US" sz="875" spc="53" dirty="0">
                <a:solidFill>
                  <a:srgbClr val="001F5B"/>
                </a:solidFill>
                <a:latin typeface="Montserrat Classic Bold"/>
              </a:rPr>
              <a:t>Ice </a:t>
            </a:r>
            <a:r>
              <a:rPr lang="en-US" sz="875" spc="53" dirty="0" smtClean="0">
                <a:solidFill>
                  <a:srgbClr val="001F5B"/>
                </a:solidFill>
                <a:latin typeface="Montserrat Classic Bold"/>
              </a:rPr>
              <a:t>Cream</a:t>
            </a:r>
          </a:p>
          <a:p>
            <a:pPr>
              <a:lnSpc>
                <a:spcPts val="1313"/>
              </a:lnSpc>
            </a:pPr>
            <a:endParaRPr lang="en-US" sz="875" spc="53" dirty="0">
              <a:solidFill>
                <a:srgbClr val="001F5B"/>
              </a:solidFill>
              <a:latin typeface="Montserrat Classic Bold"/>
            </a:endParaRPr>
          </a:p>
          <a:p>
            <a:pPr marL="168001" lvl="1" indent="-84000">
              <a:lnSpc>
                <a:spcPts val="1167"/>
              </a:lnSpc>
              <a:buFont typeface="Arial"/>
              <a:buChar char="•"/>
            </a:pPr>
            <a:r>
              <a:rPr lang="en-US" sz="778" spc="47" dirty="0" smtClean="0">
                <a:solidFill>
                  <a:srgbClr val="001F5B"/>
                </a:solidFill>
                <a:latin typeface="Montserrat"/>
              </a:rPr>
              <a:t>Red </a:t>
            </a:r>
            <a:r>
              <a:rPr lang="en-US" sz="778" spc="47" dirty="0">
                <a:solidFill>
                  <a:srgbClr val="001F5B"/>
                </a:solidFill>
                <a:latin typeface="Montserrat"/>
              </a:rPr>
              <a:t>Sky Bar, from 12:00 to </a:t>
            </a:r>
            <a:r>
              <a:rPr lang="en-US" sz="778" spc="47" dirty="0" smtClean="0">
                <a:solidFill>
                  <a:srgbClr val="001F5B"/>
                </a:solidFill>
                <a:latin typeface="Montserrat"/>
              </a:rPr>
              <a:t>18:00</a:t>
            </a:r>
            <a:endParaRPr lang="en-US" sz="778" spc="47" dirty="0">
              <a:solidFill>
                <a:srgbClr val="001F5B"/>
              </a:solidFill>
              <a:latin typeface="Montserrat"/>
            </a:endParaRPr>
          </a:p>
        </p:txBody>
      </p:sp>
      <p:sp>
        <p:nvSpPr>
          <p:cNvPr id="22" name="TextBox 22"/>
          <p:cNvSpPr txBox="1"/>
          <p:nvPr/>
        </p:nvSpPr>
        <p:spPr>
          <a:xfrm>
            <a:off x="487047" y="3454246"/>
            <a:ext cx="2896402" cy="534224"/>
          </a:xfrm>
          <a:prstGeom prst="rect">
            <a:avLst/>
          </a:prstGeom>
        </p:spPr>
        <p:txBody>
          <a:bodyPr lIns="0" tIns="0" rIns="0" bIns="0" rtlCol="0" anchor="t">
            <a:spAutoFit/>
          </a:bodyPr>
          <a:lstStyle/>
          <a:p>
            <a:pPr>
              <a:lnSpc>
                <a:spcPts val="2178"/>
              </a:lnSpc>
            </a:pPr>
            <a:r>
              <a:rPr lang="en-US" sz="1556" dirty="0">
                <a:solidFill>
                  <a:srgbClr val="8B724A"/>
                </a:solidFill>
                <a:latin typeface="Montserrat Classic"/>
              </a:rPr>
              <a:t>NB:</a:t>
            </a:r>
          </a:p>
          <a:p>
            <a:pPr>
              <a:lnSpc>
                <a:spcPts val="1089"/>
              </a:lnSpc>
            </a:pPr>
            <a:r>
              <a:rPr lang="en-US" sz="778" dirty="0">
                <a:solidFill>
                  <a:srgbClr val="001F5B"/>
                </a:solidFill>
                <a:latin typeface="Montserrat"/>
              </a:rPr>
              <a:t>Hard Drinks are all-inclusive from 10:00 - Midnight, out of these hours drinks are against extra charge.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TextBox 2"/>
          <p:cNvSpPr txBox="1"/>
          <p:nvPr/>
        </p:nvSpPr>
        <p:spPr>
          <a:xfrm>
            <a:off x="3843640" y="581272"/>
            <a:ext cx="3004721" cy="563951"/>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IMPORTANT TO KNOW</a:t>
            </a:r>
          </a:p>
        </p:txBody>
      </p:sp>
      <p:sp>
        <p:nvSpPr>
          <p:cNvPr id="3" name="TextBox 3"/>
          <p:cNvSpPr txBox="1"/>
          <p:nvPr/>
        </p:nvSpPr>
        <p:spPr>
          <a:xfrm>
            <a:off x="3843640" y="1278059"/>
            <a:ext cx="3004721" cy="5257850"/>
          </a:xfrm>
          <a:prstGeom prst="rect">
            <a:avLst/>
          </a:prstGeom>
        </p:spPr>
        <p:txBody>
          <a:bodyPr lIns="0" tIns="0" rIns="0" bIns="0" rtlCol="0" anchor="t">
            <a:spAutoFit/>
          </a:bodyPr>
          <a:lstStyle/>
          <a:p>
            <a:pPr marL="189001" lvl="1" indent="-94501">
              <a:lnSpc>
                <a:spcPts val="1461"/>
              </a:lnSpc>
              <a:buFont typeface="Arial"/>
              <a:buChar char="•"/>
            </a:pPr>
            <a:r>
              <a:rPr lang="en-US" sz="875" spc="53" dirty="0">
                <a:solidFill>
                  <a:srgbClr val="001F5B"/>
                </a:solidFill>
                <a:latin typeface="Montserrat Classic"/>
              </a:rPr>
              <a:t>Check-Out Time</a:t>
            </a:r>
          </a:p>
          <a:p>
            <a:pPr>
              <a:lnSpc>
                <a:spcPts val="1299"/>
              </a:lnSpc>
            </a:pPr>
            <a:r>
              <a:rPr lang="en-US" sz="778" spc="47" dirty="0">
                <a:solidFill>
                  <a:srgbClr val="001F5B"/>
                </a:solidFill>
                <a:latin typeface="Montserrat"/>
              </a:rPr>
              <a:t>Check-out time is 12:00. For late check-out please</a:t>
            </a:r>
          </a:p>
          <a:p>
            <a:pPr>
              <a:lnSpc>
                <a:spcPts val="1299"/>
              </a:lnSpc>
            </a:pPr>
            <a:r>
              <a:rPr lang="en-US" sz="778" spc="47" dirty="0">
                <a:solidFill>
                  <a:srgbClr val="001F5B"/>
                </a:solidFill>
                <a:latin typeface="Montserrat"/>
              </a:rPr>
              <a:t>contact Reception for advice on the extra charge.</a:t>
            </a:r>
          </a:p>
          <a:p>
            <a:pPr>
              <a:lnSpc>
                <a:spcPts val="1230"/>
              </a:lnSpc>
            </a:pPr>
            <a:endParaRPr lang="en-US" sz="778" spc="47" dirty="0">
              <a:solidFill>
                <a:srgbClr val="001F5B"/>
              </a:solidFill>
              <a:latin typeface="Montserrat"/>
            </a:endParaRPr>
          </a:p>
          <a:p>
            <a:pPr marL="189001" lvl="1" indent="-94501">
              <a:lnSpc>
                <a:spcPts val="1461"/>
              </a:lnSpc>
              <a:buFont typeface="Arial"/>
              <a:buChar char="•"/>
            </a:pPr>
            <a:r>
              <a:rPr lang="en-US" sz="875" spc="53" dirty="0">
                <a:solidFill>
                  <a:srgbClr val="001F5B"/>
                </a:solidFill>
                <a:latin typeface="Montserrat Classic"/>
              </a:rPr>
              <a:t>Laundry, Dry Cleaning, And Valet Services</a:t>
            </a:r>
          </a:p>
          <a:p>
            <a:pPr>
              <a:lnSpc>
                <a:spcPts val="1299"/>
              </a:lnSpc>
            </a:pPr>
            <a:r>
              <a:rPr lang="en-US" sz="778" spc="47" dirty="0">
                <a:solidFill>
                  <a:srgbClr val="001F5B"/>
                </a:solidFill>
                <a:latin typeface="Montserrat"/>
              </a:rPr>
              <a:t>Laundry bags and price lists are located on the armoire shelves; if your laundry is received by 09:00, it will be returned to you on the same day at 18:00</a:t>
            </a:r>
          </a:p>
          <a:p>
            <a:pPr>
              <a:lnSpc>
                <a:spcPts val="1230"/>
              </a:lnSpc>
            </a:pPr>
            <a:endParaRPr lang="en-US" sz="778" spc="47" dirty="0">
              <a:solidFill>
                <a:srgbClr val="001F5B"/>
              </a:solidFill>
              <a:latin typeface="Montserrat"/>
            </a:endParaRPr>
          </a:p>
          <a:p>
            <a:pPr marL="189001" lvl="1" indent="-94501">
              <a:lnSpc>
                <a:spcPts val="1461"/>
              </a:lnSpc>
              <a:buFont typeface="Arial"/>
              <a:buChar char="•"/>
            </a:pPr>
            <a:r>
              <a:rPr lang="en-US" sz="875" spc="53" dirty="0">
                <a:solidFill>
                  <a:srgbClr val="001F5B"/>
                </a:solidFill>
                <a:latin typeface="Montserrat Classic"/>
              </a:rPr>
              <a:t>SPA &amp; GYM</a:t>
            </a:r>
          </a:p>
          <a:p>
            <a:pPr>
              <a:lnSpc>
                <a:spcPts val="1299"/>
              </a:lnSpc>
            </a:pPr>
            <a:r>
              <a:rPr lang="en-US" sz="778" spc="47" dirty="0">
                <a:solidFill>
                  <a:srgbClr val="001F5B"/>
                </a:solidFill>
                <a:latin typeface="Montserrat"/>
              </a:rPr>
              <a:t>Gym </a:t>
            </a:r>
            <a:r>
              <a:rPr lang="en-US" sz="778" spc="47" dirty="0" smtClean="0">
                <a:solidFill>
                  <a:srgbClr val="001F5B"/>
                </a:solidFill>
                <a:latin typeface="Montserrat"/>
              </a:rPr>
              <a:t>From 07:30 </a:t>
            </a:r>
            <a:r>
              <a:rPr lang="en-US" sz="778" spc="47" dirty="0">
                <a:solidFill>
                  <a:srgbClr val="001F5B"/>
                </a:solidFill>
                <a:latin typeface="Montserrat"/>
              </a:rPr>
              <a:t>to 20:00 Free Of Charge</a:t>
            </a:r>
            <a:r>
              <a:rPr lang="en-US" sz="778" spc="47" dirty="0" smtClean="0">
                <a:solidFill>
                  <a:srgbClr val="001F5B"/>
                </a:solidFill>
                <a:latin typeface="Montserrat"/>
              </a:rPr>
              <a:t>.</a:t>
            </a:r>
          </a:p>
          <a:p>
            <a:pPr>
              <a:lnSpc>
                <a:spcPts val="1299"/>
              </a:lnSpc>
            </a:pPr>
            <a:r>
              <a:rPr lang="en-US" sz="778" spc="47" dirty="0" smtClean="0">
                <a:solidFill>
                  <a:srgbClr val="001F5B"/>
                </a:solidFill>
                <a:latin typeface="Montserrat"/>
              </a:rPr>
              <a:t>Swimming </a:t>
            </a:r>
            <a:r>
              <a:rPr lang="en-US" sz="778" spc="47" dirty="0">
                <a:solidFill>
                  <a:srgbClr val="001F5B"/>
                </a:solidFill>
                <a:latin typeface="Montserrat"/>
              </a:rPr>
              <a:t>Pool </a:t>
            </a:r>
            <a:r>
              <a:rPr lang="en-US" sz="778" spc="47" dirty="0" smtClean="0">
                <a:solidFill>
                  <a:srgbClr val="001F5B"/>
                </a:solidFill>
                <a:latin typeface="Montserrat"/>
              </a:rPr>
              <a:t>From 09:00 to 18:00 </a:t>
            </a:r>
            <a:r>
              <a:rPr lang="en-US" sz="778" spc="47" dirty="0">
                <a:solidFill>
                  <a:srgbClr val="001F5B"/>
                </a:solidFill>
                <a:latin typeface="Montserrat"/>
              </a:rPr>
              <a:t>Free Of </a:t>
            </a:r>
            <a:r>
              <a:rPr lang="en-US" sz="778" spc="47" dirty="0" smtClean="0">
                <a:solidFill>
                  <a:srgbClr val="001F5B"/>
                </a:solidFill>
                <a:latin typeface="Montserrat"/>
              </a:rPr>
              <a:t>Charge.</a:t>
            </a:r>
            <a:endParaRPr lang="en-US" sz="778" spc="47" dirty="0">
              <a:solidFill>
                <a:srgbClr val="001F5B"/>
              </a:solidFill>
              <a:latin typeface="Montserrat"/>
            </a:endParaRPr>
          </a:p>
          <a:p>
            <a:pPr>
              <a:lnSpc>
                <a:spcPts val="1299"/>
              </a:lnSpc>
            </a:pPr>
            <a:r>
              <a:rPr lang="en-US" sz="778" spc="47" dirty="0">
                <a:solidFill>
                  <a:srgbClr val="001F5B"/>
                </a:solidFill>
                <a:latin typeface="Montserrat"/>
              </a:rPr>
              <a:t>Sauna / Steam / Hammam ( all Spa services ) are charged extra.</a:t>
            </a:r>
          </a:p>
          <a:p>
            <a:pPr>
              <a:lnSpc>
                <a:spcPts val="1299"/>
              </a:lnSpc>
            </a:pPr>
            <a:r>
              <a:rPr lang="en-US" sz="778" u="sng" spc="47" dirty="0">
                <a:solidFill>
                  <a:srgbClr val="8B724A"/>
                </a:solidFill>
                <a:latin typeface="Montserrat Classic Bold"/>
              </a:rPr>
              <a:t>NB:</a:t>
            </a:r>
            <a:r>
              <a:rPr lang="en-US" sz="778" spc="47" dirty="0">
                <a:solidFill>
                  <a:srgbClr val="001F5B"/>
                </a:solidFill>
                <a:latin typeface="Montserrat Classic Bold"/>
              </a:rPr>
              <a:t> </a:t>
            </a:r>
            <a:r>
              <a:rPr lang="en-US" sz="778" spc="47" dirty="0">
                <a:solidFill>
                  <a:srgbClr val="001F5B"/>
                </a:solidFill>
                <a:latin typeface="Montserrat Classic"/>
              </a:rPr>
              <a:t>Kindly note that the SPA is an Adults only </a:t>
            </a:r>
            <a:r>
              <a:rPr lang="en-US" sz="778" spc="47" dirty="0" smtClean="0">
                <a:solidFill>
                  <a:srgbClr val="001F5B"/>
                </a:solidFill>
                <a:latin typeface="Montserrat Classic"/>
              </a:rPr>
              <a:t>zone (+16).</a:t>
            </a:r>
            <a:endParaRPr lang="en-US" sz="778" spc="47" dirty="0">
              <a:solidFill>
                <a:srgbClr val="001F5B"/>
              </a:solidFill>
              <a:latin typeface="Montserrat Classic"/>
            </a:endParaRPr>
          </a:p>
          <a:p>
            <a:pPr>
              <a:lnSpc>
                <a:spcPts val="1230"/>
              </a:lnSpc>
            </a:pPr>
            <a:endParaRPr lang="en-US" sz="778" spc="47" dirty="0">
              <a:solidFill>
                <a:srgbClr val="001F5B"/>
              </a:solidFill>
              <a:latin typeface="Montserrat Classic"/>
            </a:endParaRPr>
          </a:p>
          <a:p>
            <a:pPr marL="189001" lvl="1" indent="-94501">
              <a:lnSpc>
                <a:spcPts val="1461"/>
              </a:lnSpc>
              <a:buFont typeface="Arial"/>
              <a:buChar char="•"/>
            </a:pPr>
            <a:r>
              <a:rPr lang="en-US" sz="875" spc="53" dirty="0">
                <a:solidFill>
                  <a:srgbClr val="001F5B"/>
                </a:solidFill>
                <a:latin typeface="Montserrat Classic"/>
              </a:rPr>
              <a:t>Safe Box</a:t>
            </a:r>
          </a:p>
          <a:p>
            <a:pPr>
              <a:lnSpc>
                <a:spcPts val="1299"/>
              </a:lnSpc>
            </a:pPr>
            <a:r>
              <a:rPr lang="en-US" sz="778" spc="47" dirty="0">
                <a:solidFill>
                  <a:srgbClr val="001F5B"/>
                </a:solidFill>
                <a:latin typeface="Montserrat"/>
              </a:rPr>
              <a:t>We recommend placing all your valuables inside your room safe, usage instructions are displayed on the safe box </a:t>
            </a:r>
            <a:r>
              <a:rPr lang="en-US" sz="778" spc="47" dirty="0" smtClean="0">
                <a:solidFill>
                  <a:srgbClr val="001F5B"/>
                </a:solidFill>
                <a:latin typeface="Montserrat"/>
              </a:rPr>
              <a:t>door.</a:t>
            </a:r>
          </a:p>
          <a:p>
            <a:pPr>
              <a:lnSpc>
                <a:spcPts val="1299"/>
              </a:lnSpc>
            </a:pPr>
            <a:r>
              <a:rPr lang="en-US" sz="778" spc="47" dirty="0" smtClean="0">
                <a:solidFill>
                  <a:srgbClr val="001F5B"/>
                </a:solidFill>
                <a:latin typeface="Montserrat"/>
              </a:rPr>
              <a:t>NB: The hotel is not responsible for any personal items kept out of the safe box.</a:t>
            </a:r>
            <a:endParaRPr lang="en-US" sz="778" spc="47" dirty="0">
              <a:solidFill>
                <a:srgbClr val="001F5B"/>
              </a:solidFill>
              <a:latin typeface="Montserrat"/>
            </a:endParaRPr>
          </a:p>
          <a:p>
            <a:pPr>
              <a:lnSpc>
                <a:spcPts val="1299"/>
              </a:lnSpc>
            </a:pPr>
            <a:endParaRPr lang="en-US" sz="778" spc="47" dirty="0">
              <a:solidFill>
                <a:srgbClr val="001F5B"/>
              </a:solidFill>
              <a:latin typeface="Montserrat"/>
            </a:endParaRPr>
          </a:p>
          <a:p>
            <a:pPr marL="189001" lvl="1" indent="-94501">
              <a:lnSpc>
                <a:spcPts val="1461"/>
              </a:lnSpc>
              <a:buFont typeface="Arial"/>
              <a:buChar char="•"/>
            </a:pPr>
            <a:r>
              <a:rPr lang="en-US" sz="875" spc="53" dirty="0" smtClean="0">
                <a:solidFill>
                  <a:srgbClr val="001F5B"/>
                </a:solidFill>
                <a:latin typeface="Montserrat Classic"/>
              </a:rPr>
              <a:t>Doctor “Extra Charge”</a:t>
            </a:r>
            <a:endParaRPr lang="en-US" sz="875" spc="53" dirty="0">
              <a:solidFill>
                <a:srgbClr val="001F5B"/>
              </a:solidFill>
              <a:latin typeface="Montserrat Classic"/>
            </a:endParaRPr>
          </a:p>
          <a:p>
            <a:pPr>
              <a:lnSpc>
                <a:spcPts val="1299"/>
              </a:lnSpc>
            </a:pPr>
            <a:r>
              <a:rPr lang="en-US" sz="778" spc="47" dirty="0">
                <a:solidFill>
                  <a:srgbClr val="001F5B"/>
                </a:solidFill>
                <a:latin typeface="Montserrat"/>
              </a:rPr>
              <a:t>The clinic is open 24 hours, 7 days a week.</a:t>
            </a:r>
          </a:p>
          <a:p>
            <a:pPr>
              <a:lnSpc>
                <a:spcPts val="1299"/>
              </a:lnSpc>
            </a:pPr>
            <a:r>
              <a:rPr lang="en-US" sz="778" spc="47" dirty="0">
                <a:solidFill>
                  <a:srgbClr val="001F5B"/>
                </a:solidFill>
                <a:latin typeface="Montserrat"/>
              </a:rPr>
              <a:t>Doctors’ consultation at the clinic is available 24 hours. Should you require any medical assistance, please contact Guest Relations at the magic button. The concierge can help you obtain any prescriptions you may require</a:t>
            </a:r>
          </a:p>
        </p:txBody>
      </p:sp>
      <p:grpSp>
        <p:nvGrpSpPr>
          <p:cNvPr id="4" name="Group 4"/>
          <p:cNvGrpSpPr/>
          <p:nvPr/>
        </p:nvGrpSpPr>
        <p:grpSpPr>
          <a:xfrm>
            <a:off x="3843640" y="1145223"/>
            <a:ext cx="404693" cy="32225"/>
            <a:chOff x="0" y="0"/>
            <a:chExt cx="1913890" cy="152400"/>
          </a:xfrm>
        </p:grpSpPr>
        <p:sp>
          <p:nvSpPr>
            <p:cNvPr id="5" name="Freeform 5"/>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sp>
        <p:nvSpPr>
          <p:cNvPr id="6" name="TextBox 6"/>
          <p:cNvSpPr txBox="1"/>
          <p:nvPr/>
        </p:nvSpPr>
        <p:spPr>
          <a:xfrm>
            <a:off x="7328210" y="486022"/>
            <a:ext cx="2890062" cy="2547813"/>
          </a:xfrm>
          <a:prstGeom prst="rect">
            <a:avLst/>
          </a:prstGeom>
        </p:spPr>
        <p:txBody>
          <a:bodyPr lIns="0" tIns="0" rIns="0" bIns="0" rtlCol="0" anchor="t">
            <a:spAutoFit/>
          </a:bodyPr>
          <a:lstStyle/>
          <a:p>
            <a:pPr marL="189001" lvl="1" indent="-94501">
              <a:lnSpc>
                <a:spcPts val="1461"/>
              </a:lnSpc>
              <a:buFont typeface="Arial"/>
              <a:buChar char="•"/>
            </a:pPr>
            <a:r>
              <a:rPr lang="en-US" sz="875" spc="53" dirty="0">
                <a:solidFill>
                  <a:srgbClr val="001F5B"/>
                </a:solidFill>
                <a:latin typeface="Montserrat Classic"/>
              </a:rPr>
              <a:t>Dress Code</a:t>
            </a:r>
          </a:p>
          <a:p>
            <a:pPr>
              <a:lnSpc>
                <a:spcPts val="1299"/>
              </a:lnSpc>
            </a:pPr>
            <a:r>
              <a:rPr lang="en-US" sz="778" spc="47" dirty="0">
                <a:solidFill>
                  <a:srgbClr val="001F5B"/>
                </a:solidFill>
                <a:latin typeface="Montserrat"/>
              </a:rPr>
              <a:t>The dress code around the hotel’s public areas and</a:t>
            </a:r>
          </a:p>
          <a:p>
            <a:pPr>
              <a:lnSpc>
                <a:spcPts val="1299"/>
              </a:lnSpc>
            </a:pPr>
            <a:r>
              <a:rPr lang="en-US" sz="778" spc="47" dirty="0">
                <a:solidFill>
                  <a:srgbClr val="001F5B"/>
                </a:solidFill>
                <a:latin typeface="Montserrat"/>
              </a:rPr>
              <a:t>restaurants are smart casual; gentlemen are kindly</a:t>
            </a:r>
          </a:p>
          <a:p>
            <a:pPr>
              <a:lnSpc>
                <a:spcPts val="1299"/>
              </a:lnSpc>
            </a:pPr>
            <a:r>
              <a:rPr lang="en-US" sz="778" spc="47" dirty="0">
                <a:solidFill>
                  <a:srgbClr val="001F5B"/>
                </a:solidFill>
                <a:latin typeface="Montserrat"/>
              </a:rPr>
              <a:t>requested to wear long trousers. Singlets, pool attire, and slippers are not permitted in the restaurant during dinnertime</a:t>
            </a:r>
          </a:p>
          <a:p>
            <a:pPr>
              <a:lnSpc>
                <a:spcPts val="1393"/>
              </a:lnSpc>
            </a:pPr>
            <a:endParaRPr lang="en-US" sz="778" spc="47" dirty="0">
              <a:solidFill>
                <a:srgbClr val="001F5B"/>
              </a:solidFill>
              <a:latin typeface="Montserrat"/>
            </a:endParaRPr>
          </a:p>
          <a:p>
            <a:pPr marL="189001" lvl="1" indent="-94501">
              <a:lnSpc>
                <a:spcPts val="1461"/>
              </a:lnSpc>
              <a:buFont typeface="Arial"/>
              <a:buChar char="•"/>
            </a:pPr>
            <a:r>
              <a:rPr lang="en-US" sz="875" spc="53" dirty="0">
                <a:solidFill>
                  <a:srgbClr val="001F5B"/>
                </a:solidFill>
                <a:latin typeface="Montserrat Classic"/>
              </a:rPr>
              <a:t>Towel Cards</a:t>
            </a:r>
          </a:p>
          <a:p>
            <a:pPr>
              <a:lnSpc>
                <a:spcPts val="1299"/>
              </a:lnSpc>
            </a:pPr>
            <a:r>
              <a:rPr lang="en-US" sz="778" spc="47" dirty="0">
                <a:solidFill>
                  <a:srgbClr val="001F5B"/>
                </a:solidFill>
                <a:latin typeface="Montserrat"/>
              </a:rPr>
              <a:t>In case of loss, damage, or no return to the reception</a:t>
            </a:r>
          </a:p>
          <a:p>
            <a:pPr>
              <a:lnSpc>
                <a:spcPts val="1299"/>
              </a:lnSpc>
            </a:pPr>
            <a:r>
              <a:rPr lang="en-US" sz="778" spc="47" dirty="0">
                <a:solidFill>
                  <a:srgbClr val="001F5B"/>
                </a:solidFill>
                <a:latin typeface="Montserrat"/>
              </a:rPr>
              <a:t>upon checkout, US$ 15 will be charged to your bill</a:t>
            </a:r>
          </a:p>
          <a:p>
            <a:pPr>
              <a:lnSpc>
                <a:spcPts val="1299"/>
              </a:lnSpc>
            </a:pPr>
            <a:endParaRPr lang="en-US" sz="778" spc="47" dirty="0">
              <a:solidFill>
                <a:srgbClr val="001F5B"/>
              </a:solidFill>
              <a:latin typeface="Montserrat"/>
            </a:endParaRPr>
          </a:p>
          <a:p>
            <a:pPr>
              <a:lnSpc>
                <a:spcPts val="1299"/>
              </a:lnSpc>
            </a:pPr>
            <a:r>
              <a:rPr lang="en-US" sz="778" spc="47" dirty="0">
                <a:solidFill>
                  <a:srgbClr val="001F5B"/>
                </a:solidFill>
                <a:latin typeface="Montserrat"/>
              </a:rPr>
              <a:t>* services with extra charge</a:t>
            </a:r>
          </a:p>
          <a:p>
            <a:pPr>
              <a:lnSpc>
                <a:spcPts val="1299"/>
              </a:lnSpc>
            </a:pPr>
            <a:r>
              <a:rPr lang="en-US" sz="778" spc="47" dirty="0">
                <a:solidFill>
                  <a:srgbClr val="001F5B"/>
                </a:solidFill>
                <a:latin typeface="Montserrat"/>
              </a:rPr>
              <a:t>All the above information is subject to prior confirmation.</a:t>
            </a:r>
          </a:p>
        </p:txBody>
      </p:sp>
      <p:sp>
        <p:nvSpPr>
          <p:cNvPr id="7" name="TextBox 7"/>
          <p:cNvSpPr txBox="1"/>
          <p:nvPr/>
        </p:nvSpPr>
        <p:spPr>
          <a:xfrm>
            <a:off x="480309" y="581272"/>
            <a:ext cx="2884427" cy="286010"/>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ACTIVITIES</a:t>
            </a:r>
          </a:p>
        </p:txBody>
      </p:sp>
      <p:sp>
        <p:nvSpPr>
          <p:cNvPr id="8" name="TextBox 8"/>
          <p:cNvSpPr txBox="1"/>
          <p:nvPr/>
        </p:nvSpPr>
        <p:spPr>
          <a:xfrm>
            <a:off x="480309" y="1012060"/>
            <a:ext cx="2657734" cy="2167260"/>
          </a:xfrm>
          <a:prstGeom prst="rect">
            <a:avLst/>
          </a:prstGeom>
        </p:spPr>
        <p:txBody>
          <a:bodyPr lIns="0" tIns="0" rIns="0" bIns="0" rtlCol="0" anchor="t">
            <a:spAutoFit/>
          </a:bodyPr>
          <a:lstStyle/>
          <a:p>
            <a:pPr marL="168001" lvl="1" indent="-84000">
              <a:lnSpc>
                <a:spcPts val="1299"/>
              </a:lnSpc>
              <a:buFont typeface="Arial"/>
              <a:buChar char="•"/>
            </a:pPr>
            <a:r>
              <a:rPr lang="en-US" sz="778" spc="47" dirty="0" smtClean="0">
                <a:solidFill>
                  <a:srgbClr val="001F5B"/>
                </a:solidFill>
                <a:latin typeface="Montserrat"/>
              </a:rPr>
              <a:t>DJ Box Radio 10:00 </a:t>
            </a:r>
          </a:p>
          <a:p>
            <a:pPr marL="168001" lvl="1" indent="-84000">
              <a:lnSpc>
                <a:spcPts val="1299"/>
              </a:lnSpc>
              <a:buFont typeface="Arial"/>
              <a:buChar char="•"/>
            </a:pPr>
            <a:r>
              <a:rPr lang="en-US" sz="778" spc="47" dirty="0" smtClean="0">
                <a:solidFill>
                  <a:srgbClr val="001F5B"/>
                </a:solidFill>
                <a:latin typeface="Montserrat"/>
              </a:rPr>
              <a:t>Morning Stretching 10:30</a:t>
            </a:r>
          </a:p>
          <a:p>
            <a:pPr marL="168001" lvl="1" indent="-84000">
              <a:lnSpc>
                <a:spcPts val="1299"/>
              </a:lnSpc>
              <a:buFont typeface="Arial"/>
              <a:buChar char="•"/>
            </a:pPr>
            <a:r>
              <a:rPr lang="en-US" sz="778" spc="47" dirty="0" smtClean="0">
                <a:solidFill>
                  <a:srgbClr val="001F5B"/>
                </a:solidFill>
                <a:latin typeface="Montserrat"/>
              </a:rPr>
              <a:t>Darts 11:00</a:t>
            </a:r>
          </a:p>
          <a:p>
            <a:pPr marL="168001" lvl="1" indent="-84000">
              <a:lnSpc>
                <a:spcPts val="1299"/>
              </a:lnSpc>
              <a:buFont typeface="Arial"/>
              <a:buChar char="•"/>
            </a:pPr>
            <a:r>
              <a:rPr lang="en-US" sz="778" spc="47" dirty="0" smtClean="0">
                <a:solidFill>
                  <a:srgbClr val="001F5B"/>
                </a:solidFill>
                <a:latin typeface="Montserrat"/>
              </a:rPr>
              <a:t>Dance lesson 11:30</a:t>
            </a:r>
          </a:p>
          <a:p>
            <a:pPr marL="168001" lvl="1" indent="-84000">
              <a:lnSpc>
                <a:spcPts val="1299"/>
              </a:lnSpc>
              <a:buFont typeface="Arial"/>
              <a:buChar char="•"/>
            </a:pPr>
            <a:r>
              <a:rPr lang="en-US" sz="778" spc="47" dirty="0" smtClean="0">
                <a:solidFill>
                  <a:srgbClr val="001F5B"/>
                </a:solidFill>
                <a:latin typeface="Montserrat"/>
              </a:rPr>
              <a:t>Aqua GYM 12:00</a:t>
            </a:r>
          </a:p>
          <a:p>
            <a:pPr marL="168001" lvl="1" indent="-84000">
              <a:lnSpc>
                <a:spcPts val="1299"/>
              </a:lnSpc>
              <a:buFont typeface="Arial"/>
              <a:buChar char="•"/>
            </a:pPr>
            <a:r>
              <a:rPr lang="en-US" sz="778" spc="47" dirty="0" smtClean="0">
                <a:solidFill>
                  <a:srgbClr val="001F5B"/>
                </a:solidFill>
                <a:latin typeface="Montserrat"/>
              </a:rPr>
              <a:t>Cocktail Games 12:30</a:t>
            </a:r>
          </a:p>
          <a:p>
            <a:pPr marL="168001" lvl="1" indent="-84000">
              <a:lnSpc>
                <a:spcPts val="1299"/>
              </a:lnSpc>
              <a:buFont typeface="Arial"/>
              <a:buChar char="•"/>
            </a:pPr>
            <a:r>
              <a:rPr lang="en-US" sz="778" spc="47" dirty="0" smtClean="0">
                <a:solidFill>
                  <a:srgbClr val="001F5B"/>
                </a:solidFill>
                <a:latin typeface="Montserrat"/>
              </a:rPr>
              <a:t>DJ Box Radio 15:00</a:t>
            </a:r>
          </a:p>
          <a:p>
            <a:pPr marL="168001" lvl="1" indent="-84000">
              <a:lnSpc>
                <a:spcPts val="1299"/>
              </a:lnSpc>
              <a:buFont typeface="Arial"/>
              <a:buChar char="•"/>
            </a:pPr>
            <a:r>
              <a:rPr lang="en-US" sz="778" spc="47" dirty="0" smtClean="0">
                <a:solidFill>
                  <a:srgbClr val="001F5B"/>
                </a:solidFill>
                <a:latin typeface="Montserrat"/>
              </a:rPr>
              <a:t>Step aerobics 15:30</a:t>
            </a:r>
          </a:p>
          <a:p>
            <a:pPr marL="168001" lvl="1" indent="-84000">
              <a:lnSpc>
                <a:spcPts val="1299"/>
              </a:lnSpc>
              <a:buFont typeface="Arial"/>
              <a:buChar char="•"/>
            </a:pPr>
            <a:r>
              <a:rPr lang="en-US" sz="778" spc="47" dirty="0" smtClean="0">
                <a:solidFill>
                  <a:srgbClr val="001F5B"/>
                </a:solidFill>
                <a:latin typeface="Montserrat"/>
              </a:rPr>
              <a:t>Beach volleyball 15:30</a:t>
            </a:r>
          </a:p>
          <a:p>
            <a:pPr marL="168001" lvl="1" indent="-84000">
              <a:lnSpc>
                <a:spcPts val="1299"/>
              </a:lnSpc>
              <a:buFont typeface="Arial"/>
              <a:buChar char="•"/>
            </a:pPr>
            <a:r>
              <a:rPr lang="en-US" sz="778" spc="47" dirty="0" smtClean="0">
                <a:solidFill>
                  <a:srgbClr val="001F5B"/>
                </a:solidFill>
                <a:latin typeface="Montserrat"/>
              </a:rPr>
              <a:t>Yoga 16:00</a:t>
            </a:r>
          </a:p>
          <a:p>
            <a:pPr marL="168001" lvl="1" indent="-84000">
              <a:lnSpc>
                <a:spcPts val="1299"/>
              </a:lnSpc>
              <a:buFont typeface="Arial"/>
              <a:buChar char="•"/>
            </a:pPr>
            <a:r>
              <a:rPr lang="en-US" sz="778" spc="47" dirty="0" smtClean="0">
                <a:solidFill>
                  <a:srgbClr val="001F5B"/>
                </a:solidFill>
                <a:latin typeface="Montserrat"/>
              </a:rPr>
              <a:t>Beach tennis 16:30</a:t>
            </a:r>
            <a:endParaRPr lang="en-US" sz="778" spc="47" dirty="0">
              <a:solidFill>
                <a:srgbClr val="001F5B"/>
              </a:solidFill>
              <a:latin typeface="Montserrat"/>
            </a:endParaRPr>
          </a:p>
          <a:p>
            <a:pPr marL="168001" lvl="1" indent="-84000">
              <a:lnSpc>
                <a:spcPts val="1299"/>
              </a:lnSpc>
              <a:buFont typeface="Arial"/>
              <a:buChar char="•"/>
            </a:pPr>
            <a:r>
              <a:rPr lang="en-US" sz="778" spc="47" dirty="0" smtClean="0">
                <a:solidFill>
                  <a:srgbClr val="001F5B"/>
                </a:solidFill>
                <a:latin typeface="Montserrat"/>
              </a:rPr>
              <a:t>Kids </a:t>
            </a:r>
            <a:r>
              <a:rPr lang="en-US" sz="778" spc="47" dirty="0">
                <a:solidFill>
                  <a:srgbClr val="001F5B"/>
                </a:solidFill>
                <a:latin typeface="Montserrat"/>
              </a:rPr>
              <a:t>Club daily from 10:00 to 12:30 &amp; from 15:00 to 16:30</a:t>
            </a:r>
          </a:p>
        </p:txBody>
      </p:sp>
      <p:grpSp>
        <p:nvGrpSpPr>
          <p:cNvPr id="9" name="Group 9"/>
          <p:cNvGrpSpPr/>
          <p:nvPr/>
        </p:nvGrpSpPr>
        <p:grpSpPr>
          <a:xfrm>
            <a:off x="480309" y="885812"/>
            <a:ext cx="404693" cy="32225"/>
            <a:chOff x="0" y="0"/>
            <a:chExt cx="1913890" cy="152400"/>
          </a:xfrm>
        </p:grpSpPr>
        <p:sp>
          <p:nvSpPr>
            <p:cNvPr id="10" name="Freeform 10"/>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sp>
        <p:nvSpPr>
          <p:cNvPr id="11" name="TextBox 11"/>
          <p:cNvSpPr txBox="1"/>
          <p:nvPr/>
        </p:nvSpPr>
        <p:spPr>
          <a:xfrm>
            <a:off x="480309" y="3184463"/>
            <a:ext cx="2884427" cy="534224"/>
          </a:xfrm>
          <a:prstGeom prst="rect">
            <a:avLst/>
          </a:prstGeom>
        </p:spPr>
        <p:txBody>
          <a:bodyPr lIns="0" tIns="0" rIns="0" bIns="0" rtlCol="0" anchor="t">
            <a:spAutoFit/>
          </a:bodyPr>
          <a:lstStyle/>
          <a:p>
            <a:pPr>
              <a:lnSpc>
                <a:spcPts val="2178"/>
              </a:lnSpc>
            </a:pPr>
            <a:r>
              <a:rPr lang="en-US" sz="1556" dirty="0">
                <a:solidFill>
                  <a:srgbClr val="8B724A"/>
                </a:solidFill>
                <a:latin typeface="Montserrat Classic"/>
              </a:rPr>
              <a:t>NB:</a:t>
            </a:r>
          </a:p>
          <a:p>
            <a:pPr>
              <a:lnSpc>
                <a:spcPts val="1089"/>
              </a:lnSpc>
            </a:pPr>
            <a:r>
              <a:rPr lang="en-US" sz="778" dirty="0">
                <a:solidFill>
                  <a:srgbClr val="001F5B"/>
                </a:solidFill>
                <a:latin typeface="Montserrat"/>
              </a:rPr>
              <a:t>Other Beach Activities: Beach football, Beach Tennis, Tennis table &amp; Sunset Music.</a:t>
            </a:r>
          </a:p>
        </p:txBody>
      </p:sp>
      <p:sp>
        <p:nvSpPr>
          <p:cNvPr id="12" name="TextBox 12"/>
          <p:cNvSpPr txBox="1"/>
          <p:nvPr/>
        </p:nvSpPr>
        <p:spPr>
          <a:xfrm>
            <a:off x="480309" y="4077924"/>
            <a:ext cx="2884427" cy="286010"/>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ENTERTAINMENT</a:t>
            </a:r>
          </a:p>
        </p:txBody>
      </p:sp>
      <p:sp>
        <p:nvSpPr>
          <p:cNvPr id="13" name="TextBox 13"/>
          <p:cNvSpPr txBox="1"/>
          <p:nvPr/>
        </p:nvSpPr>
        <p:spPr>
          <a:xfrm>
            <a:off x="480309" y="4508712"/>
            <a:ext cx="2657734" cy="1333698"/>
          </a:xfrm>
          <a:prstGeom prst="rect">
            <a:avLst/>
          </a:prstGeom>
        </p:spPr>
        <p:txBody>
          <a:bodyPr lIns="0" tIns="0" rIns="0" bIns="0" rtlCol="0" anchor="t">
            <a:spAutoFit/>
          </a:bodyPr>
          <a:lstStyle/>
          <a:p>
            <a:pPr marL="168001" lvl="1" indent="-84000">
              <a:lnSpc>
                <a:spcPts val="1299"/>
              </a:lnSpc>
              <a:buFont typeface="Arial"/>
              <a:buChar char="•"/>
            </a:pPr>
            <a:r>
              <a:rPr lang="en-US" sz="778" spc="47" dirty="0">
                <a:solidFill>
                  <a:srgbClr val="001F5B"/>
                </a:solidFill>
                <a:latin typeface="Montserrat"/>
              </a:rPr>
              <a:t>Kid’s Movies at The Kids Club daily at </a:t>
            </a:r>
            <a:r>
              <a:rPr lang="en-US" sz="778" spc="47" dirty="0" smtClean="0">
                <a:solidFill>
                  <a:srgbClr val="001F5B"/>
                </a:solidFill>
                <a:latin typeface="Montserrat"/>
              </a:rPr>
              <a:t>19:00</a:t>
            </a:r>
            <a:r>
              <a:rPr lang="en-US" sz="778" spc="47" dirty="0">
                <a:solidFill>
                  <a:srgbClr val="001F5B"/>
                </a:solidFill>
                <a:latin typeface="Montserrat"/>
              </a:rPr>
              <a:t>.</a:t>
            </a:r>
          </a:p>
          <a:p>
            <a:pPr marL="168001" lvl="1" indent="-84000">
              <a:lnSpc>
                <a:spcPts val="1299"/>
              </a:lnSpc>
              <a:buFont typeface="Arial"/>
              <a:buChar char="•"/>
            </a:pPr>
            <a:r>
              <a:rPr lang="en-US" sz="778" spc="47" dirty="0">
                <a:solidFill>
                  <a:srgbClr val="001F5B"/>
                </a:solidFill>
                <a:latin typeface="Montserrat"/>
              </a:rPr>
              <a:t>Mini-disco at The Amphitheater Stage daily at </a:t>
            </a:r>
            <a:r>
              <a:rPr lang="en-US" sz="778" spc="47" dirty="0" smtClean="0">
                <a:solidFill>
                  <a:srgbClr val="001F5B"/>
                </a:solidFill>
                <a:latin typeface="Montserrat"/>
              </a:rPr>
              <a:t>21:00</a:t>
            </a:r>
            <a:r>
              <a:rPr lang="en-US" sz="778" spc="47" dirty="0">
                <a:solidFill>
                  <a:srgbClr val="001F5B"/>
                </a:solidFill>
                <a:latin typeface="Montserrat"/>
              </a:rPr>
              <a:t>.</a:t>
            </a:r>
          </a:p>
          <a:p>
            <a:pPr marL="168001" lvl="1" indent="-84000">
              <a:lnSpc>
                <a:spcPts val="1299"/>
              </a:lnSpc>
              <a:buFont typeface="Arial"/>
              <a:buChar char="•"/>
            </a:pPr>
            <a:r>
              <a:rPr lang="en-US" sz="778" spc="47" dirty="0">
                <a:solidFill>
                  <a:srgbClr val="001F5B"/>
                </a:solidFill>
                <a:latin typeface="Montserrat"/>
              </a:rPr>
              <a:t>DJ performance at The Amphitheater Stage daily at </a:t>
            </a:r>
            <a:r>
              <a:rPr lang="en-US" sz="778" spc="47" dirty="0" smtClean="0">
                <a:solidFill>
                  <a:srgbClr val="001F5B"/>
                </a:solidFill>
                <a:latin typeface="Montserrat"/>
              </a:rPr>
              <a:t>21:30</a:t>
            </a:r>
            <a:r>
              <a:rPr lang="en-US" sz="778" spc="47" dirty="0">
                <a:solidFill>
                  <a:srgbClr val="001F5B"/>
                </a:solidFill>
                <a:latin typeface="Montserrat"/>
              </a:rPr>
              <a:t>. </a:t>
            </a:r>
          </a:p>
          <a:p>
            <a:pPr marL="168001" lvl="1" indent="-84000">
              <a:lnSpc>
                <a:spcPts val="1299"/>
              </a:lnSpc>
              <a:buFont typeface="Arial"/>
              <a:buChar char="•"/>
            </a:pPr>
            <a:r>
              <a:rPr lang="en-US" sz="778" spc="47" dirty="0">
                <a:solidFill>
                  <a:srgbClr val="001F5B"/>
                </a:solidFill>
                <a:latin typeface="Montserrat"/>
              </a:rPr>
              <a:t>Evening Show at The Amphitheater Stage daily at </a:t>
            </a:r>
            <a:r>
              <a:rPr lang="en-US" sz="778" spc="47" dirty="0" smtClean="0">
                <a:solidFill>
                  <a:srgbClr val="001F5B"/>
                </a:solidFill>
                <a:latin typeface="Montserrat"/>
              </a:rPr>
              <a:t>22:00.</a:t>
            </a:r>
          </a:p>
          <a:p>
            <a:pPr marL="168001" lvl="1" indent="-84000">
              <a:lnSpc>
                <a:spcPts val="1299"/>
              </a:lnSpc>
              <a:buFont typeface="Arial"/>
              <a:buChar char="•"/>
            </a:pPr>
            <a:r>
              <a:rPr lang="en-US" sz="778" spc="47" dirty="0" smtClean="0">
                <a:solidFill>
                  <a:srgbClr val="001F5B"/>
                </a:solidFill>
                <a:latin typeface="Montserrat"/>
              </a:rPr>
              <a:t>Golden Buddha Disco From 22:30.</a:t>
            </a:r>
            <a:endParaRPr lang="en-US" sz="778" spc="47" dirty="0">
              <a:solidFill>
                <a:srgbClr val="001F5B"/>
              </a:solidFill>
              <a:latin typeface="Montserrat"/>
            </a:endParaRPr>
          </a:p>
        </p:txBody>
      </p:sp>
      <p:grpSp>
        <p:nvGrpSpPr>
          <p:cNvPr id="14" name="Group 14"/>
          <p:cNvGrpSpPr/>
          <p:nvPr/>
        </p:nvGrpSpPr>
        <p:grpSpPr>
          <a:xfrm>
            <a:off x="480309" y="4382464"/>
            <a:ext cx="404693" cy="32225"/>
            <a:chOff x="0" y="0"/>
            <a:chExt cx="1913890" cy="152400"/>
          </a:xfrm>
        </p:grpSpPr>
        <p:sp>
          <p:nvSpPr>
            <p:cNvPr id="15" name="Freeform 15"/>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pic>
        <p:nvPicPr>
          <p:cNvPr id="16" name="Picture 16"/>
          <p:cNvPicPr>
            <a:picLocks noChangeAspect="1"/>
          </p:cNvPicPr>
          <p:nvPr/>
        </p:nvPicPr>
        <p:blipFill>
          <a:blip r:embed="rId2"/>
          <a:srcRect/>
          <a:stretch>
            <a:fillRect/>
          </a:stretch>
        </p:blipFill>
        <p:spPr>
          <a:xfrm>
            <a:off x="8178800" y="6735625"/>
            <a:ext cx="1597925" cy="633588"/>
          </a:xfrm>
          <a:prstGeom prst="rect">
            <a:avLst/>
          </a:prstGeom>
        </p:spPr>
      </p:pic>
      <p:sp>
        <p:nvSpPr>
          <p:cNvPr id="20" name="TextBox 19"/>
          <p:cNvSpPr txBox="1"/>
          <p:nvPr/>
        </p:nvSpPr>
        <p:spPr>
          <a:xfrm>
            <a:off x="7175500" y="3079012"/>
            <a:ext cx="2819400" cy="400110"/>
          </a:xfrm>
          <a:prstGeom prst="rect">
            <a:avLst/>
          </a:prstGeom>
          <a:noFill/>
        </p:spPr>
        <p:txBody>
          <a:bodyPr wrap="square" rtlCol="0">
            <a:spAutoFit/>
          </a:bodyPr>
          <a:lstStyle/>
          <a:p>
            <a:pPr lvl="0"/>
            <a:r>
              <a:rPr lang="en-US" sz="2000" spc="-61" dirty="0" smtClean="0">
                <a:solidFill>
                  <a:srgbClr val="001F5B"/>
                </a:solidFill>
                <a:latin typeface="Montserrat Extra-Bold"/>
              </a:rPr>
              <a:t>Aqua Park &amp; Courts</a:t>
            </a:r>
            <a:endParaRPr lang="en-US" sz="2000" spc="-61" dirty="0">
              <a:solidFill>
                <a:srgbClr val="001F5B"/>
              </a:solidFill>
              <a:latin typeface="Montserrat Extra-Bold"/>
            </a:endParaRPr>
          </a:p>
        </p:txBody>
      </p:sp>
      <p:sp>
        <p:nvSpPr>
          <p:cNvPr id="23" name="Freeform 10"/>
          <p:cNvSpPr/>
          <p:nvPr/>
        </p:nvSpPr>
        <p:spPr>
          <a:xfrm>
            <a:off x="7256108" y="3419350"/>
            <a:ext cx="404693" cy="32225"/>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sp>
        <p:nvSpPr>
          <p:cNvPr id="24" name="TextBox 23"/>
          <p:cNvSpPr txBox="1"/>
          <p:nvPr/>
        </p:nvSpPr>
        <p:spPr>
          <a:xfrm>
            <a:off x="7175500" y="3549651"/>
            <a:ext cx="3202877" cy="3170099"/>
          </a:xfrm>
          <a:prstGeom prst="rect">
            <a:avLst/>
          </a:prstGeom>
          <a:noFill/>
        </p:spPr>
        <p:txBody>
          <a:bodyPr wrap="square" rtlCol="0">
            <a:spAutoFit/>
          </a:bodyPr>
          <a:lstStyle/>
          <a:p>
            <a:pPr marL="171450" indent="-171450">
              <a:buFont typeface="Arial" charset="0"/>
              <a:buChar char="•"/>
            </a:pPr>
            <a:r>
              <a:rPr lang="en-US" sz="800" spc="47" dirty="0" smtClean="0">
                <a:solidFill>
                  <a:srgbClr val="001F5B"/>
                </a:solidFill>
                <a:latin typeface="Montserrat"/>
              </a:rPr>
              <a:t>Aqua park slides From 10:30 to 12:30</a:t>
            </a:r>
          </a:p>
          <a:p>
            <a:r>
              <a:rPr lang="en-US" sz="800" spc="47" dirty="0" smtClean="0">
                <a:solidFill>
                  <a:srgbClr val="001F5B"/>
                </a:solidFill>
                <a:latin typeface="Montserrat"/>
              </a:rPr>
              <a:t>                                   From 14:30 to 16:30</a:t>
            </a:r>
          </a:p>
          <a:p>
            <a:endParaRPr lang="en-US" sz="800" spc="47" dirty="0" smtClean="0">
              <a:solidFill>
                <a:srgbClr val="001F5B"/>
              </a:solidFill>
              <a:latin typeface="Montserrat"/>
            </a:endParaRPr>
          </a:p>
          <a:p>
            <a:r>
              <a:rPr lang="en-US" sz="800" spc="47" dirty="0" smtClean="0">
                <a:solidFill>
                  <a:srgbClr val="001F5B"/>
                </a:solidFill>
                <a:latin typeface="Montserrat"/>
              </a:rPr>
              <a:t>*    Surf Pool              From 10:00 To 16:30</a:t>
            </a:r>
          </a:p>
          <a:p>
            <a:pPr marL="171450" indent="-171450">
              <a:buFont typeface="Arial" pitchFamily="34" charset="0"/>
              <a:buChar char="•"/>
            </a:pPr>
            <a:r>
              <a:rPr lang="en-US" sz="800" spc="47" dirty="0" smtClean="0">
                <a:solidFill>
                  <a:srgbClr val="001F5B"/>
                </a:solidFill>
                <a:latin typeface="Montserrat"/>
              </a:rPr>
              <a:t>Tennis court        From 10:00 to 22:00</a:t>
            </a:r>
          </a:p>
          <a:p>
            <a:pPr marL="171450" indent="-171450">
              <a:buFont typeface="Arial" pitchFamily="34" charset="0"/>
              <a:buChar char="•"/>
            </a:pPr>
            <a:r>
              <a:rPr lang="en-US" sz="800" spc="47" dirty="0" smtClean="0">
                <a:solidFill>
                  <a:srgbClr val="001F5B"/>
                </a:solidFill>
                <a:latin typeface="Montserrat"/>
              </a:rPr>
              <a:t>Padel court          From 10:00 to 22:00</a:t>
            </a:r>
          </a:p>
          <a:p>
            <a:pPr marL="171450" indent="-171450">
              <a:buFont typeface="Arial" pitchFamily="34" charset="0"/>
              <a:buChar char="•"/>
            </a:pPr>
            <a:r>
              <a:rPr lang="en-US" sz="800" spc="47" dirty="0" smtClean="0">
                <a:solidFill>
                  <a:srgbClr val="001F5B"/>
                </a:solidFill>
                <a:latin typeface="Montserrat"/>
              </a:rPr>
              <a:t>Tennis table         From 09:00 to 18:00</a:t>
            </a:r>
          </a:p>
          <a:p>
            <a:pPr marL="171450" indent="-171450">
              <a:buFont typeface="Arial" pitchFamily="34" charset="0"/>
              <a:buChar char="•"/>
            </a:pPr>
            <a:endParaRPr lang="en-US" sz="800" spc="47" dirty="0">
              <a:solidFill>
                <a:srgbClr val="001F5B"/>
              </a:solidFill>
              <a:latin typeface="Montserrat"/>
            </a:endParaRPr>
          </a:p>
          <a:p>
            <a:r>
              <a:rPr lang="en-US" sz="800" spc="47" dirty="0" smtClean="0">
                <a:solidFill>
                  <a:srgbClr val="001F5B"/>
                </a:solidFill>
                <a:latin typeface="Montserrat"/>
              </a:rPr>
              <a:t>Reservation required for ( Tennis – Padel – Tennis</a:t>
            </a:r>
          </a:p>
          <a:p>
            <a:r>
              <a:rPr lang="en-US" sz="800" spc="47" dirty="0" smtClean="0">
                <a:solidFill>
                  <a:srgbClr val="001F5B"/>
                </a:solidFill>
                <a:latin typeface="Montserrat"/>
              </a:rPr>
              <a:t>Table) </a:t>
            </a:r>
          </a:p>
          <a:p>
            <a:r>
              <a:rPr lang="en-US" sz="800" spc="47" dirty="0" smtClean="0">
                <a:solidFill>
                  <a:srgbClr val="001F5B"/>
                </a:solidFill>
                <a:latin typeface="Montserrat"/>
              </a:rPr>
              <a:t>Reservation with Recreation team on towel center. </a:t>
            </a:r>
          </a:p>
          <a:p>
            <a:pPr marL="171450" indent="-171450">
              <a:buFont typeface="Arial" pitchFamily="34" charset="0"/>
              <a:buChar char="•"/>
            </a:pPr>
            <a:endParaRPr lang="en-US" sz="800" spc="47" dirty="0" smtClean="0">
              <a:solidFill>
                <a:srgbClr val="001F5B"/>
              </a:solidFill>
              <a:latin typeface="Montserrat"/>
            </a:endParaRPr>
          </a:p>
          <a:p>
            <a:pPr lvl="0"/>
            <a:r>
              <a:rPr lang="en-US" sz="2000" spc="-61" dirty="0" smtClean="0">
                <a:solidFill>
                  <a:srgbClr val="001F5B"/>
                </a:solidFill>
                <a:latin typeface="Montserrat Extra-Bold"/>
              </a:rPr>
              <a:t>Hotel T-Directory</a:t>
            </a:r>
            <a:endParaRPr lang="en-US" sz="800" spc="47" dirty="0" smtClean="0">
              <a:solidFill>
                <a:srgbClr val="001F5B"/>
              </a:solidFill>
              <a:latin typeface="Montserrat"/>
            </a:endParaRPr>
          </a:p>
          <a:p>
            <a:endParaRPr lang="en-US" sz="800" spc="47" dirty="0">
              <a:solidFill>
                <a:srgbClr val="001F5B"/>
              </a:solidFill>
              <a:latin typeface="Montserrat"/>
            </a:endParaRPr>
          </a:p>
          <a:p>
            <a:r>
              <a:rPr lang="en-US" sz="800" spc="47" dirty="0" smtClean="0">
                <a:solidFill>
                  <a:srgbClr val="001F5B"/>
                </a:solidFill>
                <a:latin typeface="Montserrat"/>
              </a:rPr>
              <a:t>Guest Relation office  (704)</a:t>
            </a:r>
          </a:p>
          <a:p>
            <a:r>
              <a:rPr lang="en-US" sz="800" spc="47" dirty="0" smtClean="0">
                <a:solidFill>
                  <a:srgbClr val="001F5B"/>
                </a:solidFill>
                <a:latin typeface="Montserrat"/>
              </a:rPr>
              <a:t>Reception  (700) or (0)</a:t>
            </a:r>
          </a:p>
          <a:p>
            <a:r>
              <a:rPr lang="en-US" sz="800" spc="47" dirty="0" smtClean="0">
                <a:solidFill>
                  <a:srgbClr val="001F5B"/>
                </a:solidFill>
                <a:latin typeface="Montserrat"/>
              </a:rPr>
              <a:t>House Keeping (706)</a:t>
            </a:r>
          </a:p>
          <a:p>
            <a:r>
              <a:rPr lang="en-US" sz="800" spc="47" dirty="0" smtClean="0">
                <a:solidFill>
                  <a:srgbClr val="001F5B"/>
                </a:solidFill>
                <a:latin typeface="Montserrat"/>
              </a:rPr>
              <a:t>SPA center (762)</a:t>
            </a:r>
          </a:p>
          <a:p>
            <a:r>
              <a:rPr lang="en-US" sz="2000" b="1" spc="-61" dirty="0" smtClean="0">
                <a:solidFill>
                  <a:srgbClr val="001F5B"/>
                </a:solidFill>
                <a:latin typeface="Montserrat Extra-Bold"/>
              </a:rPr>
              <a:t>Feedback:</a:t>
            </a:r>
            <a:endParaRPr lang="en-US" sz="2000" b="1" spc="47" dirty="0" smtClean="0">
              <a:solidFill>
                <a:srgbClr val="001F5B"/>
              </a:solidFill>
              <a:latin typeface="Montserrat"/>
            </a:endParaRPr>
          </a:p>
          <a:p>
            <a:endParaRPr lang="en-US" sz="800" spc="47" dirty="0" smtClean="0">
              <a:solidFill>
                <a:srgbClr val="001F5B"/>
              </a:solidFill>
              <a:latin typeface="Montserrat"/>
            </a:endParaRPr>
          </a:p>
          <a:p>
            <a:r>
              <a:rPr lang="en-US" sz="800" spc="47" dirty="0" smtClean="0">
                <a:solidFill>
                  <a:srgbClr val="001F5B"/>
                </a:solidFill>
                <a:latin typeface="Montserrat"/>
              </a:rPr>
              <a:t>In any Case please contact GR , which is located in Lobby area from 09:00 to 18:00.</a:t>
            </a:r>
            <a:endParaRPr lang="en-US" sz="800" dirty="0"/>
          </a:p>
        </p:txBody>
      </p:sp>
      <p:sp>
        <p:nvSpPr>
          <p:cNvPr id="21" name="Freeform 10"/>
          <p:cNvSpPr/>
          <p:nvPr/>
        </p:nvSpPr>
        <p:spPr>
          <a:xfrm>
            <a:off x="7319650" y="5334475"/>
            <a:ext cx="404693" cy="32225"/>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sp>
        <p:nvSpPr>
          <p:cNvPr id="22" name="Freeform 10"/>
          <p:cNvSpPr/>
          <p:nvPr/>
        </p:nvSpPr>
        <p:spPr>
          <a:xfrm>
            <a:off x="7274545" y="6202484"/>
            <a:ext cx="404693" cy="32225"/>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815</Words>
  <Application>Microsoft Office PowerPoint</Application>
  <PresentationFormat>Custom</PresentationFormat>
  <Paragraphs>130</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Montserrat</vt:lpstr>
      <vt:lpstr>Calibri</vt:lpstr>
      <vt:lpstr>Montserrat Classic</vt:lpstr>
      <vt:lpstr>Montserrat Classic Bold</vt:lpstr>
      <vt:lpstr>Montserrat Extra-Bold</vt:lpstr>
      <vt:lpstr>Office Theme</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Inclusive Formula New Guidelines </dc:title>
  <cp:lastModifiedBy>FOM</cp:lastModifiedBy>
  <cp:revision>24</cp:revision>
  <cp:lastPrinted>2023-04-29T10:14:12Z</cp:lastPrinted>
  <dcterms:created xsi:type="dcterms:W3CDTF">2006-08-16T00:00:00Z</dcterms:created>
  <dcterms:modified xsi:type="dcterms:W3CDTF">2023-12-07T10:51:37Z</dcterms:modified>
  <dc:identifier>DAFhSc_0BDE</dc:identifier>
</cp:coreProperties>
</file>