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9"/>
  </p:notesMasterIdLst>
  <p:sldIdLst>
    <p:sldId id="259" r:id="rId3"/>
    <p:sldId id="261" r:id="rId4"/>
    <p:sldId id="262" r:id="rId5"/>
    <p:sldId id="258" r:id="rId6"/>
    <p:sldId id="264" r:id="rId7"/>
    <p:sldId id="266" r:id="rId8"/>
  </p:sldIdLst>
  <p:sldSz cx="12192000" cy="6858000"/>
  <p:notesSz cx="6858000" cy="9144000"/>
  <p:defaultText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3"/>
    <p:restoredTop sz="94643"/>
  </p:normalViewPr>
  <p:slideViewPr>
    <p:cSldViewPr snapToGrid="0" snapToObjects="1">
      <p:cViewPr varScale="1">
        <p:scale>
          <a:sx n="107" d="100"/>
          <a:sy n="107" d="100"/>
        </p:scale>
        <p:origin x="72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7B3D1E-7FB5-6E41-AB38-53FD891A26B1}" type="datetimeFigureOut">
              <a:rPr lang="en-US" smtClean="0"/>
              <a:t>6/26/2023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EFF135-DFA2-314F-BAA8-6F9FC23927B2}" type="slidenum">
              <a:rPr lang="en-US" smtClean="0"/>
              <a:t>‹#›</a:t>
            </a:fld>
            <a:endParaRPr lang="en-US"/>
          </a:p>
        </p:txBody>
      </p:sp>
    </p:spTree>
    <p:extLst>
      <p:ext uri="{BB962C8B-B14F-4D97-AF65-F5344CB8AC3E}">
        <p14:creationId xmlns:p14="http://schemas.microsoft.com/office/powerpoint/2010/main" val="2687734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8EFF135-DFA2-314F-BAA8-6F9FC23927B2}" type="slidenum">
              <a:rPr lang="en-US" smtClean="0"/>
              <a:t>2</a:t>
            </a:fld>
            <a:endParaRPr lang="en-US"/>
          </a:p>
        </p:txBody>
      </p:sp>
    </p:spTree>
    <p:extLst>
      <p:ext uri="{BB962C8B-B14F-4D97-AF65-F5344CB8AC3E}">
        <p14:creationId xmlns:p14="http://schemas.microsoft.com/office/powerpoint/2010/main" val="3018923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EFF135-DFA2-314F-BAA8-6F9FC23927B2}" type="slidenum">
              <a:rPr lang="en-US" smtClean="0"/>
              <a:t>3</a:t>
            </a:fld>
            <a:endParaRPr lang="en-US"/>
          </a:p>
        </p:txBody>
      </p:sp>
    </p:spTree>
    <p:extLst>
      <p:ext uri="{BB962C8B-B14F-4D97-AF65-F5344CB8AC3E}">
        <p14:creationId xmlns:p14="http://schemas.microsoft.com/office/powerpoint/2010/main" val="214680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EFF135-DFA2-314F-BAA8-6F9FC23927B2}" type="slidenum">
              <a:rPr lang="en-US" smtClean="0"/>
              <a:t>5</a:t>
            </a:fld>
            <a:endParaRPr lang="en-US"/>
          </a:p>
        </p:txBody>
      </p:sp>
    </p:spTree>
    <p:extLst>
      <p:ext uri="{BB962C8B-B14F-4D97-AF65-F5344CB8AC3E}">
        <p14:creationId xmlns:p14="http://schemas.microsoft.com/office/powerpoint/2010/main" val="2456299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CEEA-28EC-7A1E-2CBA-D8CF68CF61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6D63A8-D62C-1AD1-18EC-7DC592BAA7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B84EDE-44F1-06DB-395A-5B8445421758}"/>
              </a:ext>
            </a:extLst>
          </p:cNvPr>
          <p:cNvSpPr>
            <a:spLocks noGrp="1"/>
          </p:cNvSpPr>
          <p:nvPr>
            <p:ph type="dt" sz="half" idx="10"/>
          </p:nvPr>
        </p:nvSpPr>
        <p:spPr/>
        <p:txBody>
          <a:bodyPr/>
          <a:lstStyle/>
          <a:p>
            <a:fld id="{98D2841A-AA35-1F40-A240-983E1C238BE5}" type="datetimeFigureOut">
              <a:rPr lang="en-US" smtClean="0"/>
              <a:t>6/26/2023</a:t>
            </a:fld>
            <a:endParaRPr lang="en-US"/>
          </a:p>
        </p:txBody>
      </p:sp>
      <p:sp>
        <p:nvSpPr>
          <p:cNvPr id="5" name="Footer Placeholder 4">
            <a:extLst>
              <a:ext uri="{FF2B5EF4-FFF2-40B4-BE49-F238E27FC236}">
                <a16:creationId xmlns:a16="http://schemas.microsoft.com/office/drawing/2014/main" id="{E7E2607E-8BAC-38A1-B5F2-114965DCAC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824D40-C14B-3056-3398-8E0597236457}"/>
              </a:ext>
            </a:extLst>
          </p:cNvPr>
          <p:cNvSpPr>
            <a:spLocks noGrp="1"/>
          </p:cNvSpPr>
          <p:nvPr>
            <p:ph type="sldNum" sz="quarter" idx="12"/>
          </p:nvPr>
        </p:nvSpPr>
        <p:spPr/>
        <p:txBody>
          <a:bodyPr/>
          <a:lstStyle/>
          <a:p>
            <a:fld id="{865642E0-97B5-AC42-B9D8-9936753156BA}" type="slidenum">
              <a:rPr lang="en-US" smtClean="0"/>
              <a:t>‹#›</a:t>
            </a:fld>
            <a:endParaRPr lang="en-US"/>
          </a:p>
        </p:txBody>
      </p:sp>
    </p:spTree>
    <p:extLst>
      <p:ext uri="{BB962C8B-B14F-4D97-AF65-F5344CB8AC3E}">
        <p14:creationId xmlns:p14="http://schemas.microsoft.com/office/powerpoint/2010/main" val="693905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32BD9-5D19-EBCA-60E6-1007D5700A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444CC1-C8A5-CDCB-7FC4-62E00F8187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BB829F-25B9-38CC-8294-B532B6BE3E38}"/>
              </a:ext>
            </a:extLst>
          </p:cNvPr>
          <p:cNvSpPr>
            <a:spLocks noGrp="1"/>
          </p:cNvSpPr>
          <p:nvPr>
            <p:ph type="dt" sz="half" idx="10"/>
          </p:nvPr>
        </p:nvSpPr>
        <p:spPr/>
        <p:txBody>
          <a:bodyPr/>
          <a:lstStyle/>
          <a:p>
            <a:fld id="{98D2841A-AA35-1F40-A240-983E1C238BE5}" type="datetimeFigureOut">
              <a:rPr lang="en-US" smtClean="0"/>
              <a:t>6/26/2023</a:t>
            </a:fld>
            <a:endParaRPr lang="en-US"/>
          </a:p>
        </p:txBody>
      </p:sp>
      <p:sp>
        <p:nvSpPr>
          <p:cNvPr id="5" name="Footer Placeholder 4">
            <a:extLst>
              <a:ext uri="{FF2B5EF4-FFF2-40B4-BE49-F238E27FC236}">
                <a16:creationId xmlns:a16="http://schemas.microsoft.com/office/drawing/2014/main" id="{B0545D62-D21D-6DC1-A31B-C5D844862A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BAAC85-B187-7FB9-4E16-1F723D107828}"/>
              </a:ext>
            </a:extLst>
          </p:cNvPr>
          <p:cNvSpPr>
            <a:spLocks noGrp="1"/>
          </p:cNvSpPr>
          <p:nvPr>
            <p:ph type="sldNum" sz="quarter" idx="12"/>
          </p:nvPr>
        </p:nvSpPr>
        <p:spPr/>
        <p:txBody>
          <a:bodyPr/>
          <a:lstStyle/>
          <a:p>
            <a:fld id="{865642E0-97B5-AC42-B9D8-9936753156BA}" type="slidenum">
              <a:rPr lang="en-US" smtClean="0"/>
              <a:t>‹#›</a:t>
            </a:fld>
            <a:endParaRPr lang="en-US"/>
          </a:p>
        </p:txBody>
      </p:sp>
    </p:spTree>
    <p:extLst>
      <p:ext uri="{BB962C8B-B14F-4D97-AF65-F5344CB8AC3E}">
        <p14:creationId xmlns:p14="http://schemas.microsoft.com/office/powerpoint/2010/main" val="2290967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2B557-A2CB-CB7B-0398-72CBD6870D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C34D04-2828-2596-2864-914EBBB7C0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3D5F22-5A4F-D5F6-0B1A-45BF0EE43B07}"/>
              </a:ext>
            </a:extLst>
          </p:cNvPr>
          <p:cNvSpPr>
            <a:spLocks noGrp="1"/>
          </p:cNvSpPr>
          <p:nvPr>
            <p:ph type="dt" sz="half" idx="10"/>
          </p:nvPr>
        </p:nvSpPr>
        <p:spPr/>
        <p:txBody>
          <a:bodyPr/>
          <a:lstStyle/>
          <a:p>
            <a:fld id="{98D2841A-AA35-1F40-A240-983E1C238BE5}" type="datetimeFigureOut">
              <a:rPr lang="en-US" smtClean="0"/>
              <a:t>6/26/2023</a:t>
            </a:fld>
            <a:endParaRPr lang="en-US"/>
          </a:p>
        </p:txBody>
      </p:sp>
      <p:sp>
        <p:nvSpPr>
          <p:cNvPr id="5" name="Footer Placeholder 4">
            <a:extLst>
              <a:ext uri="{FF2B5EF4-FFF2-40B4-BE49-F238E27FC236}">
                <a16:creationId xmlns:a16="http://schemas.microsoft.com/office/drawing/2014/main" id="{BF7709C8-88F3-8B8F-5C13-585F1C0D20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40FD1-92BD-017B-0E98-5BE3475A9B81}"/>
              </a:ext>
            </a:extLst>
          </p:cNvPr>
          <p:cNvSpPr>
            <a:spLocks noGrp="1"/>
          </p:cNvSpPr>
          <p:nvPr>
            <p:ph type="sldNum" sz="quarter" idx="12"/>
          </p:nvPr>
        </p:nvSpPr>
        <p:spPr/>
        <p:txBody>
          <a:bodyPr/>
          <a:lstStyle/>
          <a:p>
            <a:fld id="{865642E0-97B5-AC42-B9D8-9936753156BA}" type="slidenum">
              <a:rPr lang="en-US" smtClean="0"/>
              <a:t>‹#›</a:t>
            </a:fld>
            <a:endParaRPr lang="en-US"/>
          </a:p>
        </p:txBody>
      </p:sp>
    </p:spTree>
    <p:extLst>
      <p:ext uri="{BB962C8B-B14F-4D97-AF65-F5344CB8AC3E}">
        <p14:creationId xmlns:p14="http://schemas.microsoft.com/office/powerpoint/2010/main" val="1041102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6C1A5-6356-C4E0-364D-D6B93445FA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FC0E01-9074-2C5B-1DD7-ADF7A184C2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52F44D-0572-F243-54C2-B4302845EE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23ACA9-C59B-2EF7-CDE2-1889D44C9E6D}"/>
              </a:ext>
            </a:extLst>
          </p:cNvPr>
          <p:cNvSpPr>
            <a:spLocks noGrp="1"/>
          </p:cNvSpPr>
          <p:nvPr>
            <p:ph type="dt" sz="half" idx="10"/>
          </p:nvPr>
        </p:nvSpPr>
        <p:spPr/>
        <p:txBody>
          <a:bodyPr/>
          <a:lstStyle/>
          <a:p>
            <a:fld id="{98D2841A-AA35-1F40-A240-983E1C238BE5}" type="datetimeFigureOut">
              <a:rPr lang="en-US" smtClean="0"/>
              <a:t>6/26/2023</a:t>
            </a:fld>
            <a:endParaRPr lang="en-US"/>
          </a:p>
        </p:txBody>
      </p:sp>
      <p:sp>
        <p:nvSpPr>
          <p:cNvPr id="6" name="Footer Placeholder 5">
            <a:extLst>
              <a:ext uri="{FF2B5EF4-FFF2-40B4-BE49-F238E27FC236}">
                <a16:creationId xmlns:a16="http://schemas.microsoft.com/office/drawing/2014/main" id="{D9869B0F-4A1D-818B-1809-BE5F0AC38B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7EC797-52DA-70F9-F6D1-D73862605CCC}"/>
              </a:ext>
            </a:extLst>
          </p:cNvPr>
          <p:cNvSpPr>
            <a:spLocks noGrp="1"/>
          </p:cNvSpPr>
          <p:nvPr>
            <p:ph type="sldNum" sz="quarter" idx="12"/>
          </p:nvPr>
        </p:nvSpPr>
        <p:spPr/>
        <p:txBody>
          <a:bodyPr/>
          <a:lstStyle/>
          <a:p>
            <a:fld id="{865642E0-97B5-AC42-B9D8-9936753156BA}" type="slidenum">
              <a:rPr lang="en-US" smtClean="0"/>
              <a:t>‹#›</a:t>
            </a:fld>
            <a:endParaRPr lang="en-US"/>
          </a:p>
        </p:txBody>
      </p:sp>
    </p:spTree>
    <p:extLst>
      <p:ext uri="{BB962C8B-B14F-4D97-AF65-F5344CB8AC3E}">
        <p14:creationId xmlns:p14="http://schemas.microsoft.com/office/powerpoint/2010/main" val="1071221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02112-B9F0-CC7F-8C1A-8D01932DB3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3DC867-8BFB-F6FD-1A84-EC13C97149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68D70C-18E3-5127-BC91-A50549F8A6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3E3B70-80C4-26D9-15F3-FA2828D1F2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3828C1-11AC-3F05-E9D2-1A747D1BA1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4A462E-DB03-FA76-84A4-E9D778E68FCE}"/>
              </a:ext>
            </a:extLst>
          </p:cNvPr>
          <p:cNvSpPr>
            <a:spLocks noGrp="1"/>
          </p:cNvSpPr>
          <p:nvPr>
            <p:ph type="dt" sz="half" idx="10"/>
          </p:nvPr>
        </p:nvSpPr>
        <p:spPr/>
        <p:txBody>
          <a:bodyPr/>
          <a:lstStyle/>
          <a:p>
            <a:fld id="{98D2841A-AA35-1F40-A240-983E1C238BE5}" type="datetimeFigureOut">
              <a:rPr lang="en-US" smtClean="0"/>
              <a:t>6/26/2023</a:t>
            </a:fld>
            <a:endParaRPr lang="en-US"/>
          </a:p>
        </p:txBody>
      </p:sp>
      <p:sp>
        <p:nvSpPr>
          <p:cNvPr id="8" name="Footer Placeholder 7">
            <a:extLst>
              <a:ext uri="{FF2B5EF4-FFF2-40B4-BE49-F238E27FC236}">
                <a16:creationId xmlns:a16="http://schemas.microsoft.com/office/drawing/2014/main" id="{BAFEF92E-6C68-C5CE-0213-9C12A777E1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95CC68-DBF1-3AD0-8CB1-CEB77EFF620A}"/>
              </a:ext>
            </a:extLst>
          </p:cNvPr>
          <p:cNvSpPr>
            <a:spLocks noGrp="1"/>
          </p:cNvSpPr>
          <p:nvPr>
            <p:ph type="sldNum" sz="quarter" idx="12"/>
          </p:nvPr>
        </p:nvSpPr>
        <p:spPr/>
        <p:txBody>
          <a:bodyPr/>
          <a:lstStyle/>
          <a:p>
            <a:fld id="{865642E0-97B5-AC42-B9D8-9936753156BA}" type="slidenum">
              <a:rPr lang="en-US" smtClean="0"/>
              <a:t>‹#›</a:t>
            </a:fld>
            <a:endParaRPr lang="en-US"/>
          </a:p>
        </p:txBody>
      </p:sp>
    </p:spTree>
    <p:extLst>
      <p:ext uri="{BB962C8B-B14F-4D97-AF65-F5344CB8AC3E}">
        <p14:creationId xmlns:p14="http://schemas.microsoft.com/office/powerpoint/2010/main" val="131102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45317-71C7-8A85-909A-A638C60E4A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49285E-D23B-ADB0-5145-BE91078A1A80}"/>
              </a:ext>
            </a:extLst>
          </p:cNvPr>
          <p:cNvSpPr>
            <a:spLocks noGrp="1"/>
          </p:cNvSpPr>
          <p:nvPr>
            <p:ph type="dt" sz="half" idx="10"/>
          </p:nvPr>
        </p:nvSpPr>
        <p:spPr/>
        <p:txBody>
          <a:bodyPr/>
          <a:lstStyle/>
          <a:p>
            <a:fld id="{98D2841A-AA35-1F40-A240-983E1C238BE5}" type="datetimeFigureOut">
              <a:rPr lang="en-US" smtClean="0"/>
              <a:t>6/26/2023</a:t>
            </a:fld>
            <a:endParaRPr lang="en-US"/>
          </a:p>
        </p:txBody>
      </p:sp>
      <p:sp>
        <p:nvSpPr>
          <p:cNvPr id="4" name="Footer Placeholder 3">
            <a:extLst>
              <a:ext uri="{FF2B5EF4-FFF2-40B4-BE49-F238E27FC236}">
                <a16:creationId xmlns:a16="http://schemas.microsoft.com/office/drawing/2014/main" id="{2ECA34CF-3F8A-073B-2B4C-07AB806726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2D8AE3-C8A0-019C-DF2C-AC6A7CF97E06}"/>
              </a:ext>
            </a:extLst>
          </p:cNvPr>
          <p:cNvSpPr>
            <a:spLocks noGrp="1"/>
          </p:cNvSpPr>
          <p:nvPr>
            <p:ph type="sldNum" sz="quarter" idx="12"/>
          </p:nvPr>
        </p:nvSpPr>
        <p:spPr/>
        <p:txBody>
          <a:bodyPr/>
          <a:lstStyle/>
          <a:p>
            <a:fld id="{865642E0-97B5-AC42-B9D8-9936753156BA}" type="slidenum">
              <a:rPr lang="en-US" smtClean="0"/>
              <a:t>‹#›</a:t>
            </a:fld>
            <a:endParaRPr lang="en-US"/>
          </a:p>
        </p:txBody>
      </p:sp>
    </p:spTree>
    <p:extLst>
      <p:ext uri="{BB962C8B-B14F-4D97-AF65-F5344CB8AC3E}">
        <p14:creationId xmlns:p14="http://schemas.microsoft.com/office/powerpoint/2010/main" val="2893915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E05CA7-49EE-9EAC-C3BE-72ABB1F67648}"/>
              </a:ext>
            </a:extLst>
          </p:cNvPr>
          <p:cNvSpPr>
            <a:spLocks noGrp="1"/>
          </p:cNvSpPr>
          <p:nvPr>
            <p:ph type="dt" sz="half" idx="10"/>
          </p:nvPr>
        </p:nvSpPr>
        <p:spPr/>
        <p:txBody>
          <a:bodyPr/>
          <a:lstStyle/>
          <a:p>
            <a:fld id="{98D2841A-AA35-1F40-A240-983E1C238BE5}" type="datetimeFigureOut">
              <a:rPr lang="en-US" smtClean="0"/>
              <a:t>6/26/2023</a:t>
            </a:fld>
            <a:endParaRPr lang="en-US"/>
          </a:p>
        </p:txBody>
      </p:sp>
      <p:sp>
        <p:nvSpPr>
          <p:cNvPr id="3" name="Footer Placeholder 2">
            <a:extLst>
              <a:ext uri="{FF2B5EF4-FFF2-40B4-BE49-F238E27FC236}">
                <a16:creationId xmlns:a16="http://schemas.microsoft.com/office/drawing/2014/main" id="{AA7994B5-2288-F43D-ACFC-F4DFA0F2DE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0420AA-AABC-EEE4-488B-94515173B5AB}"/>
              </a:ext>
            </a:extLst>
          </p:cNvPr>
          <p:cNvSpPr>
            <a:spLocks noGrp="1"/>
          </p:cNvSpPr>
          <p:nvPr>
            <p:ph type="sldNum" sz="quarter" idx="12"/>
          </p:nvPr>
        </p:nvSpPr>
        <p:spPr/>
        <p:txBody>
          <a:bodyPr/>
          <a:lstStyle/>
          <a:p>
            <a:fld id="{865642E0-97B5-AC42-B9D8-9936753156BA}" type="slidenum">
              <a:rPr lang="en-US" smtClean="0"/>
              <a:t>‹#›</a:t>
            </a:fld>
            <a:endParaRPr lang="en-US"/>
          </a:p>
        </p:txBody>
      </p:sp>
    </p:spTree>
    <p:extLst>
      <p:ext uri="{BB962C8B-B14F-4D97-AF65-F5344CB8AC3E}">
        <p14:creationId xmlns:p14="http://schemas.microsoft.com/office/powerpoint/2010/main" val="1326384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2B036-A713-E1D6-DB73-D178AE52FF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AA1975-B292-1D69-502F-F1F881D17D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C40FD1-6EF6-1089-6A82-D940B8D0DC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256499-581A-9B31-BD16-4B29782A7AE9}"/>
              </a:ext>
            </a:extLst>
          </p:cNvPr>
          <p:cNvSpPr>
            <a:spLocks noGrp="1"/>
          </p:cNvSpPr>
          <p:nvPr>
            <p:ph type="dt" sz="half" idx="10"/>
          </p:nvPr>
        </p:nvSpPr>
        <p:spPr/>
        <p:txBody>
          <a:bodyPr/>
          <a:lstStyle/>
          <a:p>
            <a:fld id="{98D2841A-AA35-1F40-A240-983E1C238BE5}" type="datetimeFigureOut">
              <a:rPr lang="en-US" smtClean="0"/>
              <a:t>6/26/2023</a:t>
            </a:fld>
            <a:endParaRPr lang="en-US"/>
          </a:p>
        </p:txBody>
      </p:sp>
      <p:sp>
        <p:nvSpPr>
          <p:cNvPr id="6" name="Footer Placeholder 5">
            <a:extLst>
              <a:ext uri="{FF2B5EF4-FFF2-40B4-BE49-F238E27FC236}">
                <a16:creationId xmlns:a16="http://schemas.microsoft.com/office/drawing/2014/main" id="{E2D70FCB-A66B-4210-B208-F16CEA5562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C0197A-4BD9-5259-61D9-1534F908BD5C}"/>
              </a:ext>
            </a:extLst>
          </p:cNvPr>
          <p:cNvSpPr>
            <a:spLocks noGrp="1"/>
          </p:cNvSpPr>
          <p:nvPr>
            <p:ph type="sldNum" sz="quarter" idx="12"/>
          </p:nvPr>
        </p:nvSpPr>
        <p:spPr/>
        <p:txBody>
          <a:bodyPr/>
          <a:lstStyle/>
          <a:p>
            <a:fld id="{865642E0-97B5-AC42-B9D8-9936753156BA}" type="slidenum">
              <a:rPr lang="en-US" smtClean="0"/>
              <a:t>‹#›</a:t>
            </a:fld>
            <a:endParaRPr lang="en-US"/>
          </a:p>
        </p:txBody>
      </p:sp>
    </p:spTree>
    <p:extLst>
      <p:ext uri="{BB962C8B-B14F-4D97-AF65-F5344CB8AC3E}">
        <p14:creationId xmlns:p14="http://schemas.microsoft.com/office/powerpoint/2010/main" val="3206409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1D060-FD0B-C62B-6956-F1FB0B5904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E47A51-FFB6-FDC3-9D84-F9BC189731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2D08C0-4DD5-13BB-4A0D-73A898EEA1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939BE0-BDA1-3607-047B-E2A569D801A9}"/>
              </a:ext>
            </a:extLst>
          </p:cNvPr>
          <p:cNvSpPr>
            <a:spLocks noGrp="1"/>
          </p:cNvSpPr>
          <p:nvPr>
            <p:ph type="dt" sz="half" idx="10"/>
          </p:nvPr>
        </p:nvSpPr>
        <p:spPr/>
        <p:txBody>
          <a:bodyPr/>
          <a:lstStyle/>
          <a:p>
            <a:fld id="{98D2841A-AA35-1F40-A240-983E1C238BE5}" type="datetimeFigureOut">
              <a:rPr lang="en-US" smtClean="0"/>
              <a:t>6/26/2023</a:t>
            </a:fld>
            <a:endParaRPr lang="en-US"/>
          </a:p>
        </p:txBody>
      </p:sp>
      <p:sp>
        <p:nvSpPr>
          <p:cNvPr id="6" name="Footer Placeholder 5">
            <a:extLst>
              <a:ext uri="{FF2B5EF4-FFF2-40B4-BE49-F238E27FC236}">
                <a16:creationId xmlns:a16="http://schemas.microsoft.com/office/drawing/2014/main" id="{72C20863-CA99-F6B9-854E-64981476F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3DD2A9-A42D-5A0C-6C97-806CFFB8FE76}"/>
              </a:ext>
            </a:extLst>
          </p:cNvPr>
          <p:cNvSpPr>
            <a:spLocks noGrp="1"/>
          </p:cNvSpPr>
          <p:nvPr>
            <p:ph type="sldNum" sz="quarter" idx="12"/>
          </p:nvPr>
        </p:nvSpPr>
        <p:spPr/>
        <p:txBody>
          <a:bodyPr/>
          <a:lstStyle/>
          <a:p>
            <a:fld id="{865642E0-97B5-AC42-B9D8-9936753156BA}" type="slidenum">
              <a:rPr lang="en-US" smtClean="0"/>
              <a:t>‹#›</a:t>
            </a:fld>
            <a:endParaRPr lang="en-US"/>
          </a:p>
        </p:txBody>
      </p:sp>
    </p:spTree>
    <p:extLst>
      <p:ext uri="{BB962C8B-B14F-4D97-AF65-F5344CB8AC3E}">
        <p14:creationId xmlns:p14="http://schemas.microsoft.com/office/powerpoint/2010/main" val="3010151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22E31-913E-8C87-DE01-20F50D1B30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0FCB1E-B2E7-1D3A-D29F-5502E94925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CCB7DB-7467-1EBD-D7DE-65A6BE639435}"/>
              </a:ext>
            </a:extLst>
          </p:cNvPr>
          <p:cNvSpPr>
            <a:spLocks noGrp="1"/>
          </p:cNvSpPr>
          <p:nvPr>
            <p:ph type="dt" sz="half" idx="10"/>
          </p:nvPr>
        </p:nvSpPr>
        <p:spPr/>
        <p:txBody>
          <a:bodyPr/>
          <a:lstStyle/>
          <a:p>
            <a:fld id="{98D2841A-AA35-1F40-A240-983E1C238BE5}" type="datetimeFigureOut">
              <a:rPr lang="en-US" smtClean="0"/>
              <a:t>6/26/2023</a:t>
            </a:fld>
            <a:endParaRPr lang="en-US"/>
          </a:p>
        </p:txBody>
      </p:sp>
      <p:sp>
        <p:nvSpPr>
          <p:cNvPr id="5" name="Footer Placeholder 4">
            <a:extLst>
              <a:ext uri="{FF2B5EF4-FFF2-40B4-BE49-F238E27FC236}">
                <a16:creationId xmlns:a16="http://schemas.microsoft.com/office/drawing/2014/main" id="{4B66B468-F444-0863-97D4-E1F98DA052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B21261-4649-AF5E-3BE7-5CBE5379A428}"/>
              </a:ext>
            </a:extLst>
          </p:cNvPr>
          <p:cNvSpPr>
            <a:spLocks noGrp="1"/>
          </p:cNvSpPr>
          <p:nvPr>
            <p:ph type="sldNum" sz="quarter" idx="12"/>
          </p:nvPr>
        </p:nvSpPr>
        <p:spPr/>
        <p:txBody>
          <a:bodyPr/>
          <a:lstStyle/>
          <a:p>
            <a:fld id="{865642E0-97B5-AC42-B9D8-9936753156BA}" type="slidenum">
              <a:rPr lang="en-US" smtClean="0"/>
              <a:t>‹#›</a:t>
            </a:fld>
            <a:endParaRPr lang="en-US"/>
          </a:p>
        </p:txBody>
      </p:sp>
    </p:spTree>
    <p:extLst>
      <p:ext uri="{BB962C8B-B14F-4D97-AF65-F5344CB8AC3E}">
        <p14:creationId xmlns:p14="http://schemas.microsoft.com/office/powerpoint/2010/main" val="444471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C2F7E1-E632-BF57-A309-764AAAC64FD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A9F90B-D127-7254-4FF0-268DE050A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B6F8FE-50D3-E768-5BFD-0915E69DBFDE}"/>
              </a:ext>
            </a:extLst>
          </p:cNvPr>
          <p:cNvSpPr>
            <a:spLocks noGrp="1"/>
          </p:cNvSpPr>
          <p:nvPr>
            <p:ph type="dt" sz="half" idx="10"/>
          </p:nvPr>
        </p:nvSpPr>
        <p:spPr/>
        <p:txBody>
          <a:bodyPr/>
          <a:lstStyle/>
          <a:p>
            <a:fld id="{98D2841A-AA35-1F40-A240-983E1C238BE5}" type="datetimeFigureOut">
              <a:rPr lang="en-US" smtClean="0"/>
              <a:t>6/26/2023</a:t>
            </a:fld>
            <a:endParaRPr lang="en-US"/>
          </a:p>
        </p:txBody>
      </p:sp>
      <p:sp>
        <p:nvSpPr>
          <p:cNvPr id="5" name="Footer Placeholder 4">
            <a:extLst>
              <a:ext uri="{FF2B5EF4-FFF2-40B4-BE49-F238E27FC236}">
                <a16:creationId xmlns:a16="http://schemas.microsoft.com/office/drawing/2014/main" id="{704103D7-585C-279B-BA10-4882ED423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DE5766-5B2F-EEFD-E2A0-015D32F8767D}"/>
              </a:ext>
            </a:extLst>
          </p:cNvPr>
          <p:cNvSpPr>
            <a:spLocks noGrp="1"/>
          </p:cNvSpPr>
          <p:nvPr>
            <p:ph type="sldNum" sz="quarter" idx="12"/>
          </p:nvPr>
        </p:nvSpPr>
        <p:spPr/>
        <p:txBody>
          <a:bodyPr/>
          <a:lstStyle/>
          <a:p>
            <a:fld id="{865642E0-97B5-AC42-B9D8-9936753156BA}" type="slidenum">
              <a:rPr lang="en-US" smtClean="0"/>
              <a:t>‹#›</a:t>
            </a:fld>
            <a:endParaRPr lang="en-US"/>
          </a:p>
        </p:txBody>
      </p:sp>
    </p:spTree>
    <p:extLst>
      <p:ext uri="{BB962C8B-B14F-4D97-AF65-F5344CB8AC3E}">
        <p14:creationId xmlns:p14="http://schemas.microsoft.com/office/powerpoint/2010/main" val="423600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1D715E4D-9149-49F0-87E1-39B0AA0EB8FB}" type="datetimeFigureOut">
              <a:rPr lang="tr-TR" smtClean="0"/>
              <a:t>26.06.2023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E185421-D880-420F-8D29-F7DE71875A1A}" type="slidenum">
              <a:rPr lang="tr-TR" smtClean="0"/>
              <a:t>‹#›</a:t>
            </a:fld>
            <a:endParaRPr lang="tr-TR"/>
          </a:p>
        </p:txBody>
      </p:sp>
    </p:spTree>
    <p:extLst>
      <p:ext uri="{BB962C8B-B14F-4D97-AF65-F5344CB8AC3E}">
        <p14:creationId xmlns:p14="http://schemas.microsoft.com/office/powerpoint/2010/main" val="17637246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1D715E4D-9149-49F0-87E1-39B0AA0EB8FB}" type="datetimeFigureOut">
              <a:rPr lang="tr-TR" smtClean="0"/>
              <a:t>26.06.2023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E185421-D880-420F-8D29-F7DE71875A1A}" type="slidenum">
              <a:rPr lang="tr-TR" smtClean="0"/>
              <a:t>‹#›</a:t>
            </a:fld>
            <a:endParaRPr lang="tr-TR"/>
          </a:p>
        </p:txBody>
      </p:sp>
    </p:spTree>
    <p:extLst>
      <p:ext uri="{BB962C8B-B14F-4D97-AF65-F5344CB8AC3E}">
        <p14:creationId xmlns:p14="http://schemas.microsoft.com/office/powerpoint/2010/main" val="1544942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1D715E4D-9149-49F0-87E1-39B0AA0EB8FB}" type="datetimeFigureOut">
              <a:rPr lang="tr-TR" smtClean="0"/>
              <a:t>26.06.2023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E185421-D880-420F-8D29-F7DE71875A1A}" type="slidenum">
              <a:rPr lang="tr-TR" smtClean="0"/>
              <a:t>‹#›</a:t>
            </a:fld>
            <a:endParaRPr lang="tr-TR"/>
          </a:p>
        </p:txBody>
      </p:sp>
    </p:spTree>
    <p:extLst>
      <p:ext uri="{BB962C8B-B14F-4D97-AF65-F5344CB8AC3E}">
        <p14:creationId xmlns:p14="http://schemas.microsoft.com/office/powerpoint/2010/main" val="3083810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1D715E4D-9149-49F0-87E1-39B0AA0EB8FB}" type="datetimeFigureOut">
              <a:rPr lang="tr-TR" smtClean="0"/>
              <a:t>26.06.2023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E185421-D880-420F-8D29-F7DE71875A1A}" type="slidenum">
              <a:rPr lang="tr-TR" smtClean="0"/>
              <a:t>‹#›</a:t>
            </a:fld>
            <a:endParaRPr lang="tr-TR"/>
          </a:p>
        </p:txBody>
      </p:sp>
    </p:spTree>
    <p:extLst>
      <p:ext uri="{BB962C8B-B14F-4D97-AF65-F5344CB8AC3E}">
        <p14:creationId xmlns:p14="http://schemas.microsoft.com/office/powerpoint/2010/main" val="2343165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1D715E4D-9149-49F0-87E1-39B0AA0EB8FB}" type="datetimeFigureOut">
              <a:rPr lang="tr-TR" smtClean="0"/>
              <a:t>26.06.2023</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E185421-D880-420F-8D29-F7DE71875A1A}" type="slidenum">
              <a:rPr lang="tr-TR" smtClean="0"/>
              <a:t>‹#›</a:t>
            </a:fld>
            <a:endParaRPr lang="tr-TR"/>
          </a:p>
        </p:txBody>
      </p:sp>
    </p:spTree>
    <p:extLst>
      <p:ext uri="{BB962C8B-B14F-4D97-AF65-F5344CB8AC3E}">
        <p14:creationId xmlns:p14="http://schemas.microsoft.com/office/powerpoint/2010/main" val="4061755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1D715E4D-9149-49F0-87E1-39B0AA0EB8FB}" type="datetimeFigureOut">
              <a:rPr lang="tr-TR" smtClean="0"/>
              <a:t>26.06.2023</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E185421-D880-420F-8D29-F7DE71875A1A}" type="slidenum">
              <a:rPr lang="tr-TR" smtClean="0"/>
              <a:t>‹#›</a:t>
            </a:fld>
            <a:endParaRPr lang="tr-TR"/>
          </a:p>
        </p:txBody>
      </p:sp>
    </p:spTree>
    <p:extLst>
      <p:ext uri="{BB962C8B-B14F-4D97-AF65-F5344CB8AC3E}">
        <p14:creationId xmlns:p14="http://schemas.microsoft.com/office/powerpoint/2010/main" val="480813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D715E4D-9149-49F0-87E1-39B0AA0EB8FB}" type="datetimeFigureOut">
              <a:rPr lang="tr-TR" smtClean="0"/>
              <a:t>26.06.2023</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E185421-D880-420F-8D29-F7DE71875A1A}" type="slidenum">
              <a:rPr lang="tr-TR" smtClean="0"/>
              <a:t>‹#›</a:t>
            </a:fld>
            <a:endParaRPr lang="tr-TR"/>
          </a:p>
        </p:txBody>
      </p:sp>
    </p:spTree>
    <p:extLst>
      <p:ext uri="{BB962C8B-B14F-4D97-AF65-F5344CB8AC3E}">
        <p14:creationId xmlns:p14="http://schemas.microsoft.com/office/powerpoint/2010/main" val="1357466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1D715E4D-9149-49F0-87E1-39B0AA0EB8FB}" type="datetimeFigureOut">
              <a:rPr lang="tr-TR" smtClean="0"/>
              <a:t>26.06.2023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E185421-D880-420F-8D29-F7DE71875A1A}" type="slidenum">
              <a:rPr lang="tr-TR" smtClean="0"/>
              <a:t>‹#›</a:t>
            </a:fld>
            <a:endParaRPr lang="tr-TR"/>
          </a:p>
        </p:txBody>
      </p:sp>
    </p:spTree>
    <p:extLst>
      <p:ext uri="{BB962C8B-B14F-4D97-AF65-F5344CB8AC3E}">
        <p14:creationId xmlns:p14="http://schemas.microsoft.com/office/powerpoint/2010/main" val="683520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1D715E4D-9149-49F0-87E1-39B0AA0EB8FB}" type="datetimeFigureOut">
              <a:rPr lang="tr-TR" smtClean="0"/>
              <a:t>26.06.2023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E185421-D880-420F-8D29-F7DE71875A1A}" type="slidenum">
              <a:rPr lang="tr-TR" smtClean="0"/>
              <a:t>‹#›</a:t>
            </a:fld>
            <a:endParaRPr lang="tr-TR"/>
          </a:p>
        </p:txBody>
      </p:sp>
    </p:spTree>
    <p:extLst>
      <p:ext uri="{BB962C8B-B14F-4D97-AF65-F5344CB8AC3E}">
        <p14:creationId xmlns:p14="http://schemas.microsoft.com/office/powerpoint/2010/main" val="40237078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1D715E4D-9149-49F0-87E1-39B0AA0EB8FB}" type="datetimeFigureOut">
              <a:rPr lang="tr-TR" smtClean="0"/>
              <a:t>26.06.2023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E185421-D880-420F-8D29-F7DE71875A1A}" type="slidenum">
              <a:rPr lang="tr-TR" smtClean="0"/>
              <a:t>‹#›</a:t>
            </a:fld>
            <a:endParaRPr lang="tr-TR"/>
          </a:p>
        </p:txBody>
      </p:sp>
    </p:spTree>
    <p:extLst>
      <p:ext uri="{BB962C8B-B14F-4D97-AF65-F5344CB8AC3E}">
        <p14:creationId xmlns:p14="http://schemas.microsoft.com/office/powerpoint/2010/main" val="3921651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1D715E4D-9149-49F0-87E1-39B0AA0EB8FB}" type="datetimeFigureOut">
              <a:rPr lang="tr-TR" smtClean="0"/>
              <a:t>26.06.2023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E185421-D880-420F-8D29-F7DE71875A1A}" type="slidenum">
              <a:rPr lang="tr-TR" smtClean="0"/>
              <a:t>‹#›</a:t>
            </a:fld>
            <a:endParaRPr lang="tr-TR"/>
          </a:p>
        </p:txBody>
      </p:sp>
    </p:spTree>
    <p:extLst>
      <p:ext uri="{BB962C8B-B14F-4D97-AF65-F5344CB8AC3E}">
        <p14:creationId xmlns:p14="http://schemas.microsoft.com/office/powerpoint/2010/main" val="3814239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CAC8A-DEC6-9EA5-804A-C50CEBDF66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68D9AC-9963-B06E-D1F5-0784034C57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7A0616-D8D7-289B-663D-26016FBC38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D2841A-AA35-1F40-A240-983E1C238BE5}" type="datetimeFigureOut">
              <a:rPr lang="en-US" smtClean="0"/>
              <a:t>6/26/2023</a:t>
            </a:fld>
            <a:endParaRPr lang="en-US"/>
          </a:p>
        </p:txBody>
      </p:sp>
      <p:sp>
        <p:nvSpPr>
          <p:cNvPr id="5" name="Footer Placeholder 4">
            <a:extLst>
              <a:ext uri="{FF2B5EF4-FFF2-40B4-BE49-F238E27FC236}">
                <a16:creationId xmlns:a16="http://schemas.microsoft.com/office/drawing/2014/main" id="{8E82B91F-9CF9-D7C0-03B6-47DD9268A1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D32D47-4867-B3CA-7B8D-E3EBC89B2E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5642E0-97B5-AC42-B9D8-9936753156BA}" type="slidenum">
              <a:rPr lang="en-US" smtClean="0"/>
              <a:t>‹#›</a:t>
            </a:fld>
            <a:endParaRPr lang="en-US"/>
          </a:p>
        </p:txBody>
      </p:sp>
    </p:spTree>
    <p:extLst>
      <p:ext uri="{BB962C8B-B14F-4D97-AF65-F5344CB8AC3E}">
        <p14:creationId xmlns:p14="http://schemas.microsoft.com/office/powerpoint/2010/main" val="603495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15E4D-9149-49F0-87E1-39B0AA0EB8FB}" type="datetimeFigureOut">
              <a:rPr lang="tr-TR" smtClean="0"/>
              <a:t>26.06.2023</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185421-D880-420F-8D29-F7DE71875A1A}" type="slidenum">
              <a:rPr lang="tr-TR" smtClean="0"/>
              <a:t>‹#›</a:t>
            </a:fld>
            <a:endParaRPr lang="tr-TR"/>
          </a:p>
        </p:txBody>
      </p:sp>
    </p:spTree>
    <p:extLst>
      <p:ext uri="{BB962C8B-B14F-4D97-AF65-F5344CB8AC3E}">
        <p14:creationId xmlns:p14="http://schemas.microsoft.com/office/powerpoint/2010/main" val="25085125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8361802" y="0"/>
            <a:ext cx="3860130" cy="646331"/>
          </a:xfrm>
          <a:prstGeom prst="rect">
            <a:avLst/>
          </a:prstGeom>
          <a:solidFill>
            <a:schemeClr val="accent2">
              <a:lumMod val="50000"/>
            </a:schemeClr>
          </a:solidFill>
        </p:spPr>
        <p:txBody>
          <a:bodyPr wrap="square">
            <a:spAutoFit/>
          </a:bodyPr>
          <a:lstStyle/>
          <a:p>
            <a:pPr algn="ctr"/>
            <a:r>
              <a:rPr lang="tr-TR" b="1" i="0" u="none" strike="noStrike" baseline="0" dirty="0">
                <a:solidFill>
                  <a:schemeClr val="accent4">
                    <a:lumMod val="40000"/>
                    <a:lumOff val="60000"/>
                  </a:schemeClr>
                </a:solidFill>
                <a:latin typeface="TimesNewRoman-Bold"/>
              </a:rPr>
              <a:t>HIGH CLASS CONCEPT &amp;</a:t>
            </a:r>
          </a:p>
          <a:p>
            <a:pPr algn="ctr"/>
            <a:r>
              <a:rPr lang="tr-TR" b="1" i="0" u="none" strike="noStrike" baseline="0" dirty="0">
                <a:solidFill>
                  <a:schemeClr val="accent4">
                    <a:lumMod val="40000"/>
                    <a:lumOff val="60000"/>
                  </a:schemeClr>
                </a:solidFill>
                <a:latin typeface="TimesNewRoman-Bold"/>
              </a:rPr>
              <a:t>HOTEL MAP</a:t>
            </a:r>
            <a:endParaRPr lang="tr-TR" dirty="0">
              <a:solidFill>
                <a:schemeClr val="accent4">
                  <a:lumMod val="40000"/>
                  <a:lumOff val="60000"/>
                </a:schemeClr>
              </a:solidFill>
            </a:endParaRPr>
          </a:p>
        </p:txBody>
      </p:sp>
      <p:sp>
        <p:nvSpPr>
          <p:cNvPr id="6" name="Dikdörtgen 5"/>
          <p:cNvSpPr/>
          <p:nvPr/>
        </p:nvSpPr>
        <p:spPr>
          <a:xfrm>
            <a:off x="8472566" y="783449"/>
            <a:ext cx="3568995" cy="3323987"/>
          </a:xfrm>
          <a:prstGeom prst="rect">
            <a:avLst/>
          </a:prstGeom>
        </p:spPr>
        <p:txBody>
          <a:bodyPr wrap="square">
            <a:spAutoFit/>
          </a:bodyPr>
          <a:lstStyle/>
          <a:p>
            <a:pPr algn="ctr"/>
            <a:r>
              <a:rPr lang="tr-TR" sz="1400" b="0" i="0" u="none" strike="noStrike" baseline="0" dirty="0" err="1">
                <a:solidFill>
                  <a:srgbClr val="361F12"/>
                </a:solidFill>
                <a:latin typeface="Arial Narrow" panose="020B0606020202030204" pitchFamily="34" charset="0"/>
              </a:rPr>
              <a:t>Dear</a:t>
            </a:r>
            <a:r>
              <a:rPr lang="tr-TR" sz="1400" b="0" i="0" u="none" strike="noStrike" baseline="0" dirty="0">
                <a:solidFill>
                  <a:srgbClr val="361F12"/>
                </a:solidFill>
                <a:latin typeface="Arial Narrow" panose="020B0606020202030204" pitchFamily="34" charset="0"/>
              </a:rPr>
              <a:t> Guest,</a:t>
            </a:r>
          </a:p>
          <a:p>
            <a:pPr algn="ctr"/>
            <a:r>
              <a:rPr lang="en-US" sz="1400" b="0" i="0" u="none" strike="noStrike" baseline="0" dirty="0">
                <a:solidFill>
                  <a:srgbClr val="361F12"/>
                </a:solidFill>
                <a:latin typeface="Arial Narrow" panose="020B0606020202030204" pitchFamily="34" charset="0"/>
              </a:rPr>
              <a:t>Welcome to our hotel, we are pleased to welcome</a:t>
            </a:r>
          </a:p>
          <a:p>
            <a:pPr algn="ctr"/>
            <a:r>
              <a:rPr lang="tr-TR" sz="1400" b="0" i="0" u="none" strike="noStrike" baseline="0" dirty="0" err="1">
                <a:solidFill>
                  <a:srgbClr val="361F12"/>
                </a:solidFill>
                <a:latin typeface="Arial Narrow" panose="020B0606020202030204" pitchFamily="34" charset="0"/>
              </a:rPr>
              <a:t>you</a:t>
            </a:r>
            <a:r>
              <a:rPr lang="tr-TR" sz="1400" b="0" i="0" u="none" strike="noStrike" baseline="0" dirty="0">
                <a:solidFill>
                  <a:srgbClr val="361F12"/>
                </a:solidFill>
                <a:latin typeface="Arial Narrow" panose="020B0606020202030204" pitchFamily="34" charset="0"/>
              </a:rPr>
              <a:t> </a:t>
            </a:r>
            <a:r>
              <a:rPr lang="tr-TR" sz="1400" b="0" i="0" u="none" strike="noStrike" baseline="0" dirty="0" err="1">
                <a:solidFill>
                  <a:srgbClr val="361F12"/>
                </a:solidFill>
                <a:latin typeface="Arial Narrow" panose="020B0606020202030204" pitchFamily="34" charset="0"/>
              </a:rPr>
              <a:t>to</a:t>
            </a:r>
            <a:r>
              <a:rPr lang="tr-TR" sz="1400" b="0" i="0" u="none" strike="noStrike" baseline="0" dirty="0">
                <a:solidFill>
                  <a:srgbClr val="361F12"/>
                </a:solidFill>
                <a:latin typeface="Arial Narrow" panose="020B0606020202030204" pitchFamily="34" charset="0"/>
              </a:rPr>
              <a:t> </a:t>
            </a:r>
            <a:r>
              <a:rPr lang="tr-TR" sz="1400" b="0" i="0" u="none" strike="noStrike" baseline="0" dirty="0" err="1">
                <a:solidFill>
                  <a:srgbClr val="361F12"/>
                </a:solidFill>
                <a:latin typeface="Arial Narrow" panose="020B0606020202030204" pitchFamily="34" charset="0"/>
              </a:rPr>
              <a:t>our</a:t>
            </a:r>
            <a:r>
              <a:rPr lang="tr-TR" sz="1400" b="0" i="0" u="none" strike="noStrike" baseline="0" dirty="0">
                <a:solidFill>
                  <a:srgbClr val="361F12"/>
                </a:solidFill>
                <a:latin typeface="Arial Narrow" panose="020B0606020202030204" pitchFamily="34" charset="0"/>
              </a:rPr>
              <a:t> </a:t>
            </a:r>
            <a:r>
              <a:rPr lang="tr-TR" sz="1400" b="0" i="0" u="none" strike="noStrike" baseline="0" dirty="0" err="1">
                <a:solidFill>
                  <a:srgbClr val="361F12"/>
                </a:solidFill>
                <a:latin typeface="Arial Narrow" panose="020B0606020202030204" pitchFamily="34" charset="0"/>
              </a:rPr>
              <a:t>resort</a:t>
            </a:r>
            <a:r>
              <a:rPr lang="tr-TR" sz="1400" b="0" i="0" u="none" strike="noStrike" baseline="0" dirty="0">
                <a:solidFill>
                  <a:srgbClr val="361F12"/>
                </a:solidFill>
                <a:latin typeface="Arial Narrow" panose="020B0606020202030204" pitchFamily="34" charset="0"/>
              </a:rPr>
              <a:t>.</a:t>
            </a:r>
          </a:p>
          <a:p>
            <a:pPr algn="ctr"/>
            <a:r>
              <a:rPr lang="en-US" sz="1400" b="0" i="0" u="none" strike="noStrike" baseline="0" dirty="0">
                <a:solidFill>
                  <a:srgbClr val="361F12"/>
                </a:solidFill>
                <a:latin typeface="Arial Narrow" panose="020B0606020202030204" pitchFamily="34" charset="0"/>
              </a:rPr>
              <a:t>You can find information in this info guide which</a:t>
            </a:r>
          </a:p>
          <a:p>
            <a:pPr algn="ctr"/>
            <a:r>
              <a:rPr lang="en-US" sz="1400" dirty="0">
                <a:solidFill>
                  <a:srgbClr val="361F12"/>
                </a:solidFill>
                <a:latin typeface="Arial Narrow" panose="020B0606020202030204" pitchFamily="34" charset="0"/>
              </a:rPr>
              <a:t>will help</a:t>
            </a:r>
            <a:r>
              <a:rPr lang="en-US" sz="1400" b="0" i="0" u="none" strike="noStrike" baseline="0" dirty="0">
                <a:solidFill>
                  <a:srgbClr val="361F12"/>
                </a:solidFill>
                <a:latin typeface="Arial Narrow" panose="020B0606020202030204" pitchFamily="34" charset="0"/>
              </a:rPr>
              <a:t> you during your stay.</a:t>
            </a:r>
          </a:p>
          <a:p>
            <a:pPr algn="ctr"/>
            <a:r>
              <a:rPr lang="en-US" sz="1400" b="0" i="0" u="none" strike="noStrike" baseline="0" dirty="0">
                <a:solidFill>
                  <a:srgbClr val="361F12"/>
                </a:solidFill>
                <a:latin typeface="Arial Narrow" panose="020B0606020202030204" pitchFamily="34" charset="0"/>
              </a:rPr>
              <a:t>Thank you for choosing us.</a:t>
            </a:r>
          </a:p>
          <a:p>
            <a:pPr algn="ctr"/>
            <a:r>
              <a:rPr lang="tr-TR" sz="1400" b="0" i="0" u="none" strike="noStrike" baseline="0" dirty="0">
                <a:solidFill>
                  <a:srgbClr val="361F12"/>
                </a:solidFill>
                <a:latin typeface="Arial Narrow" panose="020B0606020202030204" pitchFamily="34" charset="0"/>
              </a:rPr>
              <a:t>Hotel Management</a:t>
            </a:r>
          </a:p>
          <a:p>
            <a:pPr algn="ctr"/>
            <a:endParaRPr lang="tr-TR" sz="1400" b="0" i="0" u="none" strike="noStrike" baseline="0" dirty="0">
              <a:solidFill>
                <a:srgbClr val="361F12"/>
              </a:solidFill>
              <a:latin typeface="Arial Narrow" panose="020B0606020202030204" pitchFamily="34" charset="0"/>
            </a:endParaRPr>
          </a:p>
          <a:p>
            <a:pPr algn="ctr"/>
            <a:r>
              <a:rPr lang="tr-TR" sz="1400" dirty="0" err="1">
                <a:solidFill>
                  <a:srgbClr val="361F12"/>
                </a:solidFill>
                <a:latin typeface="Arial Narrow" panose="020B0606020202030204" pitchFamily="34" charset="0"/>
              </a:rPr>
              <a:t>To</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call</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reception</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kindly</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dial</a:t>
            </a:r>
            <a:r>
              <a:rPr lang="tr-TR" sz="1400" dirty="0">
                <a:solidFill>
                  <a:srgbClr val="361F12"/>
                </a:solidFill>
                <a:latin typeface="Arial Narrow" panose="020B0606020202030204" pitchFamily="34" charset="0"/>
              </a:rPr>
              <a:t> 0 </a:t>
            </a:r>
            <a:r>
              <a:rPr lang="tr-TR" sz="1400" dirty="0" err="1">
                <a:solidFill>
                  <a:srgbClr val="361F12"/>
                </a:solidFill>
                <a:latin typeface="Arial Narrow" panose="020B0606020202030204" pitchFamily="34" charset="0"/>
              </a:rPr>
              <a:t>from</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your</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phone</a:t>
            </a:r>
            <a:r>
              <a:rPr lang="tr-TR" sz="1400" dirty="0">
                <a:solidFill>
                  <a:srgbClr val="361F12"/>
                </a:solidFill>
                <a:latin typeface="Arial Narrow" panose="020B0606020202030204" pitchFamily="34" charset="0"/>
              </a:rPr>
              <a:t>.</a:t>
            </a:r>
          </a:p>
          <a:p>
            <a:pPr algn="ctr"/>
            <a:r>
              <a:rPr lang="tr-TR" sz="1400" dirty="0" err="1">
                <a:solidFill>
                  <a:srgbClr val="361F12"/>
                </a:solidFill>
                <a:latin typeface="Arial Narrow" panose="020B0606020202030204" pitchFamily="34" charset="0"/>
              </a:rPr>
              <a:t>To</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call</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Guest</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Relations</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kindly</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dial</a:t>
            </a:r>
            <a:r>
              <a:rPr lang="tr-TR" sz="1400" dirty="0">
                <a:solidFill>
                  <a:srgbClr val="361F12"/>
                </a:solidFill>
                <a:latin typeface="Arial Narrow" panose="020B0606020202030204" pitchFamily="34" charset="0"/>
              </a:rPr>
              <a:t> 1 </a:t>
            </a:r>
            <a:r>
              <a:rPr lang="tr-TR" sz="1400" dirty="0" err="1">
                <a:solidFill>
                  <a:srgbClr val="361F12"/>
                </a:solidFill>
                <a:latin typeface="Arial Narrow" panose="020B0606020202030204" pitchFamily="34" charset="0"/>
              </a:rPr>
              <a:t>from</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your</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phone</a:t>
            </a:r>
            <a:r>
              <a:rPr lang="tr-TR" sz="1400" dirty="0">
                <a:solidFill>
                  <a:srgbClr val="361F12"/>
                </a:solidFill>
                <a:latin typeface="Arial Narrow" panose="020B0606020202030204" pitchFamily="34" charset="0"/>
              </a:rPr>
              <a:t>.</a:t>
            </a:r>
            <a:br>
              <a:rPr lang="tr-TR" sz="1400" dirty="0">
                <a:solidFill>
                  <a:srgbClr val="361F12"/>
                </a:solidFill>
                <a:latin typeface="Arial Narrow" panose="020B0606020202030204" pitchFamily="34" charset="0"/>
              </a:rPr>
            </a:br>
            <a:r>
              <a:rPr lang="tr-TR" sz="1400" dirty="0" err="1">
                <a:solidFill>
                  <a:srgbClr val="361F12"/>
                </a:solidFill>
                <a:latin typeface="Arial Narrow" panose="020B0606020202030204" pitchFamily="34" charset="0"/>
              </a:rPr>
              <a:t>To</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call</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another</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room</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kindly</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press</a:t>
            </a:r>
            <a:r>
              <a:rPr lang="tr-TR" sz="1400" dirty="0">
                <a:solidFill>
                  <a:srgbClr val="361F12"/>
                </a:solidFill>
                <a:latin typeface="Arial Narrow" panose="020B0606020202030204" pitchFamily="34" charset="0"/>
              </a:rPr>
              <a:t> 5 </a:t>
            </a:r>
            <a:r>
              <a:rPr lang="tr-TR" sz="1400" dirty="0" err="1">
                <a:solidFill>
                  <a:srgbClr val="361F12"/>
                </a:solidFill>
                <a:latin typeface="Arial Narrow" panose="020B0606020202030204" pitchFamily="34" charset="0"/>
              </a:rPr>
              <a:t>and</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the</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room</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number</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you</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would</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like</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to</a:t>
            </a:r>
            <a:r>
              <a:rPr lang="tr-TR" sz="1400" dirty="0">
                <a:solidFill>
                  <a:srgbClr val="361F12"/>
                </a:solidFill>
                <a:latin typeface="Arial Narrow" panose="020B0606020202030204" pitchFamily="34" charset="0"/>
              </a:rPr>
              <a:t> </a:t>
            </a:r>
            <a:r>
              <a:rPr lang="tr-TR" sz="1400" dirty="0" err="1">
                <a:solidFill>
                  <a:srgbClr val="361F12"/>
                </a:solidFill>
                <a:latin typeface="Arial Narrow" panose="020B0606020202030204" pitchFamily="34" charset="0"/>
              </a:rPr>
              <a:t>reach</a:t>
            </a:r>
            <a:r>
              <a:rPr lang="tr-TR" sz="1400" dirty="0">
                <a:solidFill>
                  <a:srgbClr val="361F12"/>
                </a:solidFill>
                <a:latin typeface="Arial Narrow" panose="020B0606020202030204" pitchFamily="34" charset="0"/>
              </a:rPr>
              <a:t>.</a:t>
            </a:r>
            <a:endParaRPr lang="tr-TR" sz="1400" b="0" i="0" u="none" strike="noStrike" baseline="0" dirty="0">
              <a:solidFill>
                <a:srgbClr val="361F12"/>
              </a:solidFill>
              <a:latin typeface="Arial Narrow" panose="020B0606020202030204" pitchFamily="34" charset="0"/>
            </a:endParaRPr>
          </a:p>
          <a:p>
            <a:pPr algn="ctr"/>
            <a:r>
              <a:rPr lang="tr-TR" sz="1400" dirty="0">
                <a:solidFill>
                  <a:srgbClr val="361F12"/>
                </a:solidFill>
                <a:latin typeface="Arial Narrow" panose="020B0606020202030204" pitchFamily="34" charset="0"/>
              </a:rPr>
              <a:t>For any requests kindly contact us on WhatsApp number +20 106 </a:t>
            </a:r>
            <a:r>
              <a:rPr lang="pl-PL" sz="1400" dirty="0">
                <a:solidFill>
                  <a:srgbClr val="361F12"/>
                </a:solidFill>
                <a:latin typeface="Arial Narrow" panose="020B0606020202030204" pitchFamily="34" charset="0"/>
              </a:rPr>
              <a:t>8682 569</a:t>
            </a:r>
            <a:endParaRPr lang="tr-TR" sz="1400" dirty="0">
              <a:latin typeface="Arial Narrow" panose="020B0606020202030204" pitchFamily="34" charset="0"/>
            </a:endParaRPr>
          </a:p>
        </p:txBody>
      </p:sp>
      <p:sp>
        <p:nvSpPr>
          <p:cNvPr id="8" name="Dikdörtgen 7"/>
          <p:cNvSpPr/>
          <p:nvPr/>
        </p:nvSpPr>
        <p:spPr>
          <a:xfrm>
            <a:off x="0" y="99517"/>
            <a:ext cx="4318613" cy="6217087"/>
          </a:xfrm>
          <a:prstGeom prst="rect">
            <a:avLst/>
          </a:prstGeom>
        </p:spPr>
        <p:txBody>
          <a:bodyPr wrap="square">
            <a:spAutoFit/>
          </a:bodyPr>
          <a:lstStyle/>
          <a:p>
            <a:r>
              <a:rPr lang="en-US" sz="1100" b="1" dirty="0">
                <a:solidFill>
                  <a:srgbClr val="3C2414"/>
                </a:solidFill>
                <a:latin typeface="Arial Narrow" panose="020B0606020202030204" pitchFamily="34" charset="0"/>
              </a:rPr>
              <a:t>RESTAURANT </a:t>
            </a:r>
          </a:p>
          <a:p>
            <a:r>
              <a:rPr lang="en-US" sz="1100" dirty="0">
                <a:solidFill>
                  <a:srgbClr val="3C2414"/>
                </a:solidFill>
                <a:latin typeface="Arial Narrow" panose="020B0606020202030204" pitchFamily="34" charset="0"/>
              </a:rPr>
              <a:t>Breakfast </a:t>
            </a:r>
            <a:r>
              <a:rPr lang="tr-TR" sz="1100" dirty="0">
                <a:solidFill>
                  <a:srgbClr val="3C2414"/>
                </a:solidFill>
                <a:latin typeface="Arial Narrow" panose="020B0606020202030204" pitchFamily="34" charset="0"/>
              </a:rPr>
              <a:t>	: </a:t>
            </a:r>
            <a:r>
              <a:rPr lang="en-US" sz="1100" dirty="0">
                <a:solidFill>
                  <a:srgbClr val="3C2414"/>
                </a:solidFill>
                <a:latin typeface="Arial Narrow" panose="020B0606020202030204" pitchFamily="34" charset="0"/>
              </a:rPr>
              <a:t>07:00-1</a:t>
            </a:r>
            <a:r>
              <a:rPr lang="tr-TR" sz="1100" dirty="0">
                <a:solidFill>
                  <a:srgbClr val="3C2414"/>
                </a:solidFill>
                <a:latin typeface="Arial Narrow" panose="020B0606020202030204" pitchFamily="34" charset="0"/>
              </a:rPr>
              <a:t>1</a:t>
            </a:r>
            <a:r>
              <a:rPr lang="en-US" sz="1100" dirty="0">
                <a:solidFill>
                  <a:srgbClr val="3C2414"/>
                </a:solidFill>
                <a:latin typeface="Arial Narrow" panose="020B0606020202030204" pitchFamily="34" charset="0"/>
              </a:rPr>
              <a:t>:</a:t>
            </a:r>
            <a:r>
              <a:rPr lang="tr-TR" sz="1100" dirty="0">
                <a:solidFill>
                  <a:srgbClr val="3C2414"/>
                </a:solidFill>
                <a:latin typeface="Arial Narrow" panose="020B0606020202030204" pitchFamily="34" charset="0"/>
              </a:rPr>
              <a:t>00 </a:t>
            </a:r>
            <a:r>
              <a:rPr lang="en-US" sz="1100" dirty="0">
                <a:solidFill>
                  <a:srgbClr val="3C2414"/>
                </a:solidFill>
                <a:latin typeface="Arial Narrow" panose="020B0606020202030204" pitchFamily="34" charset="0"/>
              </a:rPr>
              <a:t>Open Bu</a:t>
            </a:r>
            <a:r>
              <a:rPr lang="tr-TR" sz="1100" dirty="0" err="1">
                <a:solidFill>
                  <a:srgbClr val="3C2414"/>
                </a:solidFill>
                <a:latin typeface="Arial Narrow" panose="020B0606020202030204" pitchFamily="34" charset="0"/>
              </a:rPr>
              <a:t>ff</a:t>
            </a:r>
            <a:r>
              <a:rPr lang="en-US" sz="1100" dirty="0">
                <a:solidFill>
                  <a:srgbClr val="3C2414"/>
                </a:solidFill>
                <a:latin typeface="Arial Narrow" panose="020B0606020202030204" pitchFamily="34" charset="0"/>
              </a:rPr>
              <a:t>et in </a:t>
            </a:r>
            <a:r>
              <a:rPr lang="en-US" sz="1100" dirty="0" err="1">
                <a:solidFill>
                  <a:srgbClr val="3C2414"/>
                </a:solidFill>
                <a:latin typeface="Arial Narrow" panose="020B0606020202030204" pitchFamily="34" charset="0"/>
              </a:rPr>
              <a:t>Otia</a:t>
            </a:r>
            <a:r>
              <a:rPr lang="en-US" sz="1100" dirty="0">
                <a:solidFill>
                  <a:srgbClr val="3C2414"/>
                </a:solidFill>
                <a:latin typeface="Arial Narrow" panose="020B0606020202030204" pitchFamily="34" charset="0"/>
              </a:rPr>
              <a:t> main Restaurant</a:t>
            </a:r>
          </a:p>
          <a:p>
            <a:r>
              <a:rPr lang="en-US" sz="1100" dirty="0">
                <a:solidFill>
                  <a:srgbClr val="3C2414"/>
                </a:solidFill>
                <a:latin typeface="Arial Narrow" panose="020B0606020202030204" pitchFamily="34" charset="0"/>
              </a:rPr>
              <a:t>Lunch</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 12:30-</a:t>
            </a:r>
            <a:r>
              <a:rPr lang="tr-TR" sz="1100" dirty="0">
                <a:solidFill>
                  <a:srgbClr val="3C2414"/>
                </a:solidFill>
                <a:latin typeface="Arial Narrow" panose="020B0606020202030204" pitchFamily="34" charset="0"/>
              </a:rPr>
              <a:t>1</a:t>
            </a:r>
            <a:r>
              <a:rPr lang="en-US" sz="1100" dirty="0">
                <a:solidFill>
                  <a:srgbClr val="3C2414"/>
                </a:solidFill>
                <a:latin typeface="Arial Narrow" panose="020B0606020202030204" pitchFamily="34" charset="0"/>
              </a:rPr>
              <a:t>5:00 Open </a:t>
            </a:r>
            <a:r>
              <a:rPr lang="tr-TR" sz="1100" dirty="0">
                <a:solidFill>
                  <a:srgbClr val="3C2414"/>
                </a:solidFill>
                <a:latin typeface="Arial Narrow" panose="020B0606020202030204" pitchFamily="34" charset="0"/>
              </a:rPr>
              <a:t>B</a:t>
            </a:r>
            <a:r>
              <a:rPr lang="en-US" sz="1100" dirty="0">
                <a:solidFill>
                  <a:srgbClr val="3C2414"/>
                </a:solidFill>
                <a:latin typeface="Arial Narrow" panose="020B0606020202030204" pitchFamily="34" charset="0"/>
              </a:rPr>
              <a:t>u</a:t>
            </a:r>
            <a:r>
              <a:rPr lang="tr-TR" sz="1100" dirty="0">
                <a:solidFill>
                  <a:srgbClr val="3C2414"/>
                </a:solidFill>
                <a:latin typeface="Arial Narrow" panose="020B0606020202030204" pitchFamily="34" charset="0"/>
              </a:rPr>
              <a:t>ff</a:t>
            </a:r>
            <a:r>
              <a:rPr lang="en-US" sz="1100" dirty="0">
                <a:solidFill>
                  <a:srgbClr val="3C2414"/>
                </a:solidFill>
                <a:latin typeface="Arial Narrow" panose="020B0606020202030204" pitchFamily="34" charset="0"/>
              </a:rPr>
              <a:t>et in </a:t>
            </a:r>
            <a:r>
              <a:rPr lang="en-US" sz="1100" dirty="0" err="1">
                <a:solidFill>
                  <a:srgbClr val="3C2414"/>
                </a:solidFill>
                <a:latin typeface="Arial Narrow" panose="020B0606020202030204" pitchFamily="34" charset="0"/>
              </a:rPr>
              <a:t>Otia</a:t>
            </a:r>
            <a:r>
              <a:rPr lang="en-US" sz="1100" dirty="0">
                <a:solidFill>
                  <a:srgbClr val="3C2414"/>
                </a:solidFill>
                <a:latin typeface="Arial Narrow" panose="020B0606020202030204" pitchFamily="34" charset="0"/>
              </a:rPr>
              <a:t> main Restaurant</a:t>
            </a:r>
          </a:p>
          <a:p>
            <a:r>
              <a:rPr lang="en-US" sz="1100" dirty="0">
                <a:solidFill>
                  <a:srgbClr val="3C2414"/>
                </a:solidFill>
                <a:latin typeface="Arial Narrow" panose="020B0606020202030204" pitchFamily="34" charset="0"/>
              </a:rPr>
              <a:t>Dinner </a:t>
            </a:r>
            <a:r>
              <a:rPr lang="tr-TR" sz="1100" dirty="0">
                <a:solidFill>
                  <a:srgbClr val="3C2414"/>
                </a:solidFill>
                <a:latin typeface="Arial Narrow" panose="020B0606020202030204" pitchFamily="34" charset="0"/>
              </a:rPr>
              <a:t>	: </a:t>
            </a:r>
            <a:r>
              <a:rPr lang="en-US" sz="1100" dirty="0">
                <a:solidFill>
                  <a:srgbClr val="3C2414"/>
                </a:solidFill>
                <a:latin typeface="Arial Narrow" panose="020B0606020202030204" pitchFamily="34" charset="0"/>
              </a:rPr>
              <a:t>18:30-</a:t>
            </a:r>
            <a:r>
              <a:rPr lang="tr-TR" sz="1100" dirty="0">
                <a:solidFill>
                  <a:srgbClr val="3C2414"/>
                </a:solidFill>
                <a:latin typeface="Arial Narrow" panose="020B0606020202030204" pitchFamily="34" charset="0"/>
              </a:rPr>
              <a:t>2</a:t>
            </a:r>
            <a:r>
              <a:rPr lang="en-US" sz="1100" dirty="0">
                <a:solidFill>
                  <a:srgbClr val="3C2414"/>
                </a:solidFill>
                <a:latin typeface="Arial Narrow" panose="020B0606020202030204" pitchFamily="34" charset="0"/>
              </a:rPr>
              <a:t>1</a:t>
            </a:r>
            <a:r>
              <a:rPr lang="tr-TR" sz="1100" dirty="0">
                <a:solidFill>
                  <a:srgbClr val="3C2414"/>
                </a:solidFill>
                <a:latin typeface="Arial Narrow" panose="020B0606020202030204" pitchFamily="34" charset="0"/>
              </a:rPr>
              <a:t>:</a:t>
            </a:r>
            <a:r>
              <a:rPr lang="en-US" sz="1100" dirty="0">
                <a:solidFill>
                  <a:srgbClr val="3C2414"/>
                </a:solidFill>
                <a:latin typeface="Arial Narrow" panose="020B0606020202030204" pitchFamily="34" charset="0"/>
              </a:rPr>
              <a:t>3</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 Open Bu</a:t>
            </a:r>
            <a:r>
              <a:rPr lang="tr-TR" sz="1100" dirty="0">
                <a:solidFill>
                  <a:srgbClr val="3C2414"/>
                </a:solidFill>
                <a:latin typeface="Arial Narrow" panose="020B0606020202030204" pitchFamily="34" charset="0"/>
              </a:rPr>
              <a:t>ff</a:t>
            </a:r>
            <a:r>
              <a:rPr lang="en-US" sz="1100" dirty="0">
                <a:solidFill>
                  <a:srgbClr val="3C2414"/>
                </a:solidFill>
                <a:latin typeface="Arial Narrow" panose="020B0606020202030204" pitchFamily="34" charset="0"/>
              </a:rPr>
              <a:t>et in </a:t>
            </a:r>
            <a:r>
              <a:rPr lang="en-US" sz="1100" dirty="0" err="1">
                <a:solidFill>
                  <a:srgbClr val="3C2414"/>
                </a:solidFill>
                <a:latin typeface="Arial Narrow" panose="020B0606020202030204" pitchFamily="34" charset="0"/>
              </a:rPr>
              <a:t>Otia</a:t>
            </a:r>
            <a:r>
              <a:rPr lang="en-US" sz="1100" dirty="0">
                <a:solidFill>
                  <a:srgbClr val="3C2414"/>
                </a:solidFill>
                <a:latin typeface="Arial Narrow" panose="020B0606020202030204" pitchFamily="34" charset="0"/>
              </a:rPr>
              <a:t> main Restaurant</a:t>
            </a:r>
          </a:p>
          <a:p>
            <a:endParaRPr lang="en-US" sz="1100" b="1"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SNACK SERVICES</a:t>
            </a:r>
            <a:endParaRPr lang="tr-TR" sz="1100" b="1"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Agora Restaurant (beach)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18:00</a:t>
            </a:r>
            <a:r>
              <a:rPr lang="tr-TR" sz="1100" dirty="0">
                <a:solidFill>
                  <a:srgbClr val="3C2414"/>
                </a:solidFill>
                <a:latin typeface="Arial Narrow" panose="020B0606020202030204" pitchFamily="34" charset="0"/>
              </a:rPr>
              <a:t> </a:t>
            </a:r>
            <a:endParaRPr lang="pl-PL" sz="1100"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Xanadu Bar (main pool)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15:00 – 17:00</a:t>
            </a:r>
          </a:p>
          <a:p>
            <a:r>
              <a:rPr lang="en-US" sz="1100" dirty="0">
                <a:solidFill>
                  <a:srgbClr val="3C2414"/>
                </a:solidFill>
                <a:latin typeface="Arial Narrow" panose="020B0606020202030204" pitchFamily="34" charset="0"/>
              </a:rPr>
              <a:t>Lagoon Lounge </a:t>
            </a:r>
            <a:r>
              <a:rPr lang="tr-TR" sz="1100" dirty="0">
                <a:solidFill>
                  <a:srgbClr val="3C2414"/>
                </a:solidFill>
                <a:latin typeface="Arial Narrow" panose="020B0606020202030204" pitchFamily="34" charset="0"/>
              </a:rPr>
              <a:t>Patisserie (beach)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23:00</a:t>
            </a:r>
          </a:p>
          <a:p>
            <a:r>
              <a:rPr lang="tr-TR" sz="1100" dirty="0">
                <a:solidFill>
                  <a:srgbClr val="3C2414"/>
                </a:solidFill>
                <a:latin typeface="Arial Narrow" panose="020B0606020202030204" pitchFamily="34" charset="0"/>
              </a:rPr>
              <a:t>Ice cream in Agora (beach)               </a:t>
            </a:r>
            <a:r>
              <a:rPr lang="pl-PL"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11:00 - 18:00</a:t>
            </a:r>
          </a:p>
          <a:p>
            <a:r>
              <a:rPr lang="tr-TR" sz="1100" dirty="0" err="1">
                <a:solidFill>
                  <a:srgbClr val="3C2414"/>
                </a:solidFill>
                <a:latin typeface="Arial Narrow" panose="020B0606020202030204" pitchFamily="34" charset="0"/>
              </a:rPr>
              <a:t>Room</a:t>
            </a:r>
            <a:r>
              <a:rPr lang="tr-TR" sz="1100" dirty="0">
                <a:solidFill>
                  <a:srgbClr val="3C2414"/>
                </a:solidFill>
                <a:latin typeface="Arial Narrow" panose="020B0606020202030204" pitchFamily="34" charset="0"/>
              </a:rPr>
              <a:t> Service - 24h</a:t>
            </a:r>
            <a:r>
              <a:rPr lang="en-US" sz="1100" dirty="0">
                <a:solidFill>
                  <a:srgbClr val="3C2414"/>
                </a:solidFill>
                <a:latin typeface="Arial Narrow" panose="020B0606020202030204" pitchFamily="34" charset="0"/>
              </a:rPr>
              <a:t> / </a:t>
            </a:r>
            <a:r>
              <a:rPr lang="tr-TR" sz="1100" dirty="0">
                <a:solidFill>
                  <a:srgbClr val="3C2414"/>
                </a:solidFill>
                <a:latin typeface="Arial Narrow" panose="020B0606020202030204" pitchFamily="34" charset="0"/>
              </a:rPr>
              <a:t>15 €</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per order </a:t>
            </a:r>
          </a:p>
          <a:p>
            <a:endParaRPr lang="tr-TR"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r>
              <a:rPr lang="tr-TR" sz="1100" b="1" dirty="0">
                <a:solidFill>
                  <a:srgbClr val="3C2414"/>
                </a:solidFill>
                <a:latin typeface="Arial Narrow" panose="020B0606020202030204" pitchFamily="34" charset="0"/>
              </a:rPr>
              <a:t>BARS</a:t>
            </a:r>
          </a:p>
          <a:p>
            <a:r>
              <a:rPr lang="en-US" sz="1100" dirty="0">
                <a:solidFill>
                  <a:srgbClr val="3C2414"/>
                </a:solidFill>
                <a:latin typeface="Arial Narrow" panose="020B0606020202030204" pitchFamily="34" charset="0"/>
              </a:rPr>
              <a:t>Lagoon Lounge &amp; Bar (beach)</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24h</a:t>
            </a:r>
          </a:p>
          <a:p>
            <a:r>
              <a:rPr lang="en-US" sz="1100" dirty="0">
                <a:solidFill>
                  <a:srgbClr val="3C2414"/>
                </a:solidFill>
                <a:latin typeface="Arial Narrow" panose="020B0606020202030204" pitchFamily="34" charset="0"/>
              </a:rPr>
              <a:t>Lobby Bar (main building)	:24h</a:t>
            </a:r>
          </a:p>
          <a:p>
            <a:r>
              <a:rPr lang="en-US" sz="1100" dirty="0">
                <a:solidFill>
                  <a:srgbClr val="3C2414"/>
                </a:solidFill>
                <a:latin typeface="Arial Narrow" panose="020B0606020202030204" pitchFamily="34" charset="0"/>
              </a:rPr>
              <a:t>Agora</a:t>
            </a:r>
            <a:r>
              <a:rPr lang="tr-TR" sz="1100" dirty="0">
                <a:solidFill>
                  <a:srgbClr val="3C2414"/>
                </a:solidFill>
                <a:latin typeface="Arial Narrow" panose="020B0606020202030204" pitchFamily="34" charset="0"/>
              </a:rPr>
              <a:t> Bar (beach)	:</a:t>
            </a:r>
            <a:r>
              <a:rPr lang="en-US" sz="1100" dirty="0">
                <a:solidFill>
                  <a:srgbClr val="3C2414"/>
                </a:solidFill>
                <a:latin typeface="Arial Narrow" panose="020B0606020202030204" pitchFamily="34" charset="0"/>
              </a:rPr>
              <a:t>11:00 – 18:00</a:t>
            </a:r>
            <a:r>
              <a:rPr lang="tr-TR" sz="1100" dirty="0">
                <a:solidFill>
                  <a:srgbClr val="3C2414"/>
                </a:solidFill>
                <a:latin typeface="Arial Narrow" panose="020B0606020202030204" pitchFamily="34" charset="0"/>
              </a:rPr>
              <a:t> </a:t>
            </a:r>
            <a:endParaRPr lang="en-US" sz="1100"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Beach</a:t>
            </a:r>
            <a:r>
              <a:rPr lang="tr-TR" sz="1100" dirty="0">
                <a:solidFill>
                  <a:srgbClr val="3C2414"/>
                </a:solidFill>
                <a:latin typeface="Arial Narrow" panose="020B0606020202030204" pitchFamily="34" charset="0"/>
              </a:rPr>
              <a:t> Bar		:0</a:t>
            </a:r>
            <a:r>
              <a:rPr lang="en-US" sz="1100" dirty="0">
                <a:solidFill>
                  <a:srgbClr val="3C2414"/>
                </a:solidFill>
                <a:latin typeface="Arial Narrow" panose="020B0606020202030204" pitchFamily="34" charset="0"/>
              </a:rPr>
              <a:t>8</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0 - Sunset</a:t>
            </a:r>
          </a:p>
          <a:p>
            <a:r>
              <a:rPr lang="en-US" sz="1100" dirty="0">
                <a:solidFill>
                  <a:srgbClr val="3C2414"/>
                </a:solidFill>
                <a:latin typeface="Arial Narrow" panose="020B0606020202030204" pitchFamily="34" charset="0"/>
              </a:rPr>
              <a:t>Xanadu Bar (main pool)	:09:00 – Sunset</a:t>
            </a:r>
          </a:p>
          <a:p>
            <a:r>
              <a:rPr lang="en-US" sz="1100" dirty="0">
                <a:solidFill>
                  <a:srgbClr val="3C2414"/>
                </a:solidFill>
                <a:latin typeface="Arial Narrow" panose="020B0606020202030204" pitchFamily="34" charset="0"/>
              </a:rPr>
              <a:t>Sky bar (main building rooftop)	:09:00 – 00:00</a:t>
            </a:r>
          </a:p>
          <a:p>
            <a:r>
              <a:rPr lang="en-US" sz="1100" dirty="0">
                <a:solidFill>
                  <a:srgbClr val="3C2414"/>
                </a:solidFill>
                <a:latin typeface="Arial Narrow" panose="020B0606020202030204" pitchFamily="34" charset="0"/>
              </a:rPr>
              <a:t>Rosebud (main building)	:20:00 – 03:00</a:t>
            </a:r>
          </a:p>
          <a:p>
            <a:endParaRPr lang="tr-TR"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r>
              <a:rPr lang="tr-TR" sz="1100" b="1" dirty="0">
                <a:solidFill>
                  <a:srgbClr val="3C2414"/>
                </a:solidFill>
                <a:latin typeface="Arial Narrow" panose="020B0606020202030204" pitchFamily="34" charset="0"/>
              </a:rPr>
              <a:t>HOTEL CLINIC</a:t>
            </a:r>
          </a:p>
          <a:p>
            <a:r>
              <a:rPr lang="tr-TR" sz="1100" dirty="0">
                <a:solidFill>
                  <a:srgbClr val="3C2414"/>
                </a:solidFill>
                <a:latin typeface="Arial Narrow" panose="020B0606020202030204" pitchFamily="34" charset="0"/>
              </a:rPr>
              <a:t>Kindly note the hotel doctor is available 24 hours a day, for an extra charge</a:t>
            </a:r>
            <a:endParaRPr lang="en-GB" sz="1100" dirty="0">
              <a:solidFill>
                <a:srgbClr val="3C2414"/>
              </a:solidFill>
              <a:latin typeface="Arial Narrow" panose="020B0606020202030204" pitchFamily="34" charset="0"/>
            </a:endParaRPr>
          </a:p>
          <a:p>
            <a:endParaRPr lang="en-GB" sz="1100"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WI-FI INTERNET</a:t>
            </a:r>
          </a:p>
          <a:p>
            <a:r>
              <a:rPr lang="en-US" sz="1100" dirty="0">
                <a:solidFill>
                  <a:srgbClr val="3C2414"/>
                </a:solidFill>
                <a:latin typeface="Arial Narrow" panose="020B0606020202030204" pitchFamily="34" charset="0"/>
              </a:rPr>
              <a:t>Wi-Fi service is available in all areas of the hotel free of charge.</a:t>
            </a:r>
            <a:br>
              <a:rPr lang="en-US" sz="1100" dirty="0">
                <a:solidFill>
                  <a:srgbClr val="3C2414"/>
                </a:solidFill>
                <a:latin typeface="Arial Narrow" panose="020B0606020202030204" pitchFamily="34" charset="0"/>
              </a:rPr>
            </a:br>
            <a:r>
              <a:rPr lang="en-US" sz="1100" dirty="0">
                <a:solidFill>
                  <a:srgbClr val="3C2414"/>
                </a:solidFill>
                <a:latin typeface="Arial Narrow" panose="020B0606020202030204" pitchFamily="34" charset="0"/>
              </a:rPr>
              <a:t>Log in with your first name as on your passport, room number and a valid email address.</a:t>
            </a:r>
            <a:endParaRPr lang="tr-TR" sz="1100" dirty="0">
              <a:solidFill>
                <a:srgbClr val="3C2414"/>
              </a:solidFill>
              <a:latin typeface="Arial Narrow" panose="020B0606020202030204" pitchFamily="34" charset="0"/>
            </a:endParaRPr>
          </a:p>
          <a:p>
            <a:r>
              <a:rPr lang="tr-TR" sz="1100" dirty="0">
                <a:solidFill>
                  <a:srgbClr val="3C2414"/>
                </a:solidFill>
                <a:latin typeface="Arial Narrow" panose="020B0606020202030204" pitchFamily="34" charset="0"/>
              </a:rPr>
              <a:t>.</a:t>
            </a:r>
            <a:endParaRPr lang="pl-PL" sz="1100" dirty="0">
              <a:solidFill>
                <a:srgbClr val="3C2414"/>
              </a:solidFill>
              <a:latin typeface="Arial Narrow" panose="020B0606020202030204" pitchFamily="34" charset="0"/>
            </a:endParaRPr>
          </a:p>
          <a:p>
            <a:endParaRPr lang="pl-PL"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endParaRPr lang="tr-TR" sz="1200" dirty="0">
              <a:solidFill>
                <a:srgbClr val="3C2414"/>
              </a:solidFill>
              <a:latin typeface="Arial Narrow" panose="020B0606020202030204" pitchFamily="34" charset="0"/>
            </a:endParaRPr>
          </a:p>
          <a:p>
            <a:endParaRPr lang="tr-TR" sz="1200" b="1" dirty="0">
              <a:solidFill>
                <a:srgbClr val="3C2414"/>
              </a:solidFill>
              <a:latin typeface="Arial Narrow" panose="020B0606020202030204" pitchFamily="34" charset="0"/>
            </a:endParaRPr>
          </a:p>
        </p:txBody>
      </p:sp>
      <p:sp>
        <p:nvSpPr>
          <p:cNvPr id="9" name="Dikdörtgen 8"/>
          <p:cNvSpPr/>
          <p:nvPr/>
        </p:nvSpPr>
        <p:spPr>
          <a:xfrm>
            <a:off x="4252114" y="-24477"/>
            <a:ext cx="4109688" cy="6540252"/>
          </a:xfrm>
          <a:prstGeom prst="rect">
            <a:avLst/>
          </a:prstGeom>
        </p:spPr>
        <p:txBody>
          <a:bodyPr wrap="square">
            <a:spAutoFit/>
          </a:bodyPr>
          <a:lstStyle/>
          <a:p>
            <a:r>
              <a:rPr lang="en-US" sz="1100" b="1" dirty="0">
                <a:latin typeface="Arial Narrow" panose="020B0606020202030204" pitchFamily="34" charset="0"/>
              </a:rPr>
              <a:t>FANCYLAND</a:t>
            </a:r>
          </a:p>
          <a:p>
            <a:r>
              <a:rPr lang="en-US" sz="1100" dirty="0">
                <a:solidFill>
                  <a:srgbClr val="3C2414"/>
                </a:solidFill>
                <a:latin typeface="Arial Narrow" panose="020B0606020202030204" pitchFamily="34" charset="0"/>
              </a:rPr>
              <a:t>Operating hours  09:30 – 22:00</a:t>
            </a:r>
          </a:p>
          <a:p>
            <a:r>
              <a:rPr lang="en-US" sz="1100" dirty="0">
                <a:solidFill>
                  <a:srgbClr val="3C2414"/>
                </a:solidFill>
                <a:latin typeface="Arial Narrow" panose="020B0606020202030204" pitchFamily="34" charset="0"/>
              </a:rPr>
              <a:t>In the evening we have more activities &amp; Kids Disco.</a:t>
            </a:r>
          </a:p>
          <a:p>
            <a:r>
              <a:rPr lang="en-US" sz="1100" dirty="0">
                <a:solidFill>
                  <a:srgbClr val="3C2414"/>
                </a:solidFill>
                <a:latin typeface="Arial Narrow" panose="020B0606020202030204" pitchFamily="34" charset="0"/>
              </a:rPr>
              <a:t>There are activities according to age groups between 4-12</a:t>
            </a:r>
          </a:p>
          <a:p>
            <a:r>
              <a:rPr lang="en-GB" sz="1100" dirty="0" err="1">
                <a:solidFill>
                  <a:srgbClr val="3C2414"/>
                </a:solidFill>
                <a:latin typeface="Arial Narrow" panose="020B0606020202030204" pitchFamily="34" charset="0"/>
              </a:rPr>
              <a:t>Fancyland</a:t>
            </a:r>
            <a:r>
              <a:rPr lang="en-GB" sz="1100" dirty="0">
                <a:solidFill>
                  <a:srgbClr val="3C2414"/>
                </a:solidFill>
                <a:latin typeface="Arial Narrow" panose="020B0606020202030204" pitchFamily="34" charset="0"/>
              </a:rPr>
              <a:t> Kids Club offers for children between 2-4 years old an early development group.</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Opening hours may change due to weather and operational</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conditions.</a:t>
            </a:r>
            <a:r>
              <a:rPr lang="pl-PL" sz="1100" dirty="0">
                <a:solidFill>
                  <a:srgbClr val="3C2414"/>
                </a:solidFill>
                <a:latin typeface="Arial Narrow" panose="020B0606020202030204" pitchFamily="34" charset="0"/>
              </a:rPr>
              <a:t> </a:t>
            </a:r>
            <a:r>
              <a:rPr lang="en-US" sz="1100" dirty="0" err="1">
                <a:solidFill>
                  <a:srgbClr val="3C2414"/>
                </a:solidFill>
                <a:latin typeface="Arial Narrow" panose="020B0606020202030204" pitchFamily="34" charset="0"/>
              </a:rPr>
              <a:t>Fancysnack</a:t>
            </a:r>
            <a:r>
              <a:rPr lang="en-US" sz="1100" dirty="0">
                <a:solidFill>
                  <a:srgbClr val="3C2414"/>
                </a:solidFill>
                <a:latin typeface="Arial Narrow" panose="020B0606020202030204" pitchFamily="34" charset="0"/>
              </a:rPr>
              <a:t> restaurant is open from 11:00 until 18:00.</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Ice cream is available free of charge.</a:t>
            </a:r>
          </a:p>
          <a:p>
            <a:endParaRPr lang="tr-TR" sz="1100" b="1"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LAUNDRY &amp; IRONING SERVICES</a:t>
            </a:r>
          </a:p>
          <a:p>
            <a:r>
              <a:rPr lang="en-US" sz="1100" dirty="0">
                <a:solidFill>
                  <a:srgbClr val="3C2414"/>
                </a:solidFill>
                <a:latin typeface="Arial Narrow" panose="020B0606020202030204" pitchFamily="34" charset="0"/>
              </a:rPr>
              <a:t>To get your </a:t>
            </a:r>
            <a:r>
              <a:rPr lang="tr-TR" sz="1100" dirty="0" err="1">
                <a:solidFill>
                  <a:srgbClr val="3C2414"/>
                </a:solidFill>
                <a:latin typeface="Arial Narrow" panose="020B0606020202030204" pitchFamily="34" charset="0"/>
              </a:rPr>
              <a:t>items</a:t>
            </a:r>
            <a:r>
              <a:rPr lang="tr-TR" sz="1100" dirty="0">
                <a:solidFill>
                  <a:srgbClr val="3C2414"/>
                </a:solidFill>
                <a:latin typeface="Arial Narrow" panose="020B0606020202030204" pitchFamily="34" charset="0"/>
              </a:rPr>
              <a:t> </a:t>
            </a:r>
            <a:r>
              <a:rPr lang="tr-TR" sz="1100" dirty="0" err="1">
                <a:solidFill>
                  <a:srgbClr val="3C2414"/>
                </a:solidFill>
                <a:latin typeface="Arial Narrow" panose="020B0606020202030204" pitchFamily="34" charset="0"/>
              </a:rPr>
              <a:t>the</a:t>
            </a:r>
            <a:r>
              <a:rPr lang="tr-TR" sz="1100" dirty="0">
                <a:solidFill>
                  <a:srgbClr val="3C2414"/>
                </a:solidFill>
                <a:latin typeface="Arial Narrow" panose="020B0606020202030204" pitchFamily="34" charset="0"/>
              </a:rPr>
              <a:t> </a:t>
            </a:r>
            <a:r>
              <a:rPr lang="tr-TR" sz="1100" dirty="0" err="1">
                <a:solidFill>
                  <a:srgbClr val="3C2414"/>
                </a:solidFill>
                <a:latin typeface="Arial Narrow" panose="020B0606020202030204" pitchFamily="34" charset="0"/>
              </a:rPr>
              <a:t>next</a:t>
            </a:r>
            <a:r>
              <a:rPr lang="tr-TR" sz="1100" dirty="0">
                <a:solidFill>
                  <a:srgbClr val="3C2414"/>
                </a:solidFill>
                <a:latin typeface="Arial Narrow" panose="020B0606020202030204" pitchFamily="34" charset="0"/>
              </a:rPr>
              <a:t> </a:t>
            </a:r>
            <a:r>
              <a:rPr lang="tr-TR" sz="1100" dirty="0" err="1">
                <a:solidFill>
                  <a:srgbClr val="3C2414"/>
                </a:solidFill>
                <a:latin typeface="Arial Narrow" panose="020B0606020202030204" pitchFamily="34" charset="0"/>
              </a:rPr>
              <a:t>day</a:t>
            </a:r>
            <a:r>
              <a:rPr lang="en-US" sz="1100" dirty="0">
                <a:solidFill>
                  <a:srgbClr val="3C2414"/>
                </a:solidFill>
                <a:latin typeface="Arial Narrow" panose="020B0606020202030204" pitchFamily="34" charset="0"/>
              </a:rPr>
              <a:t>, please hand them in to Housekeeping </a:t>
            </a:r>
          </a:p>
          <a:p>
            <a:r>
              <a:rPr lang="en-US" sz="1100" dirty="0">
                <a:solidFill>
                  <a:srgbClr val="3C2414"/>
                </a:solidFill>
                <a:latin typeface="Arial Narrow" panose="020B0606020202030204" pitchFamily="34" charset="0"/>
              </a:rPr>
              <a:t>Service</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before</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10:00 A.M. To </a:t>
            </a:r>
            <a:r>
              <a:rPr lang="tr-TR" sz="1100" dirty="0">
                <a:solidFill>
                  <a:srgbClr val="3C2414"/>
                </a:solidFill>
                <a:latin typeface="Arial Narrow" panose="020B0606020202030204" pitchFamily="34" charset="0"/>
              </a:rPr>
              <a:t>quicken</a:t>
            </a:r>
            <a:r>
              <a:rPr lang="en-US" sz="1100" dirty="0">
                <a:solidFill>
                  <a:srgbClr val="3C2414"/>
                </a:solidFill>
                <a:latin typeface="Arial Narrow" panose="020B0606020202030204" pitchFamily="34" charset="0"/>
              </a:rPr>
              <a:t> the process you may call reception or guest relations.</a:t>
            </a:r>
          </a:p>
          <a:p>
            <a:r>
              <a:rPr lang="en-US" sz="1100" dirty="0">
                <a:solidFill>
                  <a:srgbClr val="3C2414"/>
                </a:solidFill>
                <a:latin typeface="Arial Narrow" panose="020B0606020202030204" pitchFamily="34" charset="0"/>
              </a:rPr>
              <a:t>Laundry &amp; Ironing </a:t>
            </a:r>
            <a:r>
              <a:rPr lang="tr-TR" sz="1100" dirty="0">
                <a:solidFill>
                  <a:srgbClr val="3C2414"/>
                </a:solidFill>
                <a:latin typeface="Arial Narrow" panose="020B0606020202030204" pitchFamily="34" charset="0"/>
              </a:rPr>
              <a:t>s</a:t>
            </a:r>
            <a:r>
              <a:rPr lang="en-US" sz="1100" dirty="0" err="1">
                <a:solidFill>
                  <a:srgbClr val="3C2414"/>
                </a:solidFill>
                <a:latin typeface="Arial Narrow" panose="020B0606020202030204" pitchFamily="34" charset="0"/>
              </a:rPr>
              <a:t>ervices</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are</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with extra</a:t>
            </a:r>
            <a:r>
              <a:rPr lang="en-US" sz="1100" dirty="0">
                <a:solidFill>
                  <a:srgbClr val="3C2414"/>
                </a:solidFill>
                <a:latin typeface="Arial Narrow" panose="020B0606020202030204" pitchFamily="34" charset="0"/>
              </a:rPr>
              <a:t> </a:t>
            </a:r>
            <a:r>
              <a:rPr lang="tr-TR" sz="1100" dirty="0" err="1">
                <a:solidFill>
                  <a:srgbClr val="3C2414"/>
                </a:solidFill>
                <a:latin typeface="Arial Narrow" panose="020B0606020202030204" pitchFamily="34" charset="0"/>
              </a:rPr>
              <a:t>charge</a:t>
            </a:r>
            <a:r>
              <a:rPr lang="tr-TR" sz="1100" dirty="0">
                <a:solidFill>
                  <a:srgbClr val="3C2414"/>
                </a:solidFill>
                <a:latin typeface="Arial Narrow" panose="020B0606020202030204" pitchFamily="34" charset="0"/>
              </a:rPr>
              <a:t>.</a:t>
            </a:r>
          </a:p>
          <a:p>
            <a:endParaRPr lang="tr-TR" sz="1100" dirty="0">
              <a:solidFill>
                <a:srgbClr val="3C2414"/>
              </a:solidFill>
              <a:latin typeface="Arial Narrow" panose="020B0606020202030204" pitchFamily="34" charset="0"/>
            </a:endParaRPr>
          </a:p>
          <a:p>
            <a:r>
              <a:rPr lang="tr-TR" sz="1100" b="1" dirty="0">
                <a:solidFill>
                  <a:srgbClr val="3C2414"/>
                </a:solidFill>
                <a:latin typeface="Arial Narrow" panose="020B0606020202030204" pitchFamily="34" charset="0"/>
              </a:rPr>
              <a:t>BEACH TOWEL SERVICE </a:t>
            </a:r>
          </a:p>
          <a:p>
            <a:r>
              <a:rPr lang="en-US" sz="1100" dirty="0">
                <a:solidFill>
                  <a:srgbClr val="3C2414"/>
                </a:solidFill>
                <a:latin typeface="Arial Narrow" panose="020B0606020202030204" pitchFamily="34" charset="0"/>
              </a:rPr>
              <a:t>Please use your towel card to pick up your beach towel from the towel center by the beach between 08:00 and 18:00.</a:t>
            </a:r>
          </a:p>
          <a:p>
            <a:endParaRPr lang="en-US" sz="1100"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SPA SERVICES</a:t>
            </a:r>
          </a:p>
          <a:p>
            <a:r>
              <a:rPr lang="en-US" sz="1100" dirty="0">
                <a:solidFill>
                  <a:srgbClr val="3C2414"/>
                </a:solidFill>
                <a:latin typeface="Arial Narrow" panose="020B0606020202030204" pitchFamily="34" charset="0"/>
              </a:rPr>
              <a:t>SPA-center is working from </a:t>
            </a:r>
            <a:r>
              <a:rPr lang="pl-PL" sz="1100" dirty="0">
                <a:solidFill>
                  <a:srgbClr val="3C2414"/>
                </a:solidFill>
                <a:latin typeface="Arial Narrow" panose="020B0606020202030204" pitchFamily="34" charset="0"/>
              </a:rPr>
              <a:t>09:00 until 19:00. There are sauna, steam room, jacuzzi, massage and beauty services available. </a:t>
            </a:r>
            <a:r>
              <a:rPr lang="en-GB" sz="1100" dirty="0">
                <a:solidFill>
                  <a:srgbClr val="3C2414"/>
                </a:solidFill>
                <a:latin typeface="Arial Narrow" panose="020B0606020202030204" pitchFamily="34" charset="0"/>
              </a:rPr>
              <a:t>Due to health risks steam room and sauna are not allowed for kids under 12 years old.</a:t>
            </a:r>
            <a:r>
              <a:rPr lang="pl-PL" sz="1100" dirty="0">
                <a:solidFill>
                  <a:srgbClr val="3C2414"/>
                </a:solidFill>
                <a:latin typeface="Arial Narrow" panose="020B0606020202030204" pitchFamily="34" charset="0"/>
              </a:rPr>
              <a:t> </a:t>
            </a:r>
            <a:r>
              <a:rPr lang="en-GB" sz="1100" dirty="0">
                <a:solidFill>
                  <a:srgbClr val="3C2414"/>
                </a:solidFill>
                <a:latin typeface="Arial Narrow" panose="020B0606020202030204" pitchFamily="34" charset="0"/>
              </a:rPr>
              <a:t>Only jacuzzi is available for our guests, under 12 years old, between 10:00 - 13:00 during the day.</a:t>
            </a:r>
            <a:endParaRPr lang="tr-TR"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r>
              <a:rPr lang="tr-TR" sz="1100" b="1" dirty="0">
                <a:solidFill>
                  <a:srgbClr val="3C2414"/>
                </a:solidFill>
                <a:latin typeface="Arial Narrow" panose="020B0606020202030204" pitchFamily="34" charset="0"/>
              </a:rPr>
              <a:t>FITNESS</a:t>
            </a:r>
            <a:r>
              <a:rPr lang="en-US" sz="1100" b="1" dirty="0">
                <a:solidFill>
                  <a:srgbClr val="3C2414"/>
                </a:solidFill>
                <a:latin typeface="Arial Narrow" panose="020B0606020202030204" pitchFamily="34" charset="0"/>
              </a:rPr>
              <a:t> CENTER</a:t>
            </a:r>
            <a:endParaRPr lang="tr-TR" sz="1100" b="1"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You may use gym and fitness facilities at the beach area. </a:t>
            </a:r>
          </a:p>
          <a:p>
            <a:r>
              <a:rPr lang="en-US" sz="1100" dirty="0">
                <a:solidFill>
                  <a:srgbClr val="3C2414"/>
                </a:solidFill>
                <a:latin typeface="Arial Narrow" panose="020B0606020202030204" pitchFamily="34" charset="0"/>
              </a:rPr>
              <a:t>Operating hours: 07:00 – 19:00</a:t>
            </a:r>
          </a:p>
          <a:p>
            <a:endParaRPr lang="en-US" sz="1100"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LIMOUSINE SERVICE</a:t>
            </a:r>
          </a:p>
          <a:p>
            <a:r>
              <a:rPr lang="en-US" sz="1100" dirty="0">
                <a:solidFill>
                  <a:srgbClr val="3C2414"/>
                </a:solidFill>
                <a:latin typeface="Arial Narrow" panose="020B0606020202030204" pitchFamily="34" charset="0"/>
              </a:rPr>
              <a:t>For a limousine service, please contact Guest Relations department.</a:t>
            </a:r>
          </a:p>
          <a:p>
            <a:endParaRPr lang="en-US" sz="1100"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WAKE UP CALL</a:t>
            </a:r>
          </a:p>
          <a:p>
            <a:r>
              <a:rPr lang="en-US" sz="1100" dirty="0">
                <a:solidFill>
                  <a:srgbClr val="3C2414"/>
                </a:solidFill>
                <a:latin typeface="Arial Narrow" panose="020B0606020202030204" pitchFamily="34" charset="0"/>
              </a:rPr>
              <a:t>For a Wake up call service, kindly contact Reception or Guest Relations department.</a:t>
            </a:r>
            <a:endParaRPr lang="tr-TR" sz="1100" dirty="0">
              <a:solidFill>
                <a:srgbClr val="3C2414"/>
              </a:solidFill>
              <a:latin typeface="Arial Narrow" panose="020B0606020202030204" pitchFamily="34" charset="0"/>
            </a:endParaRPr>
          </a:p>
          <a:p>
            <a:endParaRPr lang="tr-TR" sz="1200" dirty="0">
              <a:solidFill>
                <a:srgbClr val="3C2414"/>
              </a:solidFill>
              <a:latin typeface="Arial Narrow" panose="020B0606020202030204" pitchFamily="34" charset="0"/>
            </a:endParaRPr>
          </a:p>
        </p:txBody>
      </p:sp>
      <p:pic>
        <p:nvPicPr>
          <p:cNvPr id="3" name="Picture 2">
            <a:extLst>
              <a:ext uri="{FF2B5EF4-FFF2-40B4-BE49-F238E27FC236}">
                <a16:creationId xmlns:a16="http://schemas.microsoft.com/office/drawing/2014/main" id="{D3BD7B2A-8873-470A-A37F-8A4C5F9CA48E}"/>
              </a:ext>
            </a:extLst>
          </p:cNvPr>
          <p:cNvPicPr>
            <a:picLocks noChangeAspect="1"/>
          </p:cNvPicPr>
          <p:nvPr/>
        </p:nvPicPr>
        <p:blipFill>
          <a:blip r:embed="rId2"/>
          <a:stretch>
            <a:fillRect/>
          </a:stretch>
        </p:blipFill>
        <p:spPr>
          <a:xfrm>
            <a:off x="9034625" y="4639377"/>
            <a:ext cx="2444876" cy="1435174"/>
          </a:xfrm>
          <a:prstGeom prst="rect">
            <a:avLst/>
          </a:prstGeom>
        </p:spPr>
      </p:pic>
      <p:sp>
        <p:nvSpPr>
          <p:cNvPr id="2" name="TextBox 1">
            <a:extLst>
              <a:ext uri="{FF2B5EF4-FFF2-40B4-BE49-F238E27FC236}">
                <a16:creationId xmlns:a16="http://schemas.microsoft.com/office/drawing/2014/main" id="{C6B1FB2B-4FEB-BA4E-A200-0B8BB9685F37}"/>
              </a:ext>
            </a:extLst>
          </p:cNvPr>
          <p:cNvSpPr txBox="1"/>
          <p:nvPr/>
        </p:nvSpPr>
        <p:spPr>
          <a:xfrm>
            <a:off x="0" y="5257562"/>
            <a:ext cx="4252114" cy="1600438"/>
          </a:xfrm>
          <a:prstGeom prst="rect">
            <a:avLst/>
          </a:prstGeom>
          <a:noFill/>
        </p:spPr>
        <p:txBody>
          <a:bodyPr wrap="square" rtlCol="0">
            <a:spAutoFit/>
          </a:bodyPr>
          <a:lstStyle/>
          <a:p>
            <a:r>
              <a:rPr lang="en-US" sz="1400" b="1" i="1" dirty="0">
                <a:solidFill>
                  <a:srgbClr val="3C2414"/>
                </a:solidFill>
                <a:latin typeface="Arial Narrow" panose="020B0606020202030204" pitchFamily="34" charset="0"/>
              </a:rPr>
              <a:t>NOTE: You may find detailed information about the hotel, from Info Channel on your room TV. Check out time is  12:00 P.M. Rooms need to be prepared for new arrivals. The above-mentioned services and service times can be adjusted ,closed and changed by the hotel management due to weather conditions, seasonal demands, in case of health risk and legal prohibitions that may occur.</a:t>
            </a:r>
            <a:endParaRPr lang="tr-TR" sz="1400" b="1" i="1" dirty="0">
              <a:solidFill>
                <a:srgbClr val="3C2414"/>
              </a:solidFill>
              <a:latin typeface="Arial Narrow" panose="020B0606020202030204" pitchFamily="34" charset="0"/>
            </a:endParaRPr>
          </a:p>
        </p:txBody>
      </p:sp>
    </p:spTree>
    <p:extLst>
      <p:ext uri="{BB962C8B-B14F-4D97-AF65-F5344CB8AC3E}">
        <p14:creationId xmlns:p14="http://schemas.microsoft.com/office/powerpoint/2010/main" val="1207930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8361802" y="0"/>
            <a:ext cx="3860130" cy="646331"/>
          </a:xfrm>
          <a:prstGeom prst="rect">
            <a:avLst/>
          </a:prstGeom>
          <a:solidFill>
            <a:schemeClr val="accent2">
              <a:lumMod val="50000"/>
            </a:schemeClr>
          </a:solidFill>
        </p:spPr>
        <p:txBody>
          <a:bodyPr wrap="square">
            <a:spAutoFit/>
          </a:bodyPr>
          <a:lstStyle/>
          <a:p>
            <a:pPr algn="ctr"/>
            <a:r>
              <a:rPr lang="ru-RU" b="1" i="0" u="none" strike="noStrike" baseline="0" dirty="0">
                <a:solidFill>
                  <a:schemeClr val="accent4">
                    <a:lumMod val="40000"/>
                    <a:lumOff val="60000"/>
                  </a:schemeClr>
                </a:solidFill>
                <a:latin typeface="TimesNewRoman-Bold"/>
              </a:rPr>
              <a:t>КОНЦЕПЦИЯ </a:t>
            </a:r>
            <a:r>
              <a:rPr lang="en-GB" b="1" i="0" u="none" strike="noStrike" baseline="0" dirty="0">
                <a:solidFill>
                  <a:schemeClr val="accent4">
                    <a:lumMod val="40000"/>
                    <a:lumOff val="60000"/>
                  </a:schemeClr>
                </a:solidFill>
                <a:latin typeface="TimesNewRoman-Bold"/>
              </a:rPr>
              <a:t>“</a:t>
            </a:r>
            <a:r>
              <a:rPr lang="tr-TR" b="1" i="0" u="none" strike="noStrike" baseline="0" dirty="0">
                <a:solidFill>
                  <a:schemeClr val="accent4">
                    <a:lumMod val="40000"/>
                    <a:lumOff val="60000"/>
                  </a:schemeClr>
                </a:solidFill>
                <a:latin typeface="TimesNewRoman-Bold"/>
              </a:rPr>
              <a:t>HIGH CLASS</a:t>
            </a:r>
            <a:r>
              <a:rPr lang="en-GB" b="1" i="0" u="none" strike="noStrike" baseline="0" dirty="0">
                <a:solidFill>
                  <a:schemeClr val="accent4">
                    <a:lumMod val="40000"/>
                    <a:lumOff val="60000"/>
                  </a:schemeClr>
                </a:solidFill>
                <a:latin typeface="TimesNewRoman-Bold"/>
              </a:rPr>
              <a:t>”</a:t>
            </a:r>
            <a:r>
              <a:rPr lang="tr-TR" b="1" i="0" u="none" strike="noStrike" baseline="0" dirty="0">
                <a:solidFill>
                  <a:schemeClr val="accent4">
                    <a:lumMod val="40000"/>
                    <a:lumOff val="60000"/>
                  </a:schemeClr>
                </a:solidFill>
                <a:latin typeface="TimesNewRoman-Bold"/>
              </a:rPr>
              <a:t> </a:t>
            </a:r>
            <a:r>
              <a:rPr lang="ru-RU" b="1" dirty="0">
                <a:solidFill>
                  <a:schemeClr val="accent4">
                    <a:lumMod val="40000"/>
                    <a:lumOff val="60000"/>
                  </a:schemeClr>
                </a:solidFill>
                <a:latin typeface="TimesNewRoman-Bold"/>
              </a:rPr>
              <a:t>И</a:t>
            </a:r>
            <a:endParaRPr lang="tr-TR" b="1" i="0" u="none" strike="noStrike" baseline="0" dirty="0">
              <a:solidFill>
                <a:schemeClr val="accent4">
                  <a:lumMod val="40000"/>
                  <a:lumOff val="60000"/>
                </a:schemeClr>
              </a:solidFill>
              <a:latin typeface="TimesNewRoman-Bold"/>
            </a:endParaRPr>
          </a:p>
          <a:p>
            <a:pPr algn="ctr"/>
            <a:r>
              <a:rPr lang="ru-RU" b="1" dirty="0">
                <a:solidFill>
                  <a:schemeClr val="accent4">
                    <a:lumMod val="40000"/>
                    <a:lumOff val="60000"/>
                  </a:schemeClr>
                </a:solidFill>
                <a:latin typeface="TimesNewRoman-Bold"/>
              </a:rPr>
              <a:t>КАРТА ОТЕЛЯ</a:t>
            </a:r>
            <a:endParaRPr lang="tr-TR" dirty="0">
              <a:solidFill>
                <a:schemeClr val="accent4">
                  <a:lumMod val="40000"/>
                  <a:lumOff val="60000"/>
                </a:schemeClr>
              </a:solidFill>
            </a:endParaRPr>
          </a:p>
        </p:txBody>
      </p:sp>
      <p:sp>
        <p:nvSpPr>
          <p:cNvPr id="6" name="Dikdörtgen 5"/>
          <p:cNvSpPr/>
          <p:nvPr/>
        </p:nvSpPr>
        <p:spPr>
          <a:xfrm>
            <a:off x="8479736" y="1126172"/>
            <a:ext cx="3568995" cy="3539430"/>
          </a:xfrm>
          <a:prstGeom prst="rect">
            <a:avLst/>
          </a:prstGeom>
        </p:spPr>
        <p:txBody>
          <a:bodyPr wrap="square">
            <a:spAutoFit/>
          </a:bodyPr>
          <a:lstStyle/>
          <a:p>
            <a:pPr algn="ctr"/>
            <a:r>
              <a:rPr lang="az-Cyrl-AZ" sz="1400" b="0" i="0" u="none" strike="noStrike" baseline="0" dirty="0">
                <a:solidFill>
                  <a:srgbClr val="361F12"/>
                </a:solidFill>
                <a:latin typeface="Arial Narrow" panose="020B0606020202030204" pitchFamily="34" charset="0"/>
              </a:rPr>
              <a:t>Уважаемый Гость,</a:t>
            </a:r>
          </a:p>
          <a:p>
            <a:pPr algn="ctr"/>
            <a:r>
              <a:rPr lang="ru-RU" sz="1400" b="0" i="0" u="none" strike="noStrike" baseline="0" dirty="0">
                <a:solidFill>
                  <a:srgbClr val="361F12"/>
                </a:solidFill>
                <a:latin typeface="Arial Narrow" panose="020B0606020202030204" pitchFamily="34" charset="0"/>
              </a:rPr>
              <a:t>Мы рады приветствовать Вас в нашем отеле.</a:t>
            </a:r>
          </a:p>
          <a:p>
            <a:pPr algn="ctr"/>
            <a:r>
              <a:rPr lang="ru-RU" sz="1400" b="0" i="0" u="none" strike="noStrike" baseline="0" dirty="0">
                <a:solidFill>
                  <a:srgbClr val="361F12"/>
                </a:solidFill>
                <a:latin typeface="Arial Narrow" panose="020B0606020202030204" pitchFamily="34" charset="0"/>
              </a:rPr>
              <a:t>Этот информационный буклет поможет Вам найти</a:t>
            </a:r>
            <a:r>
              <a:rPr lang="en-GB" sz="1400" b="0" i="0" u="none" strike="noStrike" baseline="0" dirty="0">
                <a:solidFill>
                  <a:srgbClr val="361F12"/>
                </a:solidFill>
                <a:latin typeface="Arial Narrow" panose="020B0606020202030204" pitchFamily="34" charset="0"/>
              </a:rPr>
              <a:t> </a:t>
            </a:r>
            <a:r>
              <a:rPr lang="ru-RU" sz="1400" b="0" i="0" u="none" strike="noStrike" baseline="0" dirty="0">
                <a:solidFill>
                  <a:srgbClr val="361F12"/>
                </a:solidFill>
                <a:latin typeface="Arial Narrow" panose="020B0606020202030204" pitchFamily="34" charset="0"/>
              </a:rPr>
              <a:t>всю необходимую информацию, которая  может </a:t>
            </a:r>
            <a:r>
              <a:rPr lang="az-Cyrl-AZ" sz="1400" b="0" i="0" u="none" strike="noStrike" baseline="0" dirty="0">
                <a:solidFill>
                  <a:srgbClr val="361F12"/>
                </a:solidFill>
                <a:latin typeface="Arial Narrow" panose="020B0606020202030204" pitchFamily="34" charset="0"/>
              </a:rPr>
              <a:t>понадобиться в течение отдыха.</a:t>
            </a:r>
          </a:p>
          <a:p>
            <a:pPr algn="ctr"/>
            <a:r>
              <a:rPr lang="ru-RU" sz="1400" b="0" i="0" u="none" strike="noStrike" baseline="0" dirty="0">
                <a:solidFill>
                  <a:srgbClr val="361F12"/>
                </a:solidFill>
                <a:latin typeface="Arial Narrow" panose="020B0606020202030204" pitchFamily="34" charset="0"/>
              </a:rPr>
              <a:t>Спасибо, что выбрали</a:t>
            </a:r>
            <a:r>
              <a:rPr lang="ar-EG" sz="1400" b="0" i="0" u="none" strike="noStrike" baseline="0" dirty="0">
                <a:solidFill>
                  <a:srgbClr val="361F12"/>
                </a:solidFill>
                <a:latin typeface="Arial Narrow" panose="020B0606020202030204" pitchFamily="34" charset="0"/>
              </a:rPr>
              <a:t> </a:t>
            </a:r>
            <a:r>
              <a:rPr lang="ru-RU" sz="1400" b="0" i="0" u="none" strike="noStrike" baseline="0" dirty="0">
                <a:solidFill>
                  <a:srgbClr val="361F12"/>
                </a:solidFill>
                <a:latin typeface="Arial Narrow" panose="020B0606020202030204" pitchFamily="34" charset="0"/>
              </a:rPr>
              <a:t>нас</a:t>
            </a:r>
            <a:r>
              <a:rPr lang="az-Cyrl-AZ" sz="1400" b="0" i="0" u="none" strike="noStrike" baseline="0" dirty="0">
                <a:solidFill>
                  <a:srgbClr val="361F12"/>
                </a:solidFill>
                <a:latin typeface="Arial Narrow" panose="020B0606020202030204" pitchFamily="34" charset="0"/>
              </a:rPr>
              <a:t>.</a:t>
            </a:r>
          </a:p>
          <a:p>
            <a:pPr algn="ctr"/>
            <a:r>
              <a:rPr lang="az-Cyrl-AZ" sz="1400" b="0" i="0" u="none" strike="noStrike" baseline="0" dirty="0">
                <a:solidFill>
                  <a:srgbClr val="361F12"/>
                </a:solidFill>
                <a:latin typeface="Arial Narrow" panose="020B0606020202030204" pitchFamily="34" charset="0"/>
              </a:rPr>
              <a:t>Администрация </a:t>
            </a:r>
            <a:r>
              <a:rPr lang="az-Cyrl-AZ" sz="1400" dirty="0">
                <a:solidFill>
                  <a:srgbClr val="361F12"/>
                </a:solidFill>
                <a:latin typeface="Arial Narrow" panose="020B0606020202030204" pitchFamily="34" charset="0"/>
              </a:rPr>
              <a:t>отеля</a:t>
            </a:r>
            <a:endParaRPr lang="en-US" sz="1400" dirty="0">
              <a:solidFill>
                <a:srgbClr val="361F12"/>
              </a:solidFill>
              <a:latin typeface="Arial Narrow" panose="020B0606020202030204" pitchFamily="34" charset="0"/>
            </a:endParaRPr>
          </a:p>
          <a:p>
            <a:pPr algn="ctr"/>
            <a:endParaRPr lang="en-US" sz="1400" dirty="0">
              <a:solidFill>
                <a:srgbClr val="361F12"/>
              </a:solidFill>
              <a:latin typeface="Arial Narrow" panose="020B0606020202030204" pitchFamily="34" charset="0"/>
            </a:endParaRPr>
          </a:p>
          <a:p>
            <a:pPr algn="ctr"/>
            <a:r>
              <a:rPr lang="az-Cyrl-AZ" sz="1400" dirty="0">
                <a:solidFill>
                  <a:srgbClr val="361F12"/>
                </a:solidFill>
                <a:latin typeface="Arial Narrow" panose="020B0606020202030204" pitchFamily="34" charset="0"/>
              </a:rPr>
              <a:t>Чтобы позвонить на </a:t>
            </a:r>
            <a:r>
              <a:rPr lang="ru-RU" sz="1400" dirty="0">
                <a:solidFill>
                  <a:srgbClr val="361F12"/>
                </a:solidFill>
                <a:latin typeface="Arial Narrow" panose="020B0606020202030204" pitchFamily="34" charset="0"/>
              </a:rPr>
              <a:t>Р</a:t>
            </a:r>
            <a:r>
              <a:rPr lang="az-Cyrl-AZ" sz="1400" dirty="0">
                <a:solidFill>
                  <a:srgbClr val="361F12"/>
                </a:solidFill>
                <a:latin typeface="Arial Narrow" panose="020B0606020202030204" pitchFamily="34" charset="0"/>
              </a:rPr>
              <a:t>есепшн, пожалуйста, наберите </a:t>
            </a:r>
            <a:r>
              <a:rPr lang="en-US" sz="1400" dirty="0">
                <a:solidFill>
                  <a:srgbClr val="361F12"/>
                </a:solidFill>
                <a:latin typeface="Arial Narrow" panose="020B0606020202030204" pitchFamily="34" charset="0"/>
              </a:rPr>
              <a:t>0 </a:t>
            </a:r>
            <a:r>
              <a:rPr lang="ru-RU" sz="1400" dirty="0">
                <a:solidFill>
                  <a:srgbClr val="361F12"/>
                </a:solidFill>
                <a:latin typeface="Arial Narrow" panose="020B0606020202030204" pitchFamily="34" charset="0"/>
              </a:rPr>
              <a:t>со своего телефона в номере</a:t>
            </a:r>
            <a:r>
              <a:rPr lang="az-Cyrl-AZ" sz="1400" dirty="0">
                <a:solidFill>
                  <a:srgbClr val="361F12"/>
                </a:solidFill>
                <a:latin typeface="Arial Narrow" panose="020B0606020202030204" pitchFamily="34" charset="0"/>
              </a:rPr>
              <a:t>.</a:t>
            </a:r>
            <a:endParaRPr lang="en-US" sz="1400" dirty="0">
              <a:solidFill>
                <a:srgbClr val="361F12"/>
              </a:solidFill>
              <a:latin typeface="Arial Narrow" panose="020B0606020202030204" pitchFamily="34" charset="0"/>
            </a:endParaRPr>
          </a:p>
          <a:p>
            <a:pPr algn="ctr"/>
            <a:r>
              <a:rPr lang="az-Cyrl-AZ" sz="1400" dirty="0">
                <a:solidFill>
                  <a:srgbClr val="361F12"/>
                </a:solidFill>
                <a:latin typeface="Arial Narrow" panose="020B0606020202030204" pitchFamily="34" charset="0"/>
              </a:rPr>
              <a:t>Чтобы позвонить в Отдел по работе с гостями, пожалуйста, наберите </a:t>
            </a:r>
            <a:r>
              <a:rPr lang="en-US" sz="1400" dirty="0">
                <a:solidFill>
                  <a:srgbClr val="361F12"/>
                </a:solidFill>
                <a:latin typeface="Arial Narrow" panose="020B0606020202030204" pitchFamily="34" charset="0"/>
              </a:rPr>
              <a:t>1</a:t>
            </a:r>
            <a:r>
              <a:rPr lang="ru-RU" sz="1400" dirty="0">
                <a:solidFill>
                  <a:srgbClr val="361F12"/>
                </a:solidFill>
                <a:latin typeface="Arial Narrow" panose="020B0606020202030204" pitchFamily="34" charset="0"/>
              </a:rPr>
              <a:t>.</a:t>
            </a:r>
          </a:p>
          <a:p>
            <a:pPr algn="ctr"/>
            <a:r>
              <a:rPr lang="az-Cyrl-AZ" sz="1400" dirty="0">
                <a:solidFill>
                  <a:srgbClr val="361F12"/>
                </a:solidFill>
                <a:latin typeface="Arial Narrow" panose="020B0606020202030204" pitchFamily="34" charset="0"/>
              </a:rPr>
              <a:t>Чтобы позвонить в другую комнату, пожалуйста, нажмите 5 и номер комнаты.</a:t>
            </a:r>
            <a:endParaRPr lang="pl-PL" sz="1400" dirty="0">
              <a:solidFill>
                <a:srgbClr val="361F12"/>
              </a:solidFill>
              <a:latin typeface="Arial Narrow" panose="020B0606020202030204" pitchFamily="34" charset="0"/>
            </a:endParaRPr>
          </a:p>
          <a:p>
            <a:pPr algn="ctr"/>
            <a:r>
              <a:rPr lang="az-Cyrl-AZ" sz="1400" dirty="0">
                <a:solidFill>
                  <a:srgbClr val="361F12"/>
                </a:solidFill>
                <a:latin typeface="Arial Narrow" panose="020B0606020202030204" pitchFamily="34" charset="0"/>
              </a:rPr>
              <a:t>По любым вопросам, пожалуйста, свяжитесь с нами по номеру </a:t>
            </a:r>
            <a:r>
              <a:rPr lang="pl-PL" sz="1400" dirty="0">
                <a:solidFill>
                  <a:srgbClr val="361F12"/>
                </a:solidFill>
                <a:latin typeface="Arial Narrow" panose="020B0606020202030204" pitchFamily="34" charset="0"/>
              </a:rPr>
              <a:t>WhatsApp </a:t>
            </a:r>
            <a:r>
              <a:rPr lang="tr-TR" sz="1400" dirty="0">
                <a:solidFill>
                  <a:srgbClr val="361F12"/>
                </a:solidFill>
                <a:latin typeface="Arial Narrow" panose="020B0606020202030204" pitchFamily="34" charset="0"/>
              </a:rPr>
              <a:t>+20 106 </a:t>
            </a:r>
            <a:r>
              <a:rPr lang="pl-PL" sz="1400" dirty="0">
                <a:solidFill>
                  <a:srgbClr val="361F12"/>
                </a:solidFill>
                <a:latin typeface="Arial Narrow" panose="020B0606020202030204" pitchFamily="34" charset="0"/>
              </a:rPr>
              <a:t>8682 569</a:t>
            </a:r>
            <a:endParaRPr lang="tr-TR" sz="1400" dirty="0">
              <a:latin typeface="Arial Narrow" panose="020B0606020202030204" pitchFamily="34" charset="0"/>
            </a:endParaRPr>
          </a:p>
        </p:txBody>
      </p:sp>
      <p:sp>
        <p:nvSpPr>
          <p:cNvPr id="8" name="Dikdörtgen 7"/>
          <p:cNvSpPr/>
          <p:nvPr/>
        </p:nvSpPr>
        <p:spPr>
          <a:xfrm>
            <a:off x="0" y="99517"/>
            <a:ext cx="4318613" cy="7032694"/>
          </a:xfrm>
          <a:prstGeom prst="rect">
            <a:avLst/>
          </a:prstGeom>
        </p:spPr>
        <p:txBody>
          <a:bodyPr wrap="square">
            <a:spAutoFit/>
          </a:bodyPr>
          <a:lstStyle/>
          <a:p>
            <a:r>
              <a:rPr lang="ru-RU" sz="1100" b="1" dirty="0">
                <a:solidFill>
                  <a:srgbClr val="3C2414"/>
                </a:solidFill>
                <a:latin typeface="Arial Narrow" panose="020B0606020202030204" pitchFamily="34" charset="0"/>
              </a:rPr>
              <a:t>РЕСТОРАН</a:t>
            </a:r>
            <a:endParaRPr lang="en-US" sz="1100" b="1" dirty="0">
              <a:solidFill>
                <a:srgbClr val="3C2414"/>
              </a:solidFill>
              <a:latin typeface="Arial Narrow" panose="020B0606020202030204" pitchFamily="34" charset="0"/>
            </a:endParaRPr>
          </a:p>
          <a:p>
            <a:r>
              <a:rPr lang="ru-RU" sz="1100" dirty="0">
                <a:solidFill>
                  <a:srgbClr val="3C2414"/>
                </a:solidFill>
                <a:latin typeface="Arial Narrow" panose="020B0606020202030204" pitchFamily="34" charset="0"/>
              </a:rPr>
              <a:t>Завтрак</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07:00-1</a:t>
            </a:r>
            <a:r>
              <a:rPr lang="tr-TR" sz="1100" dirty="0">
                <a:solidFill>
                  <a:srgbClr val="3C2414"/>
                </a:solidFill>
                <a:latin typeface="Arial Narrow" panose="020B0606020202030204" pitchFamily="34" charset="0"/>
              </a:rPr>
              <a:t>1</a:t>
            </a:r>
            <a:r>
              <a:rPr lang="en-US" sz="1100" dirty="0">
                <a:solidFill>
                  <a:srgbClr val="3C2414"/>
                </a:solidFill>
                <a:latin typeface="Arial Narrow" panose="020B0606020202030204" pitchFamily="34" charset="0"/>
              </a:rPr>
              <a:t>:</a:t>
            </a:r>
            <a:r>
              <a:rPr lang="tr-TR" sz="1100" dirty="0">
                <a:solidFill>
                  <a:srgbClr val="3C2414"/>
                </a:solidFill>
                <a:latin typeface="Arial Narrow" panose="020B0606020202030204" pitchFamily="34" charset="0"/>
              </a:rPr>
              <a:t>00 </a:t>
            </a:r>
            <a:r>
              <a:rPr lang="ru-RU" sz="1100" dirty="0">
                <a:solidFill>
                  <a:srgbClr val="3C2414"/>
                </a:solidFill>
                <a:latin typeface="Arial Narrow" panose="020B0606020202030204" pitchFamily="34" charset="0"/>
              </a:rPr>
              <a:t>Шведский стол в ресторане </a:t>
            </a:r>
            <a:r>
              <a:rPr lang="en-US" sz="1100" dirty="0" err="1">
                <a:solidFill>
                  <a:srgbClr val="3C2414"/>
                </a:solidFill>
                <a:latin typeface="Arial Narrow" panose="020B0606020202030204" pitchFamily="34" charset="0"/>
              </a:rPr>
              <a:t>Otia</a:t>
            </a:r>
            <a:endParaRPr lang="en-US" sz="1100" dirty="0">
              <a:solidFill>
                <a:srgbClr val="3C2414"/>
              </a:solidFill>
              <a:latin typeface="Arial Narrow" panose="020B0606020202030204" pitchFamily="34" charset="0"/>
            </a:endParaRPr>
          </a:p>
          <a:p>
            <a:r>
              <a:rPr lang="ru-RU" sz="1100" dirty="0">
                <a:solidFill>
                  <a:srgbClr val="3C2414"/>
                </a:solidFill>
                <a:latin typeface="Arial Narrow" panose="020B0606020202030204" pitchFamily="34" charset="0"/>
              </a:rPr>
              <a:t>Обед</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 12:30-</a:t>
            </a:r>
            <a:r>
              <a:rPr lang="tr-TR" sz="1100" dirty="0">
                <a:solidFill>
                  <a:srgbClr val="3C2414"/>
                </a:solidFill>
                <a:latin typeface="Arial Narrow" panose="020B0606020202030204" pitchFamily="34" charset="0"/>
              </a:rPr>
              <a:t>1</a:t>
            </a:r>
            <a:r>
              <a:rPr lang="en-US" sz="1100" dirty="0">
                <a:solidFill>
                  <a:srgbClr val="3C2414"/>
                </a:solidFill>
                <a:latin typeface="Arial Narrow" panose="020B0606020202030204" pitchFamily="34" charset="0"/>
              </a:rPr>
              <a:t>5:00 </a:t>
            </a:r>
            <a:r>
              <a:rPr lang="ru-RU" sz="1100" dirty="0">
                <a:solidFill>
                  <a:srgbClr val="3C2414"/>
                </a:solidFill>
                <a:latin typeface="Arial Narrow" panose="020B0606020202030204" pitchFamily="34" charset="0"/>
              </a:rPr>
              <a:t>Шведский стол в ресторане </a:t>
            </a:r>
            <a:r>
              <a:rPr lang="en-US" sz="1100" dirty="0" err="1">
                <a:solidFill>
                  <a:srgbClr val="3C2414"/>
                </a:solidFill>
                <a:latin typeface="Arial Narrow" panose="020B0606020202030204" pitchFamily="34" charset="0"/>
              </a:rPr>
              <a:t>Otia</a:t>
            </a:r>
            <a:endParaRPr lang="en-US" sz="1100" dirty="0">
              <a:solidFill>
                <a:srgbClr val="3C2414"/>
              </a:solidFill>
              <a:latin typeface="Arial Narrow" panose="020B0606020202030204" pitchFamily="34" charset="0"/>
            </a:endParaRPr>
          </a:p>
          <a:p>
            <a:r>
              <a:rPr lang="ru-RU" sz="1100" dirty="0">
                <a:solidFill>
                  <a:srgbClr val="3C2414"/>
                </a:solidFill>
                <a:latin typeface="Arial Narrow" panose="020B0606020202030204" pitchFamily="34" charset="0"/>
              </a:rPr>
              <a:t>Ужин</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18:30-</a:t>
            </a:r>
            <a:r>
              <a:rPr lang="tr-TR" sz="1100" dirty="0">
                <a:solidFill>
                  <a:srgbClr val="3C2414"/>
                </a:solidFill>
                <a:latin typeface="Arial Narrow" panose="020B0606020202030204" pitchFamily="34" charset="0"/>
              </a:rPr>
              <a:t>2</a:t>
            </a:r>
            <a:r>
              <a:rPr lang="en-US" sz="1100" dirty="0">
                <a:solidFill>
                  <a:srgbClr val="3C2414"/>
                </a:solidFill>
                <a:latin typeface="Arial Narrow" panose="020B0606020202030204" pitchFamily="34" charset="0"/>
              </a:rPr>
              <a:t>1</a:t>
            </a:r>
            <a:r>
              <a:rPr lang="tr-TR" sz="1100" dirty="0">
                <a:solidFill>
                  <a:srgbClr val="3C2414"/>
                </a:solidFill>
                <a:latin typeface="Arial Narrow" panose="020B0606020202030204" pitchFamily="34" charset="0"/>
              </a:rPr>
              <a:t>:</a:t>
            </a:r>
            <a:r>
              <a:rPr lang="en-US" sz="1100" dirty="0">
                <a:solidFill>
                  <a:srgbClr val="3C2414"/>
                </a:solidFill>
                <a:latin typeface="Arial Narrow" panose="020B0606020202030204" pitchFamily="34" charset="0"/>
              </a:rPr>
              <a:t>3</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 </a:t>
            </a:r>
            <a:r>
              <a:rPr lang="ru-RU" sz="1100" dirty="0">
                <a:solidFill>
                  <a:srgbClr val="3C2414"/>
                </a:solidFill>
                <a:latin typeface="Arial Narrow" panose="020B0606020202030204" pitchFamily="34" charset="0"/>
              </a:rPr>
              <a:t>Шведский стол в ресторане </a:t>
            </a:r>
            <a:r>
              <a:rPr lang="en-US" sz="1100" dirty="0" err="1">
                <a:solidFill>
                  <a:srgbClr val="3C2414"/>
                </a:solidFill>
                <a:latin typeface="Arial Narrow" panose="020B0606020202030204" pitchFamily="34" charset="0"/>
              </a:rPr>
              <a:t>Otia</a:t>
            </a:r>
            <a:endParaRPr lang="en-US" sz="1100" dirty="0">
              <a:solidFill>
                <a:srgbClr val="3C2414"/>
              </a:solidFill>
              <a:latin typeface="Arial Narrow" panose="020B0606020202030204" pitchFamily="34" charset="0"/>
            </a:endParaRPr>
          </a:p>
          <a:p>
            <a:endParaRPr lang="en-US" sz="1100" b="1" dirty="0">
              <a:solidFill>
                <a:srgbClr val="3C2414"/>
              </a:solidFill>
              <a:latin typeface="Arial Narrow" panose="020B0606020202030204" pitchFamily="34" charset="0"/>
            </a:endParaRPr>
          </a:p>
          <a:p>
            <a:r>
              <a:rPr lang="ru-RU" sz="1100" b="1" dirty="0">
                <a:solidFill>
                  <a:srgbClr val="3C2414"/>
                </a:solidFill>
                <a:latin typeface="Arial Narrow" panose="020B0606020202030204" pitchFamily="34" charset="0"/>
              </a:rPr>
              <a:t>СНЕК СЕРВИС</a:t>
            </a:r>
            <a:endParaRPr lang="tr-TR" sz="1100" b="1" dirty="0">
              <a:solidFill>
                <a:srgbClr val="3C2414"/>
              </a:solidFill>
              <a:latin typeface="Arial Narrow" panose="020B0606020202030204" pitchFamily="34" charset="0"/>
            </a:endParaRPr>
          </a:p>
          <a:p>
            <a:r>
              <a:rPr lang="ru-RU" sz="1100" dirty="0">
                <a:solidFill>
                  <a:srgbClr val="3C2414"/>
                </a:solidFill>
                <a:latin typeface="Arial Narrow" panose="020B0606020202030204" pitchFamily="34" charset="0"/>
              </a:rPr>
              <a:t>Ресторан </a:t>
            </a:r>
            <a:r>
              <a:rPr lang="en-US" sz="1100" dirty="0">
                <a:solidFill>
                  <a:srgbClr val="3C2414"/>
                </a:solidFill>
                <a:latin typeface="Arial Narrow" panose="020B0606020202030204" pitchFamily="34" charset="0"/>
              </a:rPr>
              <a:t>Agora </a:t>
            </a:r>
            <a:r>
              <a:rPr lang="ru-RU" sz="1100" dirty="0">
                <a:solidFill>
                  <a:srgbClr val="3C2414"/>
                </a:solidFill>
                <a:latin typeface="Arial Narrow" panose="020B0606020202030204" pitchFamily="34" charset="0"/>
              </a:rPr>
              <a:t>(пляж)</a:t>
            </a:r>
            <a:r>
              <a:rPr lang="en-US"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18:00</a:t>
            </a:r>
            <a:r>
              <a:rPr lang="tr-TR" sz="1100" dirty="0">
                <a:solidFill>
                  <a:srgbClr val="3C2414"/>
                </a:solidFill>
                <a:latin typeface="Arial Narrow" panose="020B0606020202030204" pitchFamily="34" charset="0"/>
              </a:rPr>
              <a:t> </a:t>
            </a:r>
            <a:endParaRPr lang="pl-PL" sz="1100"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Xanadu </a:t>
            </a:r>
            <a:r>
              <a:rPr lang="ru-RU" sz="1100" dirty="0">
                <a:solidFill>
                  <a:srgbClr val="3C2414"/>
                </a:solidFill>
                <a:latin typeface="Arial Narrow" panose="020B0606020202030204" pitchFamily="34" charset="0"/>
              </a:rPr>
              <a:t>Бар</a:t>
            </a:r>
            <a:r>
              <a:rPr lang="en-US" sz="1100" dirty="0">
                <a:solidFill>
                  <a:srgbClr val="3C2414"/>
                </a:solidFill>
                <a:latin typeface="Arial Narrow" panose="020B0606020202030204" pitchFamily="34" charset="0"/>
              </a:rPr>
              <a:t> (main pool)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15:00 – 17:00</a:t>
            </a:r>
          </a:p>
          <a:p>
            <a:r>
              <a:rPr lang="ru-RU" sz="1100" dirty="0">
                <a:solidFill>
                  <a:srgbClr val="3C2414"/>
                </a:solidFill>
                <a:latin typeface="Arial Narrow" panose="020B0606020202030204" pitchFamily="34" charset="0"/>
              </a:rPr>
              <a:t>Кондитерская </a:t>
            </a:r>
            <a:r>
              <a:rPr lang="en-US" sz="1100" dirty="0">
                <a:solidFill>
                  <a:srgbClr val="3C2414"/>
                </a:solidFill>
                <a:latin typeface="Arial Narrow" panose="020B0606020202030204" pitchFamily="34" charset="0"/>
              </a:rPr>
              <a:t>Lagoon Lounge</a:t>
            </a:r>
            <a:r>
              <a:rPr lang="ru-RU" sz="1100" dirty="0">
                <a:solidFill>
                  <a:srgbClr val="3C2414"/>
                </a:solidFill>
                <a:latin typeface="Arial Narrow" panose="020B0606020202030204" pitchFamily="34" charset="0"/>
              </a:rPr>
              <a:t> (пляж)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23:00</a:t>
            </a:r>
          </a:p>
          <a:p>
            <a:r>
              <a:rPr lang="ru-RU" sz="1100" dirty="0">
                <a:solidFill>
                  <a:srgbClr val="3C2414"/>
                </a:solidFill>
                <a:latin typeface="Arial Narrow" panose="020B0606020202030204" pitchFamily="34" charset="0"/>
              </a:rPr>
              <a:t>Мороженое в </a:t>
            </a:r>
            <a:r>
              <a:rPr lang="tr-TR" sz="1100" dirty="0">
                <a:solidFill>
                  <a:srgbClr val="3C2414"/>
                </a:solidFill>
                <a:latin typeface="Arial Narrow" panose="020B0606020202030204" pitchFamily="34" charset="0"/>
              </a:rPr>
              <a:t>Agora </a:t>
            </a:r>
            <a:r>
              <a:rPr lang="ru-RU" sz="1100" dirty="0">
                <a:solidFill>
                  <a:srgbClr val="3C2414"/>
                </a:solidFill>
                <a:latin typeface="Arial Narrow" panose="020B0606020202030204" pitchFamily="34" charset="0"/>
              </a:rPr>
              <a:t>(пляж)</a:t>
            </a:r>
            <a:r>
              <a:rPr lang="tr-TR"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11:00 - 18:00</a:t>
            </a:r>
          </a:p>
          <a:p>
            <a:r>
              <a:rPr lang="ru-RU" sz="1100" dirty="0">
                <a:solidFill>
                  <a:srgbClr val="3C2414"/>
                </a:solidFill>
                <a:latin typeface="Arial Narrow" panose="020B0606020202030204" pitchFamily="34" charset="0"/>
              </a:rPr>
              <a:t>Еда и напитки в номер </a:t>
            </a:r>
            <a:r>
              <a:rPr lang="tr-TR" sz="1100" dirty="0">
                <a:solidFill>
                  <a:srgbClr val="3C2414"/>
                </a:solidFill>
                <a:latin typeface="Arial Narrow" panose="020B0606020202030204" pitchFamily="34" charset="0"/>
              </a:rPr>
              <a:t>– 24</a:t>
            </a:r>
            <a:r>
              <a:rPr lang="ru-RU" sz="1100" dirty="0">
                <a:solidFill>
                  <a:srgbClr val="3C2414"/>
                </a:solidFill>
                <a:latin typeface="Arial Narrow" panose="020B0606020202030204" pitchFamily="34" charset="0"/>
              </a:rPr>
              <a:t> часа</a:t>
            </a:r>
            <a:r>
              <a:rPr lang="en-US" sz="1100" dirty="0">
                <a:solidFill>
                  <a:srgbClr val="3C2414"/>
                </a:solidFill>
                <a:latin typeface="Arial Narrow" panose="020B0606020202030204" pitchFamily="34" charset="0"/>
              </a:rPr>
              <a:t> / </a:t>
            </a:r>
            <a:r>
              <a:rPr lang="tr-TR" sz="1100" dirty="0">
                <a:solidFill>
                  <a:srgbClr val="3C2414"/>
                </a:solidFill>
                <a:latin typeface="Arial Narrow" panose="020B0606020202030204" pitchFamily="34" charset="0"/>
              </a:rPr>
              <a:t>15 €</a:t>
            </a:r>
            <a:r>
              <a:rPr lang="en-US" sz="1100" dirty="0">
                <a:solidFill>
                  <a:srgbClr val="3C2414"/>
                </a:solidFill>
                <a:latin typeface="Arial Narrow" panose="020B0606020202030204" pitchFamily="34" charset="0"/>
              </a:rPr>
              <a:t> </a:t>
            </a:r>
            <a:r>
              <a:rPr lang="ru-RU" sz="1100" dirty="0">
                <a:solidFill>
                  <a:srgbClr val="3C2414"/>
                </a:solidFill>
                <a:latin typeface="Arial Narrow" panose="020B0606020202030204" pitchFamily="34" charset="0"/>
              </a:rPr>
              <a:t>за заказ</a:t>
            </a:r>
            <a:endParaRPr lang="tr-TR"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r>
              <a:rPr lang="ru-RU" sz="1100" b="1" dirty="0">
                <a:solidFill>
                  <a:srgbClr val="3C2414"/>
                </a:solidFill>
                <a:latin typeface="Arial Narrow" panose="020B0606020202030204" pitchFamily="34" charset="0"/>
              </a:rPr>
              <a:t>БАРЫ</a:t>
            </a:r>
            <a:endParaRPr lang="tr-TR" sz="1100" b="1"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Lagoon Lounge &amp; Bar</a:t>
            </a:r>
            <a:r>
              <a:rPr lang="ru-RU" sz="1100" dirty="0">
                <a:solidFill>
                  <a:srgbClr val="3C2414"/>
                </a:solidFill>
                <a:latin typeface="Arial Narrow" panose="020B0606020202030204" pitchFamily="34" charset="0"/>
              </a:rPr>
              <a:t> (пляж)</a:t>
            </a:r>
            <a:r>
              <a:rPr lang="tr-TR" sz="1100" dirty="0">
                <a:solidFill>
                  <a:srgbClr val="3C2414"/>
                </a:solidFill>
                <a:latin typeface="Arial Narrow" panose="020B0606020202030204" pitchFamily="34" charset="0"/>
              </a:rPr>
              <a:t>	</a:t>
            </a:r>
            <a:r>
              <a:rPr lang="ru-RU"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24</a:t>
            </a:r>
            <a:r>
              <a:rPr lang="ru-RU" sz="1100" dirty="0">
                <a:solidFill>
                  <a:srgbClr val="3C2414"/>
                </a:solidFill>
                <a:latin typeface="Arial Narrow" panose="020B0606020202030204" pitchFamily="34" charset="0"/>
              </a:rPr>
              <a:t> часа</a:t>
            </a:r>
            <a:endParaRPr lang="en-US" sz="1100"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Lobby </a:t>
            </a:r>
            <a:r>
              <a:rPr lang="ru-RU" sz="1100" dirty="0">
                <a:solidFill>
                  <a:srgbClr val="3C2414"/>
                </a:solidFill>
                <a:latin typeface="Arial Narrow" panose="020B0606020202030204" pitchFamily="34" charset="0"/>
              </a:rPr>
              <a:t>Бар (главное здание)</a:t>
            </a:r>
            <a:r>
              <a:rPr lang="en-US" sz="1100" dirty="0">
                <a:solidFill>
                  <a:srgbClr val="3C2414"/>
                </a:solidFill>
                <a:latin typeface="Arial Narrow" panose="020B0606020202030204" pitchFamily="34" charset="0"/>
              </a:rPr>
              <a:t>	</a:t>
            </a:r>
            <a:r>
              <a:rPr lang="ru-RU"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24</a:t>
            </a:r>
            <a:r>
              <a:rPr lang="ru-RU" sz="1100" dirty="0">
                <a:solidFill>
                  <a:srgbClr val="3C2414"/>
                </a:solidFill>
                <a:latin typeface="Arial Narrow" panose="020B0606020202030204" pitchFamily="34" charset="0"/>
              </a:rPr>
              <a:t> часа</a:t>
            </a:r>
            <a:r>
              <a:rPr lang="en-US" sz="1100" dirty="0">
                <a:solidFill>
                  <a:srgbClr val="3C2414"/>
                </a:solidFill>
                <a:latin typeface="Arial Narrow" panose="020B0606020202030204" pitchFamily="34" charset="0"/>
              </a:rPr>
              <a:t>		</a:t>
            </a:r>
          </a:p>
          <a:p>
            <a:r>
              <a:rPr lang="ru-RU" sz="1100" dirty="0">
                <a:solidFill>
                  <a:srgbClr val="3C2414"/>
                </a:solidFill>
                <a:latin typeface="Arial Narrow" panose="020B0606020202030204" pitchFamily="34" charset="0"/>
              </a:rPr>
              <a:t>Бар </a:t>
            </a:r>
            <a:r>
              <a:rPr lang="en-US" sz="1100" dirty="0">
                <a:solidFill>
                  <a:srgbClr val="3C2414"/>
                </a:solidFill>
                <a:latin typeface="Arial Narrow" panose="020B0606020202030204" pitchFamily="34" charset="0"/>
              </a:rPr>
              <a:t>Agora</a:t>
            </a:r>
            <a:r>
              <a:rPr lang="tr-TR" sz="1100" dirty="0">
                <a:solidFill>
                  <a:srgbClr val="3C2414"/>
                </a:solidFill>
                <a:latin typeface="Arial Narrow" panose="020B0606020202030204" pitchFamily="34" charset="0"/>
              </a:rPr>
              <a:t> </a:t>
            </a:r>
            <a:r>
              <a:rPr lang="ru-RU" sz="1100" dirty="0">
                <a:solidFill>
                  <a:srgbClr val="3C2414"/>
                </a:solidFill>
                <a:latin typeface="Arial Narrow" panose="020B0606020202030204" pitchFamily="34" charset="0"/>
              </a:rPr>
              <a:t>(пляж)</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18:00</a:t>
            </a:r>
          </a:p>
          <a:p>
            <a:r>
              <a:rPr lang="ru-RU" sz="1100" dirty="0">
                <a:solidFill>
                  <a:srgbClr val="3C2414"/>
                </a:solidFill>
                <a:latin typeface="Arial Narrow" panose="020B0606020202030204" pitchFamily="34" charset="0"/>
              </a:rPr>
              <a:t>Пляжный бар</a:t>
            </a:r>
            <a:r>
              <a:rPr lang="tr-TR" sz="1100" dirty="0">
                <a:solidFill>
                  <a:srgbClr val="3C2414"/>
                </a:solidFill>
                <a:latin typeface="Arial Narrow" panose="020B0606020202030204" pitchFamily="34" charset="0"/>
              </a:rPr>
              <a:t>		</a:t>
            </a:r>
            <a:r>
              <a:rPr lang="ru-RU" sz="1100" dirty="0">
                <a:solidFill>
                  <a:srgbClr val="3C2414"/>
                </a:solidFill>
                <a:latin typeface="Arial Narrow" panose="020B0606020202030204" pitchFamily="34" charset="0"/>
              </a:rPr>
              <a:t> с </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8</a:t>
            </a:r>
            <a:r>
              <a:rPr lang="tr-TR" sz="1100" dirty="0">
                <a:solidFill>
                  <a:srgbClr val="3C2414"/>
                </a:solidFill>
                <a:latin typeface="Arial Narrow" panose="020B0606020202030204" pitchFamily="34" charset="0"/>
              </a:rPr>
              <a:t>:00</a:t>
            </a:r>
            <a:r>
              <a:rPr lang="ru-RU" sz="1100" dirty="0">
                <a:solidFill>
                  <a:srgbClr val="3C2414"/>
                </a:solidFill>
                <a:latin typeface="Arial Narrow" panose="020B0606020202030204" pitchFamily="34" charset="0"/>
              </a:rPr>
              <a:t> до захода солнца</a:t>
            </a:r>
            <a:endParaRPr lang="en-GB" sz="1100" dirty="0">
              <a:solidFill>
                <a:srgbClr val="3C2414"/>
              </a:solidFill>
              <a:latin typeface="Arial Narrow" panose="020B0606020202030204" pitchFamily="34" charset="0"/>
            </a:endParaRPr>
          </a:p>
          <a:p>
            <a:r>
              <a:rPr lang="en-GB" sz="1100" dirty="0">
                <a:solidFill>
                  <a:srgbClr val="3C2414"/>
                </a:solidFill>
                <a:latin typeface="Arial Narrow" panose="020B0606020202030204" pitchFamily="34" charset="0"/>
              </a:rPr>
              <a:t>Xanadu </a:t>
            </a:r>
            <a:r>
              <a:rPr lang="ru-RU" sz="1100" dirty="0">
                <a:solidFill>
                  <a:srgbClr val="3C2414"/>
                </a:solidFill>
                <a:latin typeface="Arial Narrow" panose="020B0606020202030204" pitchFamily="34" charset="0"/>
              </a:rPr>
              <a:t>бар</a:t>
            </a:r>
            <a:r>
              <a:rPr lang="en-GB" sz="1100" dirty="0">
                <a:solidFill>
                  <a:srgbClr val="3C2414"/>
                </a:solidFill>
                <a:latin typeface="Arial Narrow" panose="020B0606020202030204" pitchFamily="34" charset="0"/>
              </a:rPr>
              <a:t> (</a:t>
            </a:r>
            <a:r>
              <a:rPr lang="ru-RU" sz="1100" dirty="0">
                <a:solidFill>
                  <a:srgbClr val="3C2414"/>
                </a:solidFill>
                <a:latin typeface="Arial Narrow" panose="020B0606020202030204" pitchFamily="34" charset="0"/>
              </a:rPr>
              <a:t>Главный бассейн</a:t>
            </a:r>
            <a:r>
              <a:rPr lang="en-GB" sz="1100" dirty="0">
                <a:solidFill>
                  <a:srgbClr val="3C2414"/>
                </a:solidFill>
                <a:latin typeface="Arial Narrow" panose="020B0606020202030204" pitchFamily="34" charset="0"/>
              </a:rPr>
              <a:t>)	 </a:t>
            </a:r>
            <a:r>
              <a:rPr lang="ru-RU" sz="1100" dirty="0">
                <a:solidFill>
                  <a:srgbClr val="3C2414"/>
                </a:solidFill>
                <a:latin typeface="Arial Narrow" panose="020B0606020202030204" pitchFamily="34" charset="0"/>
              </a:rPr>
              <a:t>с </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9</a:t>
            </a:r>
            <a:r>
              <a:rPr lang="tr-TR" sz="1100" dirty="0">
                <a:solidFill>
                  <a:srgbClr val="3C2414"/>
                </a:solidFill>
                <a:latin typeface="Arial Narrow" panose="020B0606020202030204" pitchFamily="34" charset="0"/>
              </a:rPr>
              <a:t>:00</a:t>
            </a:r>
            <a:r>
              <a:rPr lang="ru-RU" sz="1100" dirty="0">
                <a:solidFill>
                  <a:srgbClr val="3C2414"/>
                </a:solidFill>
                <a:latin typeface="Arial Narrow" panose="020B0606020202030204" pitchFamily="34" charset="0"/>
              </a:rPr>
              <a:t> до захода солнца</a:t>
            </a:r>
            <a:endParaRPr lang="en-GB" sz="1100" dirty="0">
              <a:solidFill>
                <a:srgbClr val="3C2414"/>
              </a:solidFill>
              <a:latin typeface="Arial Narrow" panose="020B0606020202030204" pitchFamily="34" charset="0"/>
            </a:endParaRPr>
          </a:p>
          <a:p>
            <a:r>
              <a:rPr lang="en-GB" sz="1100" dirty="0">
                <a:solidFill>
                  <a:srgbClr val="3C2414"/>
                </a:solidFill>
                <a:latin typeface="Arial Narrow" panose="020B0606020202030204" pitchFamily="34" charset="0"/>
              </a:rPr>
              <a:t>Sky </a:t>
            </a:r>
            <a:r>
              <a:rPr lang="ru-RU" sz="1100" dirty="0">
                <a:solidFill>
                  <a:srgbClr val="3C2414"/>
                </a:solidFill>
                <a:latin typeface="Arial Narrow" panose="020B0606020202030204" pitchFamily="34" charset="0"/>
              </a:rPr>
              <a:t>Бар (главное здание)</a:t>
            </a:r>
            <a:r>
              <a:rPr lang="en-GB" sz="1100" dirty="0">
                <a:solidFill>
                  <a:srgbClr val="3C2414"/>
                </a:solidFill>
                <a:latin typeface="Arial Narrow" panose="020B0606020202030204" pitchFamily="34" charset="0"/>
              </a:rPr>
              <a:t>	 c 09:00 </a:t>
            </a:r>
            <a:r>
              <a:rPr lang="ru-RU" sz="1100" dirty="0">
                <a:solidFill>
                  <a:srgbClr val="3C2414"/>
                </a:solidFill>
                <a:latin typeface="Arial Narrow" panose="020B0606020202030204" pitchFamily="34" charset="0"/>
              </a:rPr>
              <a:t>до</a:t>
            </a:r>
            <a:r>
              <a:rPr lang="en-GB" sz="1100" dirty="0">
                <a:solidFill>
                  <a:srgbClr val="3C2414"/>
                </a:solidFill>
                <a:latin typeface="Arial Narrow" panose="020B0606020202030204" pitchFamily="34" charset="0"/>
              </a:rPr>
              <a:t> 00:00</a:t>
            </a:r>
          </a:p>
          <a:p>
            <a:r>
              <a:rPr lang="en-GB" sz="1100" dirty="0">
                <a:solidFill>
                  <a:srgbClr val="3C2414"/>
                </a:solidFill>
                <a:latin typeface="Arial Narrow" panose="020B0606020202030204" pitchFamily="34" charset="0"/>
              </a:rPr>
              <a:t>Rosebud </a:t>
            </a:r>
            <a:r>
              <a:rPr lang="ru-RU" sz="1100" dirty="0">
                <a:solidFill>
                  <a:srgbClr val="3C2414"/>
                </a:solidFill>
                <a:latin typeface="Arial Narrow" panose="020B0606020202030204" pitchFamily="34" charset="0"/>
              </a:rPr>
              <a:t>(главное здание)</a:t>
            </a:r>
            <a:r>
              <a:rPr lang="en-GB" sz="1100" dirty="0">
                <a:solidFill>
                  <a:srgbClr val="3C2414"/>
                </a:solidFill>
                <a:latin typeface="Arial Narrow" panose="020B0606020202030204" pitchFamily="34" charset="0"/>
              </a:rPr>
              <a:t>	 c 20:00 </a:t>
            </a:r>
            <a:r>
              <a:rPr lang="ru-RU" sz="1100" dirty="0">
                <a:solidFill>
                  <a:srgbClr val="3C2414"/>
                </a:solidFill>
                <a:latin typeface="Arial Narrow" panose="020B0606020202030204" pitchFamily="34" charset="0"/>
              </a:rPr>
              <a:t>до</a:t>
            </a:r>
            <a:r>
              <a:rPr lang="en-GB" sz="1100" dirty="0">
                <a:solidFill>
                  <a:srgbClr val="3C2414"/>
                </a:solidFill>
                <a:latin typeface="Arial Narrow" panose="020B0606020202030204" pitchFamily="34" charset="0"/>
              </a:rPr>
              <a:t> 03:00</a:t>
            </a:r>
            <a:endParaRPr lang="tr-TR" sz="1100" dirty="0">
              <a:solidFill>
                <a:srgbClr val="3C2414"/>
              </a:solidFill>
              <a:latin typeface="Arial Narrow" panose="020B0606020202030204" pitchFamily="34" charset="0"/>
            </a:endParaRPr>
          </a:p>
          <a:p>
            <a:endParaRPr lang="ru-RU" sz="1100" dirty="0">
              <a:solidFill>
                <a:srgbClr val="3C2414"/>
              </a:solidFill>
              <a:latin typeface="Arial Narrow" panose="020B0606020202030204" pitchFamily="34" charset="0"/>
            </a:endParaRPr>
          </a:p>
          <a:p>
            <a:r>
              <a:rPr lang="ru-RU" sz="1100" b="1" dirty="0">
                <a:solidFill>
                  <a:srgbClr val="3C2414"/>
                </a:solidFill>
                <a:latin typeface="Arial Narrow" panose="020B0606020202030204" pitchFamily="34" charset="0"/>
              </a:rPr>
              <a:t>ОТЕЛЬНАЯ КЛИНИКА</a:t>
            </a:r>
            <a:endParaRPr lang="tr-TR" sz="1100" b="1" dirty="0">
              <a:solidFill>
                <a:srgbClr val="3C2414"/>
              </a:solidFill>
              <a:latin typeface="Arial Narrow" panose="020B0606020202030204" pitchFamily="34" charset="0"/>
            </a:endParaRPr>
          </a:p>
          <a:p>
            <a:r>
              <a:rPr lang="ru-RU" sz="1100" dirty="0">
                <a:solidFill>
                  <a:srgbClr val="3C2414"/>
                </a:solidFill>
                <a:latin typeface="Arial Narrow" panose="020B0606020202030204" pitchFamily="34" charset="0"/>
              </a:rPr>
              <a:t>Обратите внимание, что отельный врач доступен круглосуточно за дополнительную плату.</a:t>
            </a:r>
            <a:endParaRPr lang="en-GB" sz="1100" dirty="0">
              <a:solidFill>
                <a:srgbClr val="3C2414"/>
              </a:solidFill>
              <a:latin typeface="Arial Narrow" panose="020B0606020202030204" pitchFamily="34" charset="0"/>
            </a:endParaRPr>
          </a:p>
          <a:p>
            <a:endParaRPr lang="en-GB" sz="1100" dirty="0">
              <a:solidFill>
                <a:srgbClr val="3C2414"/>
              </a:solidFill>
              <a:latin typeface="Arial Narrow" panose="020B0606020202030204" pitchFamily="34" charset="0"/>
            </a:endParaRPr>
          </a:p>
          <a:p>
            <a:r>
              <a:rPr lang="ru-RU" sz="1100" b="1" dirty="0">
                <a:solidFill>
                  <a:srgbClr val="3C2414"/>
                </a:solidFill>
                <a:latin typeface="Arial Narrow" panose="020B0606020202030204" pitchFamily="34" charset="0"/>
              </a:rPr>
              <a:t>ИНТЕРНЕТ </a:t>
            </a:r>
            <a:r>
              <a:rPr lang="en-US" sz="1100" b="1" dirty="0">
                <a:solidFill>
                  <a:srgbClr val="3C2414"/>
                </a:solidFill>
                <a:latin typeface="Arial Narrow" panose="020B0606020202030204" pitchFamily="34" charset="0"/>
              </a:rPr>
              <a:t>WI-FI </a:t>
            </a:r>
            <a:endParaRPr lang="ru-RU" sz="1100" b="1" dirty="0">
              <a:solidFill>
                <a:srgbClr val="3C2414"/>
              </a:solidFill>
              <a:latin typeface="Arial Narrow" panose="020B0606020202030204" pitchFamily="34" charset="0"/>
            </a:endParaRPr>
          </a:p>
          <a:p>
            <a:r>
              <a:rPr lang="ru-RU" sz="1100" dirty="0">
                <a:solidFill>
                  <a:srgbClr val="3C2414"/>
                </a:solidFill>
                <a:latin typeface="Arial Narrow" panose="020B0606020202030204" pitchFamily="34" charset="0"/>
              </a:rPr>
              <a:t>Бесплатный </a:t>
            </a:r>
            <a:r>
              <a:rPr lang="en-US" sz="1100" dirty="0">
                <a:solidFill>
                  <a:srgbClr val="3C2414"/>
                </a:solidFill>
                <a:latin typeface="Arial Narrow" panose="020B0606020202030204" pitchFamily="34" charset="0"/>
              </a:rPr>
              <a:t>Wi-Fi </a:t>
            </a:r>
            <a:r>
              <a:rPr lang="ru-RU" sz="1100" dirty="0">
                <a:solidFill>
                  <a:srgbClr val="3C2414"/>
                </a:solidFill>
                <a:latin typeface="Arial Narrow" panose="020B0606020202030204" pitchFamily="34" charset="0"/>
              </a:rPr>
              <a:t>предоставляется на всей территории отеля. </a:t>
            </a:r>
          </a:p>
          <a:p>
            <a:r>
              <a:rPr lang="ru-RU" sz="1100" dirty="0">
                <a:solidFill>
                  <a:srgbClr val="3C2414"/>
                </a:solidFill>
                <a:latin typeface="Arial Narrow" panose="020B0606020202030204" pitchFamily="34" charset="0"/>
              </a:rPr>
              <a:t>Чтобы подключиться к </a:t>
            </a:r>
            <a:r>
              <a:rPr lang="en-US" sz="1100" dirty="0">
                <a:solidFill>
                  <a:srgbClr val="3C2414"/>
                </a:solidFill>
                <a:latin typeface="Arial Narrow" panose="020B0606020202030204" pitchFamily="34" charset="0"/>
              </a:rPr>
              <a:t>Wi-Fi, </a:t>
            </a:r>
            <a:r>
              <a:rPr lang="ru-RU" sz="1100" dirty="0">
                <a:solidFill>
                  <a:srgbClr val="3C2414"/>
                </a:solidFill>
                <a:latin typeface="Arial Narrow" panose="020B0606020202030204" pitchFamily="34" charset="0"/>
              </a:rPr>
              <a:t>пожалуйста, введите Ваше имя (как в заграничном паспорте), номер комнаты и действующий адрес электронной почты.</a:t>
            </a:r>
            <a:endParaRPr lang="en-US"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r>
              <a:rPr lang="ru-RU" sz="1100" b="1" i="1" dirty="0">
                <a:solidFill>
                  <a:srgbClr val="3C2414"/>
                </a:solidFill>
                <a:latin typeface="Arial Narrow" panose="020B0606020202030204" pitchFamily="34" charset="0"/>
              </a:rPr>
              <a:t>ПРИМЕЧАНИЕ</a:t>
            </a:r>
            <a:r>
              <a:rPr lang="en-US" sz="1100" b="1" i="1" dirty="0">
                <a:solidFill>
                  <a:srgbClr val="3C2414"/>
                </a:solidFill>
                <a:latin typeface="Arial Narrow" panose="020B0606020202030204" pitchFamily="34" charset="0"/>
              </a:rPr>
              <a:t>: </a:t>
            </a:r>
            <a:r>
              <a:rPr lang="ru-RU" sz="1100" b="1" i="1" dirty="0">
                <a:solidFill>
                  <a:srgbClr val="3C2414"/>
                </a:solidFill>
                <a:latin typeface="Arial Narrow" panose="020B0606020202030204" pitchFamily="34" charset="0"/>
              </a:rPr>
              <a:t>Подробную информацию об отеле можно найти на информационном канале по телевизору в номере. Время выезда из отеля 12:00. Номера должны быть подготовлены к новым прибытиям. Вышеупомянутые услуги и время обслуживания могут быть скорректированы, отменены или изменены администрацией отеля в связи с погодными условиями, сезонными требованиями, в случае риска для здоровья и правовых запретов, которые могут возникнуть.</a:t>
            </a:r>
            <a:endParaRPr lang="tr-TR" sz="1100" b="1" dirty="0">
              <a:solidFill>
                <a:srgbClr val="3C2414"/>
              </a:solidFill>
              <a:latin typeface="Arial Narrow" panose="020B0606020202030204" pitchFamily="34" charset="0"/>
            </a:endParaRPr>
          </a:p>
        </p:txBody>
      </p:sp>
      <p:sp>
        <p:nvSpPr>
          <p:cNvPr id="9" name="Dikdörtgen 8"/>
          <p:cNvSpPr/>
          <p:nvPr/>
        </p:nvSpPr>
        <p:spPr>
          <a:xfrm>
            <a:off x="4188854" y="88818"/>
            <a:ext cx="4172948" cy="6863417"/>
          </a:xfrm>
          <a:prstGeom prst="rect">
            <a:avLst/>
          </a:prstGeom>
        </p:spPr>
        <p:txBody>
          <a:bodyPr wrap="square">
            <a:spAutoFit/>
          </a:bodyPr>
          <a:lstStyle/>
          <a:p>
            <a:r>
              <a:rPr lang="en-US" sz="1100" b="1" dirty="0">
                <a:latin typeface="Arial Narrow" panose="020B0606020202030204" pitchFamily="34" charset="0"/>
              </a:rPr>
              <a:t>FANCYLAND</a:t>
            </a:r>
          </a:p>
          <a:p>
            <a:r>
              <a:rPr lang="ru-RU" sz="1100" dirty="0">
                <a:latin typeface="Arial Narrow" panose="020B0606020202030204" pitchFamily="34" charset="0"/>
              </a:rPr>
              <a:t>Время работы </a:t>
            </a:r>
            <a:r>
              <a:rPr lang="en-US" sz="1100" dirty="0">
                <a:solidFill>
                  <a:srgbClr val="3C2414"/>
                </a:solidFill>
                <a:latin typeface="Arial Narrow" panose="020B0606020202030204" pitchFamily="34" charset="0"/>
              </a:rPr>
              <a:t>09:30 – 22:00</a:t>
            </a:r>
            <a:endParaRPr lang="en-US" sz="1100" dirty="0">
              <a:latin typeface="Arial Narrow" panose="020B0606020202030204" pitchFamily="34" charset="0"/>
            </a:endParaRPr>
          </a:p>
          <a:p>
            <a:r>
              <a:rPr lang="ru-RU" sz="1100" dirty="0">
                <a:latin typeface="Arial Narrow" panose="020B0606020202030204" pitchFamily="34" charset="0"/>
              </a:rPr>
              <a:t>Вечером доступны другие мероприятия и Детская Дискотека. Развлечения для разных возрастных групп от </a:t>
            </a:r>
            <a:r>
              <a:rPr lang="en-US" sz="1100" dirty="0">
                <a:latin typeface="Arial Narrow" panose="020B0606020202030204" pitchFamily="34" charset="0"/>
              </a:rPr>
              <a:t>4</a:t>
            </a:r>
            <a:r>
              <a:rPr lang="ru-RU" sz="1100" dirty="0">
                <a:latin typeface="Arial Narrow" panose="020B0606020202030204" pitchFamily="34" charset="0"/>
              </a:rPr>
              <a:t> до </a:t>
            </a:r>
            <a:r>
              <a:rPr lang="en-US" sz="1100" dirty="0">
                <a:latin typeface="Arial Narrow" panose="020B0606020202030204" pitchFamily="34" charset="0"/>
              </a:rPr>
              <a:t>12</a:t>
            </a:r>
            <a:r>
              <a:rPr lang="ru-RU" sz="1100" dirty="0">
                <a:latin typeface="Arial Narrow" panose="020B0606020202030204" pitchFamily="34" charset="0"/>
              </a:rPr>
              <a:t> лет. </a:t>
            </a:r>
          </a:p>
          <a:p>
            <a:r>
              <a:rPr lang="ru-RU" sz="1100" dirty="0">
                <a:latin typeface="Arial Narrow" panose="020B0606020202030204" pitchFamily="34" charset="0"/>
              </a:rPr>
              <a:t>Время работы может быть изменено в связи с погодными условиями и условиями работы. </a:t>
            </a:r>
          </a:p>
          <a:p>
            <a:r>
              <a:rPr lang="ru-RU" sz="1100" dirty="0">
                <a:latin typeface="Arial Narrow" panose="020B0606020202030204" pitchFamily="34" charset="0"/>
              </a:rPr>
              <a:t>Детский клуб Fancyland предлагает для детей от 2 до 4 лет группу раннего развития. </a:t>
            </a:r>
          </a:p>
          <a:p>
            <a:r>
              <a:rPr lang="ru-RU" sz="1100" dirty="0">
                <a:latin typeface="Arial Narrow" panose="020B0606020202030204" pitchFamily="34" charset="0"/>
              </a:rPr>
              <a:t>Ресторан </a:t>
            </a:r>
            <a:r>
              <a:rPr lang="en-US" sz="1100" dirty="0" err="1">
                <a:latin typeface="Arial Narrow" panose="020B0606020202030204" pitchFamily="34" charset="0"/>
              </a:rPr>
              <a:t>Fancysnack</a:t>
            </a:r>
            <a:r>
              <a:rPr lang="en-US" sz="1100" dirty="0">
                <a:latin typeface="Arial Narrow" panose="020B0606020202030204" pitchFamily="34" charset="0"/>
              </a:rPr>
              <a:t> </a:t>
            </a:r>
            <a:r>
              <a:rPr lang="ru-RU" sz="1100" dirty="0">
                <a:latin typeface="Arial Narrow" panose="020B0606020202030204" pitchFamily="34" charset="0"/>
              </a:rPr>
              <a:t>открыт с 11:00 до 18:00.</a:t>
            </a:r>
          </a:p>
          <a:p>
            <a:r>
              <a:rPr lang="ru-RU" sz="1100" dirty="0">
                <a:latin typeface="Arial Narrow" panose="020B0606020202030204" pitchFamily="34" charset="0"/>
              </a:rPr>
              <a:t>Мороженое доступно бесплатно.</a:t>
            </a:r>
          </a:p>
          <a:p>
            <a:r>
              <a:rPr lang="ru-RU" sz="1100" dirty="0">
                <a:solidFill>
                  <a:srgbClr val="3C2414"/>
                </a:solidFill>
                <a:latin typeface="Arial Narrow" panose="020B0606020202030204" pitchFamily="34" charset="0"/>
              </a:rPr>
              <a:t>.</a:t>
            </a:r>
            <a:endParaRPr lang="en-US" sz="1100" dirty="0">
              <a:solidFill>
                <a:srgbClr val="3C2414"/>
              </a:solidFill>
              <a:latin typeface="Arial Narrow" panose="020B0606020202030204" pitchFamily="34" charset="0"/>
            </a:endParaRPr>
          </a:p>
          <a:p>
            <a:endParaRPr lang="en-GB" sz="1100" b="1" dirty="0">
              <a:solidFill>
                <a:srgbClr val="3C2414"/>
              </a:solidFill>
              <a:latin typeface="Arial Narrow" panose="020B0606020202030204" pitchFamily="34" charset="0"/>
            </a:endParaRPr>
          </a:p>
          <a:p>
            <a:r>
              <a:rPr lang="ru-RU" sz="1100" b="1" dirty="0">
                <a:solidFill>
                  <a:srgbClr val="3C2414"/>
                </a:solidFill>
                <a:latin typeface="Arial Narrow" panose="020B0606020202030204" pitchFamily="34" charset="0"/>
              </a:rPr>
              <a:t>УСЛУГИ ПРАЧЕЧНОЙ И ГЛАЖКИ</a:t>
            </a:r>
            <a:endParaRPr lang="en-US" sz="1100" b="1" dirty="0">
              <a:solidFill>
                <a:srgbClr val="3C2414"/>
              </a:solidFill>
              <a:latin typeface="Arial Narrow" panose="020B0606020202030204" pitchFamily="34" charset="0"/>
            </a:endParaRPr>
          </a:p>
          <a:p>
            <a:r>
              <a:rPr lang="ru-RU" sz="1100" dirty="0">
                <a:solidFill>
                  <a:srgbClr val="3C2414"/>
                </a:solidFill>
                <a:latin typeface="Arial Narrow" panose="020B0606020202030204" pitchFamily="34" charset="0"/>
              </a:rPr>
              <a:t>Чтобы получить свои вещи на следующий день, пожалуйста, отдайте их в Службу по уборке до 10:00 утра. Чтобы ускорить процесс Вы можете позвонить на стойку регистрации или в Отдел по работе с гостями.</a:t>
            </a:r>
            <a:r>
              <a:rPr lang="en-US" sz="1100" dirty="0">
                <a:solidFill>
                  <a:srgbClr val="3C2414"/>
                </a:solidFill>
                <a:latin typeface="Arial Narrow" panose="020B0606020202030204" pitchFamily="34" charset="0"/>
              </a:rPr>
              <a:t> </a:t>
            </a:r>
            <a:r>
              <a:rPr lang="ru-RU" sz="1100" dirty="0">
                <a:solidFill>
                  <a:srgbClr val="3C2414"/>
                </a:solidFill>
                <a:latin typeface="Arial Narrow" panose="020B0606020202030204" pitchFamily="34" charset="0"/>
              </a:rPr>
              <a:t>Услуги прачечной и глажки предоставляются за дополнительную плату.</a:t>
            </a:r>
          </a:p>
          <a:p>
            <a:endParaRPr lang="ru-RU" sz="1100" dirty="0">
              <a:solidFill>
                <a:srgbClr val="3C2414"/>
              </a:solidFill>
              <a:latin typeface="Arial Narrow" panose="020B0606020202030204" pitchFamily="34" charset="0"/>
            </a:endParaRPr>
          </a:p>
          <a:p>
            <a:r>
              <a:rPr lang="ru-RU" sz="1100" b="1" dirty="0">
                <a:solidFill>
                  <a:srgbClr val="3C2414"/>
                </a:solidFill>
                <a:latin typeface="Arial Narrow" panose="020B0606020202030204" pitchFamily="34" charset="0"/>
              </a:rPr>
              <a:t>ПЛЯЖНЫЕ ПОЛОТЕНЦА</a:t>
            </a:r>
            <a:endParaRPr lang="tr-TR" sz="1100" b="1" dirty="0">
              <a:solidFill>
                <a:srgbClr val="3C2414"/>
              </a:solidFill>
              <a:latin typeface="Arial Narrow" panose="020B0606020202030204" pitchFamily="34" charset="0"/>
            </a:endParaRPr>
          </a:p>
          <a:p>
            <a:r>
              <a:rPr lang="ru-RU" sz="1100" dirty="0">
                <a:solidFill>
                  <a:srgbClr val="3C2414"/>
                </a:solidFill>
                <a:latin typeface="Arial Narrow" panose="020B0606020202030204" pitchFamily="34" charset="0"/>
              </a:rPr>
              <a:t>Пожалуйста, используйте свою карточку для полотенец, чтобы взять свое пляжное полотенце в центре полотенец на пляже с 08:00 до 18:00..</a:t>
            </a:r>
          </a:p>
          <a:p>
            <a:endParaRPr lang="en-US" sz="1100" dirty="0">
              <a:solidFill>
                <a:srgbClr val="3C2414"/>
              </a:solidFill>
              <a:latin typeface="Arial Narrow" panose="020B0606020202030204" pitchFamily="34" charset="0"/>
            </a:endParaRPr>
          </a:p>
          <a:p>
            <a:r>
              <a:rPr lang="ru-RU" sz="1100" b="1" dirty="0">
                <a:solidFill>
                  <a:srgbClr val="3C2414"/>
                </a:solidFill>
                <a:latin typeface="Arial Narrow" panose="020B0606020202030204" pitchFamily="34" charset="0"/>
              </a:rPr>
              <a:t>УСЛУГИ СПА</a:t>
            </a:r>
            <a:endParaRPr lang="en-US" sz="1100" b="1" dirty="0">
              <a:solidFill>
                <a:srgbClr val="3C2414"/>
              </a:solidFill>
              <a:latin typeface="Arial Narrow" panose="020B0606020202030204" pitchFamily="34" charset="0"/>
            </a:endParaRPr>
          </a:p>
          <a:p>
            <a:r>
              <a:rPr lang="ru-RU" sz="1100" dirty="0">
                <a:solidFill>
                  <a:srgbClr val="3C2414"/>
                </a:solidFill>
                <a:latin typeface="Arial Narrow" panose="020B0606020202030204" pitchFamily="34" charset="0"/>
              </a:rPr>
              <a:t>СПА-центр работает с 09:00 до 19:00. Там доступны сауна, паровая комната, джакузи, услуги массажа и услуги красоты. Дети младше 12 лет не допускаются в паровую комнату и сауну из-за риска для здоровья. Для наших гостей в возрасте до 12 лет доступно только джакузи в течении дня с 10:00 до 13:00.</a:t>
            </a:r>
          </a:p>
          <a:p>
            <a:endParaRPr lang="tr-TR" sz="1100" dirty="0">
              <a:solidFill>
                <a:srgbClr val="3C2414"/>
              </a:solidFill>
              <a:latin typeface="Arial Narrow" panose="020B0606020202030204" pitchFamily="34" charset="0"/>
            </a:endParaRPr>
          </a:p>
          <a:p>
            <a:r>
              <a:rPr lang="ru-RU" sz="1100" b="1" dirty="0">
                <a:solidFill>
                  <a:srgbClr val="3C2414"/>
                </a:solidFill>
                <a:latin typeface="Arial Narrow" panose="020B0606020202030204" pitchFamily="34" charset="0"/>
              </a:rPr>
              <a:t>ФИТНЕС-КЛУБ</a:t>
            </a:r>
            <a:endParaRPr lang="tr-TR" sz="1100" b="1" dirty="0">
              <a:solidFill>
                <a:srgbClr val="3C2414"/>
              </a:solidFill>
              <a:latin typeface="Arial Narrow" panose="020B0606020202030204" pitchFamily="34" charset="0"/>
            </a:endParaRPr>
          </a:p>
          <a:p>
            <a:r>
              <a:rPr lang="ru-RU" sz="1100" dirty="0">
                <a:solidFill>
                  <a:srgbClr val="3C2414"/>
                </a:solidFill>
                <a:latin typeface="Arial Narrow" panose="020B0606020202030204" pitchFamily="34" charset="0"/>
              </a:rPr>
              <a:t>Вы можете воспользоваться тренажерным залом и фитнес-оборудованием на територии пляжа. Время работы: 07:00-19:00.</a:t>
            </a:r>
          </a:p>
          <a:p>
            <a:endParaRPr lang="ru-RU" sz="1100" dirty="0">
              <a:solidFill>
                <a:srgbClr val="3C2414"/>
              </a:solidFill>
              <a:latin typeface="Arial Narrow" panose="020B0606020202030204" pitchFamily="34" charset="0"/>
            </a:endParaRPr>
          </a:p>
          <a:p>
            <a:r>
              <a:rPr lang="ru-RU" sz="1100" b="1" dirty="0">
                <a:solidFill>
                  <a:srgbClr val="3C2414"/>
                </a:solidFill>
                <a:latin typeface="Arial Narrow" panose="020B0606020202030204" pitchFamily="34" charset="0"/>
              </a:rPr>
              <a:t>ИНДИВИДУАЛЬНЫЙ ТРАНСФЕР</a:t>
            </a:r>
            <a:endParaRPr lang="en-US" sz="1100" b="1" dirty="0">
              <a:solidFill>
                <a:srgbClr val="3C2414"/>
              </a:solidFill>
              <a:latin typeface="Arial Narrow" panose="020B0606020202030204" pitchFamily="34" charset="0"/>
            </a:endParaRPr>
          </a:p>
          <a:p>
            <a:r>
              <a:rPr lang="ru-RU" sz="1100" dirty="0">
                <a:solidFill>
                  <a:srgbClr val="3C2414"/>
                </a:solidFill>
                <a:latin typeface="Arial Narrow" panose="020B0606020202030204" pitchFamily="34" charset="0"/>
              </a:rPr>
              <a:t>Чтобы заказать услугу индивидуального трансфера, пожалуйста, свяжитесь с Отделом по работе с гостями.</a:t>
            </a:r>
            <a:endParaRPr lang="en-US" sz="1100" dirty="0">
              <a:solidFill>
                <a:srgbClr val="3C2414"/>
              </a:solidFill>
              <a:latin typeface="Arial Narrow" panose="020B0606020202030204" pitchFamily="34" charset="0"/>
            </a:endParaRPr>
          </a:p>
          <a:p>
            <a:endParaRPr lang="en-US" sz="1100" dirty="0">
              <a:solidFill>
                <a:srgbClr val="3C2414"/>
              </a:solidFill>
              <a:latin typeface="Arial Narrow" panose="020B0606020202030204" pitchFamily="34" charset="0"/>
            </a:endParaRPr>
          </a:p>
          <a:p>
            <a:r>
              <a:rPr lang="ru-RU" sz="1100" b="1" dirty="0">
                <a:solidFill>
                  <a:srgbClr val="3C2414"/>
                </a:solidFill>
                <a:latin typeface="Arial Narrow" panose="020B0606020202030204" pitchFamily="34" charset="0"/>
              </a:rPr>
              <a:t>УСЛУГА </a:t>
            </a:r>
            <a:r>
              <a:rPr lang="en-US" sz="1100" b="1" dirty="0">
                <a:solidFill>
                  <a:srgbClr val="3C2414"/>
                </a:solidFill>
                <a:latin typeface="Arial Narrow" panose="020B0606020202030204" pitchFamily="34" charset="0"/>
              </a:rPr>
              <a:t>“</a:t>
            </a:r>
            <a:r>
              <a:rPr lang="ru-RU" sz="1100" b="1" dirty="0">
                <a:solidFill>
                  <a:srgbClr val="3C2414"/>
                </a:solidFill>
                <a:latin typeface="Arial Narrow" panose="020B0606020202030204" pitchFamily="34" charset="0"/>
              </a:rPr>
              <a:t>БУДИЛЬНИК</a:t>
            </a:r>
            <a:r>
              <a:rPr lang="en-US" sz="1100" b="1" dirty="0">
                <a:solidFill>
                  <a:srgbClr val="3C2414"/>
                </a:solidFill>
                <a:latin typeface="Arial Narrow" panose="020B0606020202030204" pitchFamily="34" charset="0"/>
              </a:rPr>
              <a:t>”</a:t>
            </a:r>
          </a:p>
          <a:p>
            <a:r>
              <a:rPr lang="ru-RU" sz="1100" dirty="0">
                <a:solidFill>
                  <a:srgbClr val="3C2414"/>
                </a:solidFill>
                <a:latin typeface="Arial Narrow" panose="020B0606020202030204" pitchFamily="34" charset="0"/>
              </a:rPr>
              <a:t>Чтобы заказать услугу </a:t>
            </a:r>
            <a:r>
              <a:rPr lang="en-US" sz="1100" dirty="0">
                <a:solidFill>
                  <a:srgbClr val="3C2414"/>
                </a:solidFill>
                <a:latin typeface="Arial Narrow" panose="020B0606020202030204" pitchFamily="34" charset="0"/>
              </a:rPr>
              <a:t>“</a:t>
            </a:r>
            <a:r>
              <a:rPr lang="ru-RU" sz="1100" dirty="0">
                <a:solidFill>
                  <a:srgbClr val="3C2414"/>
                </a:solidFill>
                <a:latin typeface="Arial Narrow" panose="020B0606020202030204" pitchFamily="34" charset="0"/>
              </a:rPr>
              <a:t>Будильник</a:t>
            </a:r>
            <a:r>
              <a:rPr lang="en-US" sz="1100" dirty="0">
                <a:solidFill>
                  <a:srgbClr val="3C2414"/>
                </a:solidFill>
                <a:latin typeface="Arial Narrow" panose="020B0606020202030204" pitchFamily="34" charset="0"/>
              </a:rPr>
              <a:t>”</a:t>
            </a:r>
            <a:r>
              <a:rPr lang="ru-RU" sz="1100" dirty="0">
                <a:solidFill>
                  <a:srgbClr val="3C2414"/>
                </a:solidFill>
                <a:latin typeface="Arial Narrow" panose="020B0606020202030204" pitchFamily="34" charset="0"/>
              </a:rPr>
              <a:t>, пожалуйста, свяжитесь со Стойкой регистрации или Отделом по работе с гостями.</a:t>
            </a:r>
            <a:endParaRPr lang="tr-TR" sz="1100" dirty="0">
              <a:solidFill>
                <a:srgbClr val="3C2414"/>
              </a:solidFill>
              <a:latin typeface="Arial Narrow" panose="020B0606020202030204" pitchFamily="34" charset="0"/>
            </a:endParaRPr>
          </a:p>
        </p:txBody>
      </p:sp>
      <p:pic>
        <p:nvPicPr>
          <p:cNvPr id="3" name="Picture 2">
            <a:extLst>
              <a:ext uri="{FF2B5EF4-FFF2-40B4-BE49-F238E27FC236}">
                <a16:creationId xmlns:a16="http://schemas.microsoft.com/office/drawing/2014/main" id="{D3BD7B2A-8873-470A-A37F-8A4C5F9CA48E}"/>
              </a:ext>
            </a:extLst>
          </p:cNvPr>
          <p:cNvPicPr>
            <a:picLocks noChangeAspect="1"/>
          </p:cNvPicPr>
          <p:nvPr/>
        </p:nvPicPr>
        <p:blipFill>
          <a:blip r:embed="rId3"/>
          <a:stretch>
            <a:fillRect/>
          </a:stretch>
        </p:blipFill>
        <p:spPr>
          <a:xfrm>
            <a:off x="9069429" y="5014241"/>
            <a:ext cx="2444876" cy="1435174"/>
          </a:xfrm>
          <a:prstGeom prst="rect">
            <a:avLst/>
          </a:prstGeom>
        </p:spPr>
      </p:pic>
    </p:spTree>
    <p:extLst>
      <p:ext uri="{BB962C8B-B14F-4D97-AF65-F5344CB8AC3E}">
        <p14:creationId xmlns:p14="http://schemas.microsoft.com/office/powerpoint/2010/main" val="2695255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8361802" y="0"/>
            <a:ext cx="3860130" cy="646331"/>
          </a:xfrm>
          <a:prstGeom prst="rect">
            <a:avLst/>
          </a:prstGeom>
          <a:solidFill>
            <a:schemeClr val="accent2">
              <a:lumMod val="50000"/>
            </a:schemeClr>
          </a:solidFill>
        </p:spPr>
        <p:txBody>
          <a:bodyPr wrap="square">
            <a:spAutoFit/>
          </a:bodyPr>
          <a:lstStyle/>
          <a:p>
            <a:pPr algn="ctr"/>
            <a:r>
              <a:rPr lang="pl-PL" b="1" i="0" u="none" strike="noStrike" baseline="0" dirty="0">
                <a:solidFill>
                  <a:schemeClr val="accent4">
                    <a:lumMod val="40000"/>
                    <a:lumOff val="60000"/>
                  </a:schemeClr>
                </a:solidFill>
                <a:latin typeface="TimesNewRoman-Bold"/>
              </a:rPr>
              <a:t>KONCEPCJ</a:t>
            </a:r>
            <a:r>
              <a:rPr lang="pl-PL" b="1" dirty="0">
                <a:solidFill>
                  <a:schemeClr val="accent4">
                    <a:lumMod val="40000"/>
                    <a:lumOff val="60000"/>
                  </a:schemeClr>
                </a:solidFill>
                <a:latin typeface="TimesNewRoman-Bold"/>
              </a:rPr>
              <a:t>A</a:t>
            </a:r>
            <a:r>
              <a:rPr lang="ru-RU" b="1" i="0" u="none" strike="noStrike" baseline="0" dirty="0">
                <a:solidFill>
                  <a:schemeClr val="accent4">
                    <a:lumMod val="40000"/>
                    <a:lumOff val="60000"/>
                  </a:schemeClr>
                </a:solidFill>
                <a:latin typeface="TimesNewRoman-Bold"/>
              </a:rPr>
              <a:t> </a:t>
            </a:r>
            <a:r>
              <a:rPr lang="en-GB" b="1" i="0" u="none" strike="noStrike" baseline="0" dirty="0">
                <a:solidFill>
                  <a:schemeClr val="accent4">
                    <a:lumMod val="40000"/>
                    <a:lumOff val="60000"/>
                  </a:schemeClr>
                </a:solidFill>
                <a:latin typeface="TimesNewRoman-Bold"/>
              </a:rPr>
              <a:t>“</a:t>
            </a:r>
            <a:r>
              <a:rPr lang="tr-TR" b="1" i="0" u="none" strike="noStrike" baseline="0" dirty="0">
                <a:solidFill>
                  <a:schemeClr val="accent4">
                    <a:lumMod val="40000"/>
                    <a:lumOff val="60000"/>
                  </a:schemeClr>
                </a:solidFill>
                <a:latin typeface="TimesNewRoman-Bold"/>
              </a:rPr>
              <a:t>HIGH CLASS</a:t>
            </a:r>
            <a:r>
              <a:rPr lang="en-GB" b="1" i="0" u="none" strike="noStrike" baseline="0" dirty="0">
                <a:solidFill>
                  <a:schemeClr val="accent4">
                    <a:lumMod val="40000"/>
                    <a:lumOff val="60000"/>
                  </a:schemeClr>
                </a:solidFill>
                <a:latin typeface="TimesNewRoman-Bold"/>
              </a:rPr>
              <a:t>”</a:t>
            </a:r>
            <a:r>
              <a:rPr lang="tr-TR" b="1" i="0" u="none" strike="noStrike" baseline="0" dirty="0">
                <a:solidFill>
                  <a:schemeClr val="accent4">
                    <a:lumMod val="40000"/>
                    <a:lumOff val="60000"/>
                  </a:schemeClr>
                </a:solidFill>
                <a:latin typeface="TimesNewRoman-Bold"/>
              </a:rPr>
              <a:t> </a:t>
            </a:r>
            <a:r>
              <a:rPr lang="pl-PL" b="1" i="0" u="none" strike="noStrike" baseline="0" dirty="0">
                <a:solidFill>
                  <a:schemeClr val="accent4">
                    <a:lumMod val="40000"/>
                    <a:lumOff val="60000"/>
                  </a:schemeClr>
                </a:solidFill>
                <a:latin typeface="TimesNewRoman-Bold"/>
              </a:rPr>
              <a:t>&amp;</a:t>
            </a:r>
            <a:endParaRPr lang="tr-TR" b="1" i="0" u="none" strike="noStrike" baseline="0" dirty="0">
              <a:solidFill>
                <a:schemeClr val="accent4">
                  <a:lumMod val="40000"/>
                  <a:lumOff val="60000"/>
                </a:schemeClr>
              </a:solidFill>
              <a:latin typeface="TimesNewRoman-Bold"/>
            </a:endParaRPr>
          </a:p>
          <a:p>
            <a:pPr algn="ctr"/>
            <a:r>
              <a:rPr lang="pl-PL" b="1" dirty="0">
                <a:solidFill>
                  <a:schemeClr val="accent4">
                    <a:lumMod val="40000"/>
                    <a:lumOff val="60000"/>
                  </a:schemeClr>
                </a:solidFill>
                <a:latin typeface="TimesNewRoman-Bold"/>
              </a:rPr>
              <a:t>MAPA HOTELU</a:t>
            </a:r>
            <a:endParaRPr lang="tr-TR" dirty="0">
              <a:solidFill>
                <a:schemeClr val="accent4">
                  <a:lumMod val="40000"/>
                  <a:lumOff val="60000"/>
                </a:schemeClr>
              </a:solidFill>
            </a:endParaRPr>
          </a:p>
        </p:txBody>
      </p:sp>
      <p:sp>
        <p:nvSpPr>
          <p:cNvPr id="6" name="Dikdörtgen 5"/>
          <p:cNvSpPr/>
          <p:nvPr/>
        </p:nvSpPr>
        <p:spPr>
          <a:xfrm>
            <a:off x="8507369" y="1293640"/>
            <a:ext cx="3568995" cy="3323987"/>
          </a:xfrm>
          <a:prstGeom prst="rect">
            <a:avLst/>
          </a:prstGeom>
        </p:spPr>
        <p:txBody>
          <a:bodyPr wrap="square">
            <a:spAutoFit/>
          </a:bodyPr>
          <a:lstStyle/>
          <a:p>
            <a:pPr algn="ctr"/>
            <a:r>
              <a:rPr lang="pl-PL" sz="1400" dirty="0">
                <a:solidFill>
                  <a:srgbClr val="361F12"/>
                </a:solidFill>
                <a:latin typeface="Arial Narrow" panose="020B0606020202030204" pitchFamily="34" charset="0"/>
              </a:rPr>
              <a:t>Drodzy Goście,</a:t>
            </a:r>
          </a:p>
          <a:p>
            <a:pPr algn="ctr"/>
            <a:r>
              <a:rPr lang="pl-PL" sz="1400" dirty="0">
                <a:solidFill>
                  <a:srgbClr val="361F12"/>
                </a:solidFill>
                <a:latin typeface="Arial Narrow" panose="020B0606020202030204" pitchFamily="34" charset="0"/>
              </a:rPr>
              <a:t>Witamy w naszym hotelu. Miło nam powitać Państwa w naszym ośrodku.</a:t>
            </a:r>
          </a:p>
          <a:p>
            <a:pPr algn="ctr"/>
            <a:r>
              <a:rPr lang="pl-PL" sz="1400" dirty="0">
                <a:solidFill>
                  <a:srgbClr val="361F12"/>
                </a:solidFill>
                <a:latin typeface="Arial Narrow" panose="020B0606020202030204" pitchFamily="34" charset="0"/>
              </a:rPr>
              <a:t>W tym przewodniku informacyjnym znajdziecie informacje, które pomogą Wam podczas pobytu.</a:t>
            </a:r>
          </a:p>
          <a:p>
            <a:pPr algn="ctr"/>
            <a:r>
              <a:rPr lang="pl-PL" sz="1400" dirty="0">
                <a:solidFill>
                  <a:srgbClr val="361F12"/>
                </a:solidFill>
                <a:latin typeface="Arial Narrow" panose="020B0606020202030204" pitchFamily="34" charset="0"/>
              </a:rPr>
              <a:t>Dziękujemy, że wybraliście nas.</a:t>
            </a:r>
          </a:p>
          <a:p>
            <a:pPr algn="ctr"/>
            <a:r>
              <a:rPr lang="pl-PL" sz="1400" dirty="0">
                <a:solidFill>
                  <a:srgbClr val="361F12"/>
                </a:solidFill>
                <a:latin typeface="Arial Narrow" panose="020B0606020202030204" pitchFamily="34" charset="0"/>
              </a:rPr>
              <a:t>Zarząd Hotelu</a:t>
            </a:r>
          </a:p>
          <a:p>
            <a:pPr algn="ctr"/>
            <a:endParaRPr lang="pl-PL" sz="1400" dirty="0">
              <a:solidFill>
                <a:srgbClr val="361F12"/>
              </a:solidFill>
              <a:latin typeface="Arial Narrow" panose="020B0606020202030204" pitchFamily="34" charset="0"/>
            </a:endParaRPr>
          </a:p>
          <a:p>
            <a:pPr algn="ctr"/>
            <a:r>
              <a:rPr lang="pl-PL" sz="1400" dirty="0">
                <a:solidFill>
                  <a:srgbClr val="361F12"/>
                </a:solidFill>
                <a:latin typeface="Arial Narrow" panose="020B0606020202030204" pitchFamily="34" charset="0"/>
              </a:rPr>
              <a:t>Numer telefonu do Recepcji 0. </a:t>
            </a:r>
            <a:endParaRPr lang="en-US" sz="1400" dirty="0">
              <a:solidFill>
                <a:srgbClr val="361F12"/>
              </a:solidFill>
              <a:latin typeface="Arial Narrow" panose="020B0606020202030204" pitchFamily="34" charset="0"/>
            </a:endParaRPr>
          </a:p>
          <a:p>
            <a:pPr algn="ctr"/>
            <a:r>
              <a:rPr lang="pl-PL" sz="1400" dirty="0">
                <a:solidFill>
                  <a:srgbClr val="361F12"/>
                </a:solidFill>
                <a:latin typeface="Arial Narrow" panose="020B0606020202030204" pitchFamily="34" charset="0"/>
              </a:rPr>
              <a:t>Numer telefonu do Działu ds. Relacji z Gośćmi </a:t>
            </a:r>
            <a:r>
              <a:rPr lang="ru-RU" sz="1400" dirty="0">
                <a:solidFill>
                  <a:srgbClr val="361F12"/>
                </a:solidFill>
                <a:latin typeface="Arial Narrow" panose="020B0606020202030204" pitchFamily="34" charset="0"/>
              </a:rPr>
              <a:t>1</a:t>
            </a:r>
            <a:r>
              <a:rPr lang="pl-PL" sz="1400" dirty="0">
                <a:solidFill>
                  <a:srgbClr val="361F12"/>
                </a:solidFill>
                <a:latin typeface="Arial Narrow" panose="020B0606020202030204" pitchFamily="34" charset="0"/>
              </a:rPr>
              <a:t>. </a:t>
            </a:r>
          </a:p>
          <a:p>
            <a:pPr algn="ctr"/>
            <a:r>
              <a:rPr lang="pl-PL" sz="1400" dirty="0">
                <a:solidFill>
                  <a:srgbClr val="361F12"/>
                </a:solidFill>
                <a:latin typeface="Arial Narrow" panose="020B0606020202030204" pitchFamily="34" charset="0"/>
              </a:rPr>
              <a:t>Aby zadzwonić do innego pokoju, uprzejmie prosimy wcisnąć 5 i numer pokoju.</a:t>
            </a:r>
          </a:p>
          <a:p>
            <a:pPr algn="ctr"/>
            <a:r>
              <a:rPr lang="pl-PL" sz="1400" dirty="0">
                <a:solidFill>
                  <a:srgbClr val="361F12"/>
                </a:solidFill>
                <a:latin typeface="Arial Narrow" panose="020B0606020202030204" pitchFamily="34" charset="0"/>
              </a:rPr>
              <a:t>W przypadku jakichkolwiek pytań czy próśb prosimy o kontakt pod numerem WhatsApp </a:t>
            </a:r>
          </a:p>
          <a:p>
            <a:pPr algn="ctr"/>
            <a:r>
              <a:rPr lang="tr-TR" sz="1400" dirty="0">
                <a:solidFill>
                  <a:srgbClr val="361F12"/>
                </a:solidFill>
                <a:latin typeface="Arial Narrow" panose="020B0606020202030204" pitchFamily="34" charset="0"/>
              </a:rPr>
              <a:t>+20 106 </a:t>
            </a:r>
            <a:r>
              <a:rPr lang="pl-PL" sz="1400" dirty="0">
                <a:solidFill>
                  <a:srgbClr val="361F12"/>
                </a:solidFill>
                <a:latin typeface="Arial Narrow" panose="020B0606020202030204" pitchFamily="34" charset="0"/>
              </a:rPr>
              <a:t>8682 569</a:t>
            </a:r>
            <a:endParaRPr lang="tr-TR" sz="1400" dirty="0">
              <a:latin typeface="Arial Narrow" panose="020B0606020202030204" pitchFamily="34" charset="0"/>
            </a:endParaRPr>
          </a:p>
        </p:txBody>
      </p:sp>
      <p:sp>
        <p:nvSpPr>
          <p:cNvPr id="8" name="Dikdörtgen 7"/>
          <p:cNvSpPr/>
          <p:nvPr/>
        </p:nvSpPr>
        <p:spPr>
          <a:xfrm>
            <a:off x="0" y="67643"/>
            <a:ext cx="4318613" cy="6524863"/>
          </a:xfrm>
          <a:prstGeom prst="rect">
            <a:avLst/>
          </a:prstGeom>
        </p:spPr>
        <p:txBody>
          <a:bodyPr wrap="square">
            <a:spAutoFit/>
          </a:bodyPr>
          <a:lstStyle/>
          <a:p>
            <a:r>
              <a:rPr lang="en-GB" sz="1100" b="1" dirty="0">
                <a:solidFill>
                  <a:srgbClr val="3C2414"/>
                </a:solidFill>
                <a:latin typeface="Arial Narrow" panose="020B0606020202030204" pitchFamily="34" charset="0"/>
              </a:rPr>
              <a:t>RESTAURACJA</a:t>
            </a:r>
            <a:endParaRPr lang="en-US" sz="1100" b="1"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Śniadanie</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07:00-1</a:t>
            </a:r>
            <a:r>
              <a:rPr lang="tr-TR" sz="1100" dirty="0">
                <a:solidFill>
                  <a:srgbClr val="3C2414"/>
                </a:solidFill>
                <a:latin typeface="Arial Narrow" panose="020B0606020202030204" pitchFamily="34" charset="0"/>
              </a:rPr>
              <a:t>1</a:t>
            </a:r>
            <a:r>
              <a:rPr lang="en-US" sz="1100" dirty="0">
                <a:solidFill>
                  <a:srgbClr val="3C2414"/>
                </a:solidFill>
                <a:latin typeface="Arial Narrow" panose="020B0606020202030204" pitchFamily="34" charset="0"/>
              </a:rPr>
              <a:t>:</a:t>
            </a:r>
            <a:r>
              <a:rPr lang="tr-TR" sz="1100" dirty="0">
                <a:solidFill>
                  <a:srgbClr val="3C2414"/>
                </a:solidFill>
                <a:latin typeface="Arial Narrow" panose="020B0606020202030204" pitchFamily="34" charset="0"/>
              </a:rPr>
              <a:t>00 </a:t>
            </a:r>
            <a:r>
              <a:rPr lang="pl-PL" sz="1100" dirty="0">
                <a:solidFill>
                  <a:srgbClr val="3C2414"/>
                </a:solidFill>
                <a:latin typeface="Arial Narrow" panose="020B0606020202030204" pitchFamily="34" charset="0"/>
              </a:rPr>
              <a:t>Bufet otwarty w restauracji </a:t>
            </a:r>
            <a:r>
              <a:rPr lang="en-US" sz="1100" dirty="0" err="1">
                <a:solidFill>
                  <a:srgbClr val="3C2414"/>
                </a:solidFill>
                <a:latin typeface="Arial Narrow" panose="020B0606020202030204" pitchFamily="34" charset="0"/>
              </a:rPr>
              <a:t>Otia</a:t>
            </a:r>
            <a:endParaRPr lang="en-US" sz="1100"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Obiad</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 12:30-</a:t>
            </a:r>
            <a:r>
              <a:rPr lang="tr-TR" sz="1100" dirty="0">
                <a:solidFill>
                  <a:srgbClr val="3C2414"/>
                </a:solidFill>
                <a:latin typeface="Arial Narrow" panose="020B0606020202030204" pitchFamily="34" charset="0"/>
              </a:rPr>
              <a:t>1</a:t>
            </a:r>
            <a:r>
              <a:rPr lang="en-US" sz="1100" dirty="0">
                <a:solidFill>
                  <a:srgbClr val="3C2414"/>
                </a:solidFill>
                <a:latin typeface="Arial Narrow" panose="020B0606020202030204" pitchFamily="34" charset="0"/>
              </a:rPr>
              <a:t>5:00 </a:t>
            </a:r>
            <a:r>
              <a:rPr lang="pl-PL" sz="1100" dirty="0">
                <a:solidFill>
                  <a:srgbClr val="3C2414"/>
                </a:solidFill>
                <a:latin typeface="Arial Narrow" panose="020B0606020202030204" pitchFamily="34" charset="0"/>
              </a:rPr>
              <a:t>Bufet otwarty w restauracji </a:t>
            </a:r>
            <a:r>
              <a:rPr lang="en-US" sz="1100" dirty="0" err="1">
                <a:solidFill>
                  <a:srgbClr val="3C2414"/>
                </a:solidFill>
                <a:latin typeface="Arial Narrow" panose="020B0606020202030204" pitchFamily="34" charset="0"/>
              </a:rPr>
              <a:t>Otia</a:t>
            </a:r>
            <a:endParaRPr lang="en-US" sz="1100"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Kolacja</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18:30-</a:t>
            </a:r>
            <a:r>
              <a:rPr lang="tr-TR" sz="1100" dirty="0">
                <a:solidFill>
                  <a:srgbClr val="3C2414"/>
                </a:solidFill>
                <a:latin typeface="Arial Narrow" panose="020B0606020202030204" pitchFamily="34" charset="0"/>
              </a:rPr>
              <a:t>2</a:t>
            </a:r>
            <a:r>
              <a:rPr lang="en-US" sz="1100" dirty="0">
                <a:solidFill>
                  <a:srgbClr val="3C2414"/>
                </a:solidFill>
                <a:latin typeface="Arial Narrow" panose="020B0606020202030204" pitchFamily="34" charset="0"/>
              </a:rPr>
              <a:t>1</a:t>
            </a:r>
            <a:r>
              <a:rPr lang="tr-TR" sz="1100" dirty="0">
                <a:solidFill>
                  <a:srgbClr val="3C2414"/>
                </a:solidFill>
                <a:latin typeface="Arial Narrow" panose="020B0606020202030204" pitchFamily="34" charset="0"/>
              </a:rPr>
              <a:t>:</a:t>
            </a:r>
            <a:r>
              <a:rPr lang="en-US" sz="1100" dirty="0">
                <a:solidFill>
                  <a:srgbClr val="3C2414"/>
                </a:solidFill>
                <a:latin typeface="Arial Narrow" panose="020B0606020202030204" pitchFamily="34" charset="0"/>
              </a:rPr>
              <a:t>3</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Bufet otwarty w restauracji </a:t>
            </a:r>
            <a:r>
              <a:rPr lang="en-US" sz="1100" dirty="0" err="1">
                <a:solidFill>
                  <a:srgbClr val="3C2414"/>
                </a:solidFill>
                <a:latin typeface="Arial Narrow" panose="020B0606020202030204" pitchFamily="34" charset="0"/>
              </a:rPr>
              <a:t>Otia</a:t>
            </a:r>
            <a:endParaRPr lang="en-US" sz="1100" dirty="0">
              <a:solidFill>
                <a:srgbClr val="3C2414"/>
              </a:solidFill>
              <a:latin typeface="Arial Narrow" panose="020B0606020202030204" pitchFamily="34" charset="0"/>
            </a:endParaRPr>
          </a:p>
          <a:p>
            <a:endParaRPr lang="en-US" sz="1100" b="1" dirty="0">
              <a:solidFill>
                <a:srgbClr val="3C2414"/>
              </a:solidFill>
              <a:latin typeface="Arial Narrow" panose="020B0606020202030204" pitchFamily="34" charset="0"/>
            </a:endParaRPr>
          </a:p>
          <a:p>
            <a:r>
              <a:rPr lang="pl-PL" sz="1100" b="1" dirty="0">
                <a:solidFill>
                  <a:srgbClr val="3C2414"/>
                </a:solidFill>
                <a:latin typeface="Arial Narrow" panose="020B0606020202030204" pitchFamily="34" charset="0"/>
              </a:rPr>
              <a:t>PRZEKĄSKI</a:t>
            </a:r>
            <a:endParaRPr lang="tr-TR" sz="1100" b="1"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Restauracja</a:t>
            </a:r>
            <a:r>
              <a:rPr lang="ru-RU"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Agora </a:t>
            </a:r>
            <a:r>
              <a:rPr lang="pl-PL" sz="1100" dirty="0">
                <a:solidFill>
                  <a:srgbClr val="3C2414"/>
                </a:solidFill>
                <a:latin typeface="Arial Narrow" panose="020B0606020202030204" pitchFamily="34" charset="0"/>
              </a:rPr>
              <a:t>(plaża)</a:t>
            </a:r>
            <a:r>
              <a:rPr lang="en-US" sz="1100" dirty="0">
                <a:solidFill>
                  <a:srgbClr val="3C2414"/>
                </a:solidFill>
                <a:latin typeface="Arial Narrow" panose="020B0606020202030204" pitchFamily="34" charset="0"/>
              </a:rPr>
              <a:t> </a:t>
            </a:r>
            <a:r>
              <a:rPr lang="ru-RU"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18:00</a:t>
            </a:r>
            <a:endParaRPr lang="ru-RU" sz="1100"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Xanadu Bar </a:t>
            </a:r>
            <a:r>
              <a:rPr lang="pl-PL" sz="1100" dirty="0">
                <a:solidFill>
                  <a:srgbClr val="3C2414"/>
                </a:solidFill>
                <a:latin typeface="Arial Narrow" panose="020B0606020202030204" pitchFamily="34" charset="0"/>
              </a:rPr>
              <a:t>(główny budynek) </a:t>
            </a:r>
            <a:r>
              <a:rPr lang="en-US"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15:00 – 17:00</a:t>
            </a:r>
          </a:p>
          <a:p>
            <a:r>
              <a:rPr lang="pl-PL" sz="1100" dirty="0">
                <a:solidFill>
                  <a:srgbClr val="3C2414"/>
                </a:solidFill>
                <a:latin typeface="Arial Narrow" panose="020B0606020202030204" pitchFamily="34" charset="0"/>
              </a:rPr>
              <a:t>Cukiernia</a:t>
            </a:r>
            <a:r>
              <a:rPr lang="ru-RU"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Lagoon Lounge</a:t>
            </a:r>
            <a:r>
              <a:rPr lang="ru-RU"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(plaża)</a:t>
            </a:r>
            <a:r>
              <a:rPr lang="ru-RU"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ru-RU"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ru-RU"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23:00</a:t>
            </a:r>
          </a:p>
          <a:p>
            <a:r>
              <a:rPr lang="pl-PL" sz="1100" dirty="0">
                <a:solidFill>
                  <a:srgbClr val="3C2414"/>
                </a:solidFill>
                <a:latin typeface="Arial Narrow" panose="020B0606020202030204" pitchFamily="34" charset="0"/>
              </a:rPr>
              <a:t>Lody w</a:t>
            </a:r>
            <a:r>
              <a:rPr lang="ru-RU"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Agora </a:t>
            </a:r>
            <a:r>
              <a:rPr lang="pl-PL" sz="1100" dirty="0">
                <a:solidFill>
                  <a:srgbClr val="3C2414"/>
                </a:solidFill>
                <a:latin typeface="Arial Narrow" panose="020B0606020202030204" pitchFamily="34" charset="0"/>
              </a:rPr>
              <a:t>(plaża)</a:t>
            </a:r>
            <a:r>
              <a:rPr lang="tr-TR"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11:00 - 18:00</a:t>
            </a:r>
          </a:p>
          <a:p>
            <a:r>
              <a:rPr lang="pl-PL" sz="1100" dirty="0">
                <a:solidFill>
                  <a:srgbClr val="3C2414"/>
                </a:solidFill>
                <a:latin typeface="Arial Narrow" panose="020B0606020202030204" pitchFamily="34" charset="0"/>
              </a:rPr>
              <a:t>Serwis pokojowy </a:t>
            </a:r>
            <a:r>
              <a:rPr lang="tr-TR" sz="1100" dirty="0">
                <a:solidFill>
                  <a:srgbClr val="3C2414"/>
                </a:solidFill>
                <a:latin typeface="Arial Narrow" panose="020B0606020202030204" pitchFamily="34" charset="0"/>
              </a:rPr>
              <a:t>– 24</a:t>
            </a:r>
            <a:r>
              <a:rPr lang="ru-RU"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h</a:t>
            </a:r>
            <a:r>
              <a:rPr lang="en-US" sz="1100" dirty="0">
                <a:solidFill>
                  <a:srgbClr val="3C2414"/>
                </a:solidFill>
                <a:latin typeface="Arial Narrow" panose="020B0606020202030204" pitchFamily="34" charset="0"/>
              </a:rPr>
              <a:t> / </a:t>
            </a:r>
            <a:r>
              <a:rPr lang="tr-TR" sz="1100" dirty="0">
                <a:solidFill>
                  <a:srgbClr val="3C2414"/>
                </a:solidFill>
                <a:latin typeface="Arial Narrow" panose="020B0606020202030204" pitchFamily="34" charset="0"/>
              </a:rPr>
              <a:t>15 €</a:t>
            </a:r>
            <a:r>
              <a:rPr lang="en-US"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za zamówienie</a:t>
            </a:r>
            <a:endParaRPr lang="tr-TR"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r>
              <a:rPr lang="pl-PL" sz="1100" b="1" dirty="0">
                <a:solidFill>
                  <a:srgbClr val="3C2414"/>
                </a:solidFill>
                <a:latin typeface="Arial Narrow" panose="020B0606020202030204" pitchFamily="34" charset="0"/>
              </a:rPr>
              <a:t>BARY</a:t>
            </a:r>
            <a:endParaRPr lang="tr-TR" sz="1100" b="1"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Lagoon Lounge &amp; Bar</a:t>
            </a:r>
            <a:r>
              <a:rPr lang="ru-RU"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(plaża)</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24</a:t>
            </a:r>
            <a:r>
              <a:rPr lang="ru-RU"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h</a:t>
            </a:r>
          </a:p>
          <a:p>
            <a:r>
              <a:rPr lang="pl-PL" sz="1100" dirty="0">
                <a:solidFill>
                  <a:srgbClr val="3C2414"/>
                </a:solidFill>
                <a:latin typeface="Arial Narrow" panose="020B0606020202030204" pitchFamily="34" charset="0"/>
              </a:rPr>
              <a:t>Lobby Bar</a:t>
            </a:r>
            <a:r>
              <a:rPr lang="ru-RU"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(główny budynek)	24h</a:t>
            </a:r>
            <a:endParaRPr lang="en-US" sz="1100"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Bar</a:t>
            </a:r>
            <a:r>
              <a:rPr lang="ru-RU"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Agora</a:t>
            </a:r>
            <a:r>
              <a:rPr lang="ru-RU"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(plaża)</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18:00</a:t>
            </a:r>
            <a:r>
              <a:rPr lang="tr-TR" sz="1100" dirty="0">
                <a:solidFill>
                  <a:srgbClr val="3C2414"/>
                </a:solidFill>
                <a:latin typeface="Arial Narrow" panose="020B0606020202030204" pitchFamily="34" charset="0"/>
              </a:rPr>
              <a:t>      </a:t>
            </a:r>
            <a:endParaRPr lang="en-US" sz="1100"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Bar na plaży</a:t>
            </a:r>
            <a:r>
              <a:rPr lang="tr-TR"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od</a:t>
            </a:r>
            <a:r>
              <a:rPr lang="ru-RU"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8</a:t>
            </a:r>
            <a:r>
              <a:rPr lang="tr-TR" sz="1100" dirty="0">
                <a:solidFill>
                  <a:srgbClr val="3C2414"/>
                </a:solidFill>
                <a:latin typeface="Arial Narrow" panose="020B0606020202030204" pitchFamily="34" charset="0"/>
              </a:rPr>
              <a:t>:00</a:t>
            </a:r>
            <a:r>
              <a:rPr lang="ru-RU"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do zachodu słońca</a:t>
            </a:r>
            <a:endParaRPr lang="en-GB" sz="1100" dirty="0">
              <a:solidFill>
                <a:srgbClr val="3C2414"/>
              </a:solidFill>
              <a:latin typeface="Arial Narrow" panose="020B0606020202030204" pitchFamily="34" charset="0"/>
            </a:endParaRPr>
          </a:p>
          <a:p>
            <a:r>
              <a:rPr lang="en-GB" sz="1100" dirty="0">
                <a:solidFill>
                  <a:srgbClr val="3C2414"/>
                </a:solidFill>
                <a:latin typeface="Arial Narrow" panose="020B0606020202030204" pitchFamily="34" charset="0"/>
              </a:rPr>
              <a:t>Xanadu Bar (</a:t>
            </a:r>
            <a:r>
              <a:rPr lang="en-GB" sz="1100" dirty="0" err="1">
                <a:solidFill>
                  <a:srgbClr val="3C2414"/>
                </a:solidFill>
                <a:latin typeface="Arial Narrow" panose="020B0606020202030204" pitchFamily="34" charset="0"/>
              </a:rPr>
              <a:t>główny</a:t>
            </a:r>
            <a:r>
              <a:rPr lang="en-GB" sz="1100" dirty="0">
                <a:solidFill>
                  <a:srgbClr val="3C2414"/>
                </a:solidFill>
                <a:latin typeface="Arial Narrow" panose="020B0606020202030204" pitchFamily="34" charset="0"/>
              </a:rPr>
              <a:t> </a:t>
            </a:r>
            <a:r>
              <a:rPr lang="en-GB" sz="1100" dirty="0" err="1">
                <a:solidFill>
                  <a:srgbClr val="3C2414"/>
                </a:solidFill>
                <a:latin typeface="Arial Narrow" panose="020B0606020202030204" pitchFamily="34" charset="0"/>
              </a:rPr>
              <a:t>basen</a:t>
            </a:r>
            <a:r>
              <a:rPr lang="en-GB"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od</a:t>
            </a:r>
            <a:r>
              <a:rPr lang="ru-RU"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9</a:t>
            </a:r>
            <a:r>
              <a:rPr lang="tr-TR" sz="1100" dirty="0">
                <a:solidFill>
                  <a:srgbClr val="3C2414"/>
                </a:solidFill>
                <a:latin typeface="Arial Narrow" panose="020B0606020202030204" pitchFamily="34" charset="0"/>
              </a:rPr>
              <a:t>:00</a:t>
            </a:r>
            <a:r>
              <a:rPr lang="ru-RU"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do zachodu słońca</a:t>
            </a:r>
            <a:endParaRPr lang="en-GB" sz="1100" dirty="0">
              <a:solidFill>
                <a:srgbClr val="3C2414"/>
              </a:solidFill>
              <a:latin typeface="Arial Narrow" panose="020B0606020202030204" pitchFamily="34" charset="0"/>
            </a:endParaRPr>
          </a:p>
          <a:p>
            <a:r>
              <a:rPr lang="en-GB" sz="1100" dirty="0">
                <a:solidFill>
                  <a:srgbClr val="3C2414"/>
                </a:solidFill>
                <a:latin typeface="Arial Narrow" panose="020B0606020202030204" pitchFamily="34" charset="0"/>
              </a:rPr>
              <a:t>Sky bar </a:t>
            </a:r>
            <a:r>
              <a:rPr lang="pl-PL" sz="1100" dirty="0">
                <a:solidFill>
                  <a:srgbClr val="3C2414"/>
                </a:solidFill>
                <a:latin typeface="Arial Narrow" panose="020B0606020202030204" pitchFamily="34" charset="0"/>
              </a:rPr>
              <a:t>(główny budynek)</a:t>
            </a:r>
            <a:r>
              <a:rPr lang="en-GB" sz="1100" dirty="0">
                <a:solidFill>
                  <a:srgbClr val="3C2414"/>
                </a:solidFill>
                <a:latin typeface="Arial Narrow" panose="020B0606020202030204" pitchFamily="34" charset="0"/>
              </a:rPr>
              <a:t>	od 09:00 do 00:00</a:t>
            </a:r>
          </a:p>
          <a:p>
            <a:r>
              <a:rPr lang="en-GB" sz="1100" dirty="0">
                <a:solidFill>
                  <a:srgbClr val="3C2414"/>
                </a:solidFill>
                <a:latin typeface="Arial Narrow" panose="020B0606020202030204" pitchFamily="34" charset="0"/>
              </a:rPr>
              <a:t>Rosebud </a:t>
            </a:r>
            <a:r>
              <a:rPr lang="pl-PL" sz="1100" dirty="0">
                <a:solidFill>
                  <a:srgbClr val="3C2414"/>
                </a:solidFill>
                <a:latin typeface="Arial Narrow" panose="020B0606020202030204" pitchFamily="34" charset="0"/>
              </a:rPr>
              <a:t>(główny budynek)</a:t>
            </a:r>
            <a:r>
              <a:rPr lang="en-GB" sz="1100" dirty="0">
                <a:solidFill>
                  <a:srgbClr val="3C2414"/>
                </a:solidFill>
                <a:latin typeface="Arial Narrow" panose="020B0606020202030204" pitchFamily="34" charset="0"/>
              </a:rPr>
              <a:t>	od 20:00 do 03:00</a:t>
            </a:r>
            <a:endParaRPr lang="tr-TR"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r>
              <a:rPr lang="pl-PL" sz="1100" b="1" dirty="0">
                <a:solidFill>
                  <a:srgbClr val="3C2414"/>
                </a:solidFill>
                <a:latin typeface="Arial Narrow" panose="020B0606020202030204" pitchFamily="34" charset="0"/>
              </a:rPr>
              <a:t>KLINIKA HOTELOWA</a:t>
            </a:r>
            <a:endParaRPr lang="tr-TR" sz="1100" b="1"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Hotelowy lekarz jest dostępny przez całą dobę za dodatkową opłatą.</a:t>
            </a:r>
            <a:endParaRPr lang="en-GB" sz="1100" dirty="0">
              <a:solidFill>
                <a:srgbClr val="3C2414"/>
              </a:solidFill>
              <a:latin typeface="Arial Narrow" panose="020B0606020202030204" pitchFamily="34" charset="0"/>
            </a:endParaRPr>
          </a:p>
          <a:p>
            <a:endParaRPr lang="en-GB" sz="1100" dirty="0">
              <a:solidFill>
                <a:srgbClr val="3C2414"/>
              </a:solidFill>
              <a:latin typeface="Arial Narrow" panose="020B0606020202030204" pitchFamily="34" charset="0"/>
            </a:endParaRPr>
          </a:p>
          <a:p>
            <a:r>
              <a:rPr lang="pl-PL" sz="1100" b="1" dirty="0">
                <a:solidFill>
                  <a:srgbClr val="3C2414"/>
                </a:solidFill>
                <a:latin typeface="Arial Narrow" panose="020B0606020202030204" pitchFamily="34" charset="0"/>
              </a:rPr>
              <a:t>INTERNET</a:t>
            </a:r>
            <a:r>
              <a:rPr lang="ru-RU" sz="1100" b="1" dirty="0">
                <a:solidFill>
                  <a:srgbClr val="3C2414"/>
                </a:solidFill>
                <a:latin typeface="Arial Narrow" panose="020B0606020202030204" pitchFamily="34" charset="0"/>
              </a:rPr>
              <a:t> </a:t>
            </a:r>
            <a:r>
              <a:rPr lang="en-US" sz="1100" b="1" dirty="0">
                <a:solidFill>
                  <a:srgbClr val="3C2414"/>
                </a:solidFill>
                <a:latin typeface="Arial Narrow" panose="020B0606020202030204" pitchFamily="34" charset="0"/>
              </a:rPr>
              <a:t>WI-FI </a:t>
            </a:r>
            <a:endParaRPr lang="ru-RU" sz="1100" b="1"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Na całym terytorium hotelu można bezpłatnie korzystać z Wi-Fi. </a:t>
            </a:r>
          </a:p>
          <a:p>
            <a:r>
              <a:rPr lang="pl-PL" sz="1100" dirty="0">
                <a:solidFill>
                  <a:srgbClr val="3C2414"/>
                </a:solidFill>
                <a:latin typeface="Arial Narrow" panose="020B0606020202030204" pitchFamily="34" charset="0"/>
              </a:rPr>
              <a:t>Żeby połączyć się z Wi-Fi, prosimy wpisać imię (jak w paszporcie), numer pokoju i ważny adres e-mail.</a:t>
            </a:r>
          </a:p>
          <a:p>
            <a:endParaRPr lang="pl-PL"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r>
              <a:rPr lang="pl-PL" sz="1100" b="1" i="1" dirty="0">
                <a:solidFill>
                  <a:srgbClr val="3C2414"/>
                </a:solidFill>
                <a:latin typeface="Arial Narrow" panose="020B0606020202030204" pitchFamily="34" charset="0"/>
              </a:rPr>
              <a:t>UWAGA: Szczegółowe informacje o hotelu można znaleźć na kanale informacyjnym na telewizorze w pokoju. Godzina wymeldowania 12:00. Pokoje muszą być przygotowane dla nowo przybyłych gości. Wyżej wymienione usługi i godziny obsługi mogą być dostosowywane, odwołane lub zmienione przez kierownictwo hotelu ze względu na warunki pogodowe, sezonowe wymagania, w przypadku zagrożenia zdrowia lub w przypadku zakazów prawnych, które mogą wystąpić.</a:t>
            </a:r>
            <a:endParaRPr lang="tr-TR" sz="1100" b="1" dirty="0">
              <a:solidFill>
                <a:srgbClr val="3C2414"/>
              </a:solidFill>
              <a:latin typeface="Arial Narrow" panose="020B0606020202030204" pitchFamily="34" charset="0"/>
            </a:endParaRPr>
          </a:p>
        </p:txBody>
      </p:sp>
      <p:sp>
        <p:nvSpPr>
          <p:cNvPr id="9" name="Dikdörtgen 8"/>
          <p:cNvSpPr/>
          <p:nvPr/>
        </p:nvSpPr>
        <p:spPr>
          <a:xfrm>
            <a:off x="4161123" y="0"/>
            <a:ext cx="4172948" cy="6524863"/>
          </a:xfrm>
          <a:prstGeom prst="rect">
            <a:avLst/>
          </a:prstGeom>
        </p:spPr>
        <p:txBody>
          <a:bodyPr wrap="square">
            <a:spAutoFit/>
          </a:bodyPr>
          <a:lstStyle/>
          <a:p>
            <a:r>
              <a:rPr lang="en-US" sz="1100" b="1" dirty="0">
                <a:latin typeface="Arial Narrow" panose="020B0606020202030204" pitchFamily="34" charset="0"/>
              </a:rPr>
              <a:t>FANCYLAND</a:t>
            </a:r>
          </a:p>
          <a:p>
            <a:r>
              <a:rPr lang="pl-PL" sz="1100" dirty="0">
                <a:latin typeface="Arial Narrow" panose="020B0606020202030204" pitchFamily="34" charset="0"/>
              </a:rPr>
              <a:t>Godziny otwarcia </a:t>
            </a:r>
            <a:r>
              <a:rPr lang="en-US" sz="1100" dirty="0">
                <a:solidFill>
                  <a:srgbClr val="3C2414"/>
                </a:solidFill>
                <a:latin typeface="Arial Narrow" panose="020B0606020202030204" pitchFamily="34" charset="0"/>
              </a:rPr>
              <a:t>09:30 – 22:00</a:t>
            </a:r>
            <a:endParaRPr lang="pl-PL" sz="1100" dirty="0">
              <a:latin typeface="Arial Narrow" panose="020B0606020202030204" pitchFamily="34" charset="0"/>
            </a:endParaRPr>
          </a:p>
          <a:p>
            <a:r>
              <a:rPr lang="pl-PL" sz="1100" dirty="0">
                <a:latin typeface="Arial Narrow" panose="020B0606020202030204" pitchFamily="34" charset="0"/>
              </a:rPr>
              <a:t>Wieczorem dostępne są inne aktywności &amp; Kids Disco.</a:t>
            </a:r>
          </a:p>
          <a:p>
            <a:r>
              <a:rPr lang="pl-PL" sz="1100" dirty="0">
                <a:latin typeface="Arial Narrow" panose="020B0606020202030204" pitchFamily="34" charset="0"/>
              </a:rPr>
              <a:t>Zajęcia są prowadzone według grupy wiekowej 4-12 lat.</a:t>
            </a:r>
            <a:endParaRPr lang="en-GB" sz="1100" dirty="0">
              <a:latin typeface="Arial Narrow" panose="020B0606020202030204" pitchFamily="34" charset="0"/>
            </a:endParaRPr>
          </a:p>
          <a:p>
            <a:r>
              <a:rPr lang="pl-PL" sz="1100" dirty="0">
                <a:latin typeface="Arial Narrow" panose="020B0606020202030204" pitchFamily="34" charset="0"/>
              </a:rPr>
              <a:t>Fancyland Kids Club oferuje dla dzieci w wieku 2-4 lat grupę wczesnorozwojową. Godziny otwarcia mogą ulec zmianie ze względu na warunki pogodowe lub operacyjne. </a:t>
            </a:r>
          </a:p>
          <a:p>
            <a:r>
              <a:rPr lang="pl-PL" sz="1100" dirty="0">
                <a:latin typeface="Arial Narrow" panose="020B0606020202030204" pitchFamily="34" charset="0"/>
              </a:rPr>
              <a:t>Restauracja Fancysnack czynna od 11:00 do 18:00. </a:t>
            </a:r>
          </a:p>
          <a:p>
            <a:r>
              <a:rPr lang="pl-PL" sz="1100" dirty="0">
                <a:latin typeface="Arial Narrow" panose="020B0606020202030204" pitchFamily="34" charset="0"/>
              </a:rPr>
              <a:t>Lody są dostępne bezpłatnie.</a:t>
            </a:r>
          </a:p>
          <a:p>
            <a:endParaRPr lang="en-GB" sz="1100" b="1" dirty="0">
              <a:solidFill>
                <a:srgbClr val="3C2414"/>
              </a:solidFill>
              <a:latin typeface="Arial Narrow" panose="020B0606020202030204" pitchFamily="34" charset="0"/>
            </a:endParaRPr>
          </a:p>
          <a:p>
            <a:r>
              <a:rPr lang="pl-PL" sz="1100" b="1" dirty="0">
                <a:solidFill>
                  <a:srgbClr val="3C2414"/>
                </a:solidFill>
                <a:latin typeface="Arial Narrow" panose="020B0606020202030204" pitchFamily="34" charset="0"/>
              </a:rPr>
              <a:t>USŁUGI PRANIA I PRASOWANIA</a:t>
            </a:r>
            <a:endParaRPr lang="en-US" sz="1100" b="1"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Aby odebrać swoje rzeczy następnego dnia, prosimy oddać je personelowi sprzątającemu przed godziną 10:00. Aby przyspieszyć ten proces, możecie zadzwonić do Recepcji lub do Działu ds. Relacji z Gośćmi. Usługi prania i prasowania dostępne są za dodatkową opłatą.</a:t>
            </a:r>
          </a:p>
          <a:p>
            <a:endParaRPr lang="en-GB" sz="1100" b="1" dirty="0">
              <a:solidFill>
                <a:srgbClr val="3C2414"/>
              </a:solidFill>
              <a:latin typeface="Arial Narrow" panose="020B0606020202030204" pitchFamily="34" charset="0"/>
            </a:endParaRPr>
          </a:p>
          <a:p>
            <a:r>
              <a:rPr lang="pl-PL" sz="1100" b="1" dirty="0">
                <a:solidFill>
                  <a:srgbClr val="3C2414"/>
                </a:solidFill>
                <a:latin typeface="Arial Narrow" panose="020B0606020202030204" pitchFamily="34" charset="0"/>
              </a:rPr>
              <a:t>RĘCZNIKI PLAŻOWE</a:t>
            </a:r>
            <a:endParaRPr lang="tr-TR" sz="1100" b="1"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Prosimy korzystać z karty na ręczniki aby wziąć ręcznik plażowy z centrum ręczników przy plaży w godzinach 08:00-18:00.</a:t>
            </a:r>
          </a:p>
          <a:p>
            <a:endParaRPr lang="en-GB" sz="1100" b="1" dirty="0">
              <a:solidFill>
                <a:srgbClr val="3C2414"/>
              </a:solidFill>
              <a:latin typeface="Arial Narrow" panose="020B0606020202030204" pitchFamily="34" charset="0"/>
            </a:endParaRPr>
          </a:p>
          <a:p>
            <a:r>
              <a:rPr lang="pl-PL" sz="1100" b="1" dirty="0">
                <a:solidFill>
                  <a:srgbClr val="3C2414"/>
                </a:solidFill>
                <a:latin typeface="Arial Narrow" panose="020B0606020202030204" pitchFamily="34" charset="0"/>
              </a:rPr>
              <a:t>USŁUGI </a:t>
            </a:r>
            <a:r>
              <a:rPr lang="de-DE" sz="1100" b="1" dirty="0">
                <a:solidFill>
                  <a:srgbClr val="3C2414"/>
                </a:solidFill>
                <a:latin typeface="Arial Narrow" panose="020B0606020202030204" pitchFamily="34" charset="0"/>
              </a:rPr>
              <a:t>SPA</a:t>
            </a:r>
            <a:endParaRPr lang="en-US" sz="1100" b="1"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Centrum SPA czynne jest od 09:00 do 19:00. Do dyspozycji Gości jest sauna, łaźnia parowa, jacuzzi, masaże i usługi kosmetyczne. Ze względu na zagrożenie dla zdrowia dzieci poniżej 12 roku życia nie mogą korzystać z łaźni parowej i sauny. Dla naszych gości poniżej 12 roku życia dostępne jest tylko jacuzzi w godzinach 10:00 - 13:00 w ciągu dnia.</a:t>
            </a:r>
          </a:p>
          <a:p>
            <a:endParaRPr lang="pl-PL" sz="1100" dirty="0">
              <a:solidFill>
                <a:srgbClr val="3C2414"/>
              </a:solidFill>
              <a:latin typeface="Arial Narrow" panose="020B0606020202030204" pitchFamily="34" charset="0"/>
            </a:endParaRPr>
          </a:p>
          <a:p>
            <a:r>
              <a:rPr lang="pl-PL" sz="1100" b="1" dirty="0">
                <a:solidFill>
                  <a:srgbClr val="3C2414"/>
                </a:solidFill>
                <a:latin typeface="Arial Narrow" panose="020B0606020202030204" pitchFamily="34" charset="0"/>
              </a:rPr>
              <a:t>SIŁOWNIA</a:t>
            </a:r>
            <a:endParaRPr lang="tr-TR" sz="1100" b="1"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Możecie Państwo korzystać z siłowni i zaplecza fitness przy plaży.</a:t>
            </a:r>
          </a:p>
          <a:p>
            <a:r>
              <a:rPr lang="pl-PL" sz="1100" dirty="0">
                <a:solidFill>
                  <a:srgbClr val="3C2414"/>
                </a:solidFill>
                <a:latin typeface="Arial Narrow" panose="020B0606020202030204" pitchFamily="34" charset="0"/>
              </a:rPr>
              <a:t>Godziny otwarcia: 07:00 – 19:00.</a:t>
            </a:r>
          </a:p>
          <a:p>
            <a:endParaRPr lang="pl-PL" sz="1100" dirty="0">
              <a:solidFill>
                <a:srgbClr val="3C2414"/>
              </a:solidFill>
              <a:latin typeface="Arial Narrow" panose="020B0606020202030204" pitchFamily="34" charset="0"/>
            </a:endParaRPr>
          </a:p>
          <a:p>
            <a:r>
              <a:rPr lang="pl-PL" sz="1100" b="1" dirty="0">
                <a:solidFill>
                  <a:srgbClr val="3C2414"/>
                </a:solidFill>
                <a:latin typeface="Arial Narrow" panose="020B0606020202030204" pitchFamily="34" charset="0"/>
              </a:rPr>
              <a:t>TRANSFER PRYWATNY</a:t>
            </a:r>
            <a:endParaRPr lang="en-US" sz="1100" b="1"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W sprawie usługi transferu prywatnego, prosimy o kontakt z Działem ds. Relacji z Gośćmi.</a:t>
            </a:r>
          </a:p>
          <a:p>
            <a:endParaRPr lang="pl-PL" sz="1100" dirty="0">
              <a:solidFill>
                <a:srgbClr val="3C2414"/>
              </a:solidFill>
              <a:latin typeface="Arial Narrow" panose="020B0606020202030204" pitchFamily="34" charset="0"/>
            </a:endParaRPr>
          </a:p>
          <a:p>
            <a:r>
              <a:rPr lang="pl-PL" sz="1100" b="1" dirty="0">
                <a:solidFill>
                  <a:srgbClr val="3C2414"/>
                </a:solidFill>
                <a:latin typeface="Arial Narrow" panose="020B0606020202030204" pitchFamily="34" charset="0"/>
              </a:rPr>
              <a:t>USŁUGA BUDZENIA</a:t>
            </a:r>
            <a:endParaRPr lang="en-US" sz="1100" b="1" dirty="0">
              <a:solidFill>
                <a:srgbClr val="3C2414"/>
              </a:solidFill>
              <a:latin typeface="Arial Narrow" panose="020B0606020202030204" pitchFamily="34" charset="0"/>
            </a:endParaRPr>
          </a:p>
          <a:p>
            <a:r>
              <a:rPr lang="pl-PL" sz="1100" dirty="0">
                <a:solidFill>
                  <a:srgbClr val="3C2414"/>
                </a:solidFill>
                <a:latin typeface="Arial Narrow" panose="020B0606020202030204" pitchFamily="34" charset="0"/>
              </a:rPr>
              <a:t>Aby zamówić usługę budzenia, prosimy o kontakt z Recepcją lub Działem ds. Relacji z Gośćmi.</a:t>
            </a:r>
            <a:endParaRPr lang="tr-TR" sz="1100" dirty="0">
              <a:solidFill>
                <a:srgbClr val="3C2414"/>
              </a:solidFill>
              <a:latin typeface="Arial Narrow" panose="020B0606020202030204" pitchFamily="34" charset="0"/>
            </a:endParaRPr>
          </a:p>
        </p:txBody>
      </p:sp>
      <p:pic>
        <p:nvPicPr>
          <p:cNvPr id="3" name="Picture 2">
            <a:extLst>
              <a:ext uri="{FF2B5EF4-FFF2-40B4-BE49-F238E27FC236}">
                <a16:creationId xmlns:a16="http://schemas.microsoft.com/office/drawing/2014/main" id="{D3BD7B2A-8873-470A-A37F-8A4C5F9CA48E}"/>
              </a:ext>
            </a:extLst>
          </p:cNvPr>
          <p:cNvPicPr>
            <a:picLocks noChangeAspect="1"/>
          </p:cNvPicPr>
          <p:nvPr/>
        </p:nvPicPr>
        <p:blipFill>
          <a:blip r:embed="rId3"/>
          <a:stretch>
            <a:fillRect/>
          </a:stretch>
        </p:blipFill>
        <p:spPr>
          <a:xfrm>
            <a:off x="9069428" y="4957994"/>
            <a:ext cx="2444876" cy="1435174"/>
          </a:xfrm>
          <a:prstGeom prst="rect">
            <a:avLst/>
          </a:prstGeom>
        </p:spPr>
      </p:pic>
    </p:spTree>
    <p:extLst>
      <p:ext uri="{BB962C8B-B14F-4D97-AF65-F5344CB8AC3E}">
        <p14:creationId xmlns:p14="http://schemas.microsoft.com/office/powerpoint/2010/main" val="973575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274" y="40961"/>
            <a:ext cx="4160745" cy="678647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b="1" dirty="0">
                <a:solidFill>
                  <a:srgbClr val="3C2414"/>
                </a:solidFill>
                <a:latin typeface="Arial Narrow" panose="020B0606020202030204" pitchFamily="34" charset="0"/>
              </a:rPr>
              <a:t>RESTAURANT</a:t>
            </a:r>
            <a:r>
              <a:rPr kumimoji="0" lang="de-DE" sz="1000" b="1" i="0" u="none" strike="noStrike" kern="1200" cap="none" spc="0" normalizeH="0" baseline="0" noProof="0" dirty="0">
                <a:ln>
                  <a:noFill/>
                </a:ln>
                <a:solidFill>
                  <a:srgbClr val="3C2414"/>
                </a:solidFill>
                <a:effectLst/>
                <a:uLnTx/>
                <a:uFillTx/>
                <a:latin typeface="Arial" panose="020B0604020202020204" pitchFamily="34" charset="0"/>
                <a:cs typeface="Arial" panose="020B0604020202020204" pitchFamily="34" charset="0"/>
              </a:rPr>
              <a:t> </a:t>
            </a:r>
          </a:p>
          <a:p>
            <a:pPr>
              <a:defRPr/>
            </a:pPr>
            <a:r>
              <a:rPr lang="de-DE" sz="1100" dirty="0">
                <a:solidFill>
                  <a:srgbClr val="3C2414"/>
                </a:solidFill>
                <a:latin typeface="Arial Narrow" panose="020B0606020202030204" pitchFamily="34" charset="0"/>
              </a:rPr>
              <a:t>Frühstück</a:t>
            </a:r>
            <a:r>
              <a:rPr lang="tr-TR" sz="1100" dirty="0">
                <a:solidFill>
                  <a:srgbClr val="3C2414"/>
                </a:solidFill>
                <a:latin typeface="Arial Narrow" panose="020B0606020202030204" pitchFamily="34" charset="0"/>
              </a:rPr>
              <a:t>	: </a:t>
            </a:r>
            <a:r>
              <a:rPr lang="en-US" sz="1100" dirty="0">
                <a:solidFill>
                  <a:srgbClr val="3C2414"/>
                </a:solidFill>
                <a:latin typeface="Arial Narrow" panose="020B0606020202030204" pitchFamily="34" charset="0"/>
              </a:rPr>
              <a:t>07:00-1</a:t>
            </a:r>
            <a:r>
              <a:rPr lang="tr-TR" sz="1100" dirty="0">
                <a:solidFill>
                  <a:srgbClr val="3C2414"/>
                </a:solidFill>
                <a:latin typeface="Arial Narrow" panose="020B0606020202030204" pitchFamily="34" charset="0"/>
              </a:rPr>
              <a:t>1</a:t>
            </a:r>
            <a:r>
              <a:rPr lang="en-US" sz="1100" dirty="0">
                <a:solidFill>
                  <a:srgbClr val="3C2414"/>
                </a:solidFill>
                <a:latin typeface="Arial Narrow" panose="020B0606020202030204" pitchFamily="34" charset="0"/>
              </a:rPr>
              <a:t>:</a:t>
            </a:r>
            <a:r>
              <a:rPr lang="tr-TR" sz="1100" dirty="0">
                <a:solidFill>
                  <a:srgbClr val="3C2414"/>
                </a:solidFill>
                <a:latin typeface="Arial Narrow" panose="020B0606020202030204" pitchFamily="34" charset="0"/>
              </a:rPr>
              <a:t>00 </a:t>
            </a:r>
            <a:r>
              <a:rPr lang="de-DE" sz="1100" dirty="0">
                <a:solidFill>
                  <a:srgbClr val="3C2414"/>
                </a:solidFill>
                <a:latin typeface="Arial Narrow" panose="020B0606020202030204" pitchFamily="34" charset="0"/>
              </a:rPr>
              <a:t>Offenes Buffet im Restaurant Otia</a:t>
            </a:r>
            <a:endParaRPr lang="en-US" sz="1100" dirty="0">
              <a:solidFill>
                <a:srgbClr val="3C2414"/>
              </a:solidFill>
              <a:latin typeface="Arial Narrow" panose="020B0606020202030204" pitchFamily="34" charset="0"/>
            </a:endParaRPr>
          </a:p>
          <a:p>
            <a:pPr>
              <a:defRPr/>
            </a:pPr>
            <a:r>
              <a:rPr lang="de-DE" sz="1100" dirty="0">
                <a:solidFill>
                  <a:srgbClr val="3C2414"/>
                </a:solidFill>
                <a:latin typeface="Arial Narrow" panose="020B0606020202030204" pitchFamily="34" charset="0"/>
              </a:rPr>
              <a:t>Mittagessen</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 12:30-</a:t>
            </a:r>
            <a:r>
              <a:rPr lang="tr-TR" sz="1100" dirty="0">
                <a:solidFill>
                  <a:srgbClr val="3C2414"/>
                </a:solidFill>
                <a:latin typeface="Arial Narrow" panose="020B0606020202030204" pitchFamily="34" charset="0"/>
              </a:rPr>
              <a:t>1</a:t>
            </a:r>
            <a:r>
              <a:rPr lang="en-US" sz="1100" dirty="0">
                <a:solidFill>
                  <a:srgbClr val="3C2414"/>
                </a:solidFill>
                <a:latin typeface="Arial Narrow" panose="020B0606020202030204" pitchFamily="34" charset="0"/>
              </a:rPr>
              <a:t>5:00 </a:t>
            </a:r>
            <a:r>
              <a:rPr lang="de-DE" sz="1100" dirty="0">
                <a:solidFill>
                  <a:srgbClr val="3C2414"/>
                </a:solidFill>
                <a:latin typeface="Arial Narrow" panose="020B0606020202030204" pitchFamily="34" charset="0"/>
              </a:rPr>
              <a:t>Offenes Buffet im Restaurant Otia</a:t>
            </a:r>
            <a:endParaRPr lang="en-US" sz="1100" dirty="0">
              <a:solidFill>
                <a:srgbClr val="3C2414"/>
              </a:solidFill>
              <a:latin typeface="Arial Narrow" panose="020B0606020202030204" pitchFamily="34" charset="0"/>
            </a:endParaRPr>
          </a:p>
          <a:p>
            <a:pPr>
              <a:defRPr/>
            </a:pPr>
            <a:r>
              <a:rPr lang="de-DE" sz="1100" dirty="0">
                <a:solidFill>
                  <a:srgbClr val="3C2414"/>
                </a:solidFill>
                <a:latin typeface="Arial Narrow" panose="020B0606020202030204" pitchFamily="34" charset="0"/>
              </a:rPr>
              <a:t>Abendessen</a:t>
            </a:r>
            <a:r>
              <a:rPr lang="tr-TR" sz="1100" dirty="0">
                <a:solidFill>
                  <a:srgbClr val="3C2414"/>
                </a:solidFill>
                <a:latin typeface="Arial Narrow" panose="020B0606020202030204" pitchFamily="34" charset="0"/>
              </a:rPr>
              <a:t>	: </a:t>
            </a:r>
            <a:r>
              <a:rPr lang="en-US" sz="1100" dirty="0">
                <a:solidFill>
                  <a:srgbClr val="3C2414"/>
                </a:solidFill>
                <a:latin typeface="Arial Narrow" panose="020B0606020202030204" pitchFamily="34" charset="0"/>
              </a:rPr>
              <a:t>18:30-</a:t>
            </a:r>
            <a:r>
              <a:rPr lang="tr-TR" sz="1100" dirty="0">
                <a:solidFill>
                  <a:srgbClr val="3C2414"/>
                </a:solidFill>
                <a:latin typeface="Arial Narrow" panose="020B0606020202030204" pitchFamily="34" charset="0"/>
              </a:rPr>
              <a:t>2</a:t>
            </a:r>
            <a:r>
              <a:rPr lang="en-US" sz="1100" dirty="0">
                <a:solidFill>
                  <a:srgbClr val="3C2414"/>
                </a:solidFill>
                <a:latin typeface="Arial Narrow" panose="020B0606020202030204" pitchFamily="34" charset="0"/>
              </a:rPr>
              <a:t>1</a:t>
            </a:r>
            <a:r>
              <a:rPr lang="tr-TR" sz="1100" dirty="0">
                <a:solidFill>
                  <a:srgbClr val="3C2414"/>
                </a:solidFill>
                <a:latin typeface="Arial Narrow" panose="020B0606020202030204" pitchFamily="34" charset="0"/>
              </a:rPr>
              <a:t>:</a:t>
            </a:r>
            <a:r>
              <a:rPr lang="en-US" sz="1100" dirty="0">
                <a:solidFill>
                  <a:srgbClr val="3C2414"/>
                </a:solidFill>
                <a:latin typeface="Arial Narrow" panose="020B0606020202030204" pitchFamily="34" charset="0"/>
              </a:rPr>
              <a:t>3</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 </a:t>
            </a:r>
            <a:r>
              <a:rPr lang="de-DE" sz="1100" dirty="0">
                <a:solidFill>
                  <a:srgbClr val="3C2414"/>
                </a:solidFill>
                <a:latin typeface="Arial Narrow" panose="020B0606020202030204" pitchFamily="34" charset="0"/>
              </a:rPr>
              <a:t>Offenes Buffet im Restaurant Otia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3C2414"/>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rgbClr val="3C2414"/>
                </a:solidFill>
                <a:latin typeface="Arial Narrow" panose="020B0606020202030204" pitchFamily="34" charset="0"/>
              </a:rPr>
              <a:t>SNACK SERVICES</a:t>
            </a:r>
            <a:endParaRPr lang="tr-TR" sz="1100" b="1" dirty="0">
              <a:solidFill>
                <a:srgbClr val="3C2414"/>
              </a:solidFill>
              <a:latin typeface="Arial Narrow" panose="020B0606020202030204" pitchFamily="34" charset="0"/>
            </a:endParaRPr>
          </a:p>
          <a:p>
            <a:pPr lvl="0">
              <a:defRPr/>
            </a:pPr>
            <a:r>
              <a:rPr lang="de-DE" sz="1100" dirty="0">
                <a:solidFill>
                  <a:srgbClr val="3C2414"/>
                </a:solidFill>
                <a:latin typeface="Arial Narrow" panose="020B0606020202030204" pitchFamily="34" charset="0"/>
              </a:rPr>
              <a:t>Agora-Restaurant </a:t>
            </a:r>
            <a:r>
              <a:rPr lang="en-US" sz="1100" dirty="0">
                <a:solidFill>
                  <a:srgbClr val="3C2414"/>
                </a:solidFill>
                <a:latin typeface="Arial Narrow" panose="020B0606020202030204" pitchFamily="34" charset="0"/>
              </a:rPr>
              <a:t>	11:00 – 18:00</a:t>
            </a:r>
            <a:r>
              <a:rPr lang="tr-TR" sz="1100" dirty="0">
                <a:solidFill>
                  <a:srgbClr val="3C2414"/>
                </a:solidFill>
                <a:latin typeface="Arial Narrow" panose="020B0606020202030204" pitchFamily="34" charset="0"/>
              </a:rPr>
              <a:t> </a:t>
            </a:r>
            <a:endParaRPr lang="pl-PL" sz="1100" dirty="0">
              <a:solidFill>
                <a:srgbClr val="3C2414"/>
              </a:solidFill>
              <a:latin typeface="Arial Narrow" panose="020B0606020202030204" pitchFamily="34" charset="0"/>
            </a:endParaRPr>
          </a:p>
          <a:p>
            <a:pPr lvl="0">
              <a:defRPr/>
            </a:pPr>
            <a:r>
              <a:rPr lang="de-DE" sz="1100" dirty="0">
                <a:solidFill>
                  <a:srgbClr val="3C2414"/>
                </a:solidFill>
                <a:latin typeface="Arial Narrow" panose="020B0606020202030204" pitchFamily="34" charset="0"/>
              </a:rPr>
              <a:t>Xanadu Bar (der Hauptpool)	15:00 – 17:00</a:t>
            </a:r>
            <a:endParaRPr lang="en-US" sz="1100" dirty="0">
              <a:solidFill>
                <a:srgbClr val="3C2414"/>
              </a:solidFill>
              <a:latin typeface="Arial Narrow" panose="020B06060202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3C2414"/>
                </a:solidFill>
                <a:latin typeface="Arial Narrow" panose="020B0606020202030204" pitchFamily="34" charset="0"/>
              </a:rPr>
              <a:t>Lagoon Lounge </a:t>
            </a:r>
            <a:r>
              <a:rPr lang="tr-TR" sz="1100" dirty="0">
                <a:solidFill>
                  <a:srgbClr val="3C2414"/>
                </a:solidFill>
                <a:latin typeface="Arial Narrow" panose="020B0606020202030204" pitchFamily="34" charset="0"/>
              </a:rPr>
              <a:t>Patisserie:</a:t>
            </a:r>
            <a:r>
              <a:rPr lang="en-US" sz="1100" dirty="0">
                <a:solidFill>
                  <a:srgbClr val="3C2414"/>
                </a:solidFill>
                <a:latin typeface="Arial Narrow" panose="020B0606020202030204" pitchFamily="34" charset="0"/>
              </a:rPr>
              <a:t> 	11:00 - 23:00</a:t>
            </a:r>
            <a:endParaRPr lang="tr-TR" sz="1100" dirty="0">
              <a:solidFill>
                <a:srgbClr val="3C2414"/>
              </a:solidFill>
              <a:latin typeface="Arial Narrow" panose="020B06060202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tr-TR" sz="1100" dirty="0">
                <a:solidFill>
                  <a:srgbClr val="3C2414"/>
                </a:solidFill>
                <a:latin typeface="Arial Narrow" panose="020B0606020202030204" pitchFamily="34" charset="0"/>
              </a:rPr>
              <a:t>Eis in Agora.                                </a:t>
            </a:r>
            <a:r>
              <a:rPr lang="en-GB"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11:00 - 18:00</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100" dirty="0">
                <a:solidFill>
                  <a:srgbClr val="3C2414"/>
                </a:solidFill>
                <a:latin typeface="Arial Narrow" panose="020B0606020202030204" pitchFamily="34" charset="0"/>
              </a:rPr>
              <a:t>Zimmerservice, 24-Stunden / 15 € pro Bestellung.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dirty="0">
              <a:ln>
                <a:noFill/>
              </a:ln>
              <a:solidFill>
                <a:srgbClr val="3C2414"/>
              </a:solidFill>
              <a:effectLst/>
              <a:uLnTx/>
              <a:uFillTx/>
              <a:latin typeface="Arial" panose="020B0604020202020204" pitchFamily="34" charset="0"/>
              <a:cs typeface="Arial" panose="020B0604020202020204" pitchFamily="34" charset="0"/>
            </a:endParaRPr>
          </a:p>
          <a:p>
            <a:pPr>
              <a:defRPr/>
            </a:pPr>
            <a:r>
              <a:rPr lang="tr-TR" sz="1100" b="1" dirty="0">
                <a:solidFill>
                  <a:srgbClr val="3C2414"/>
                </a:solidFill>
                <a:latin typeface="Arial Narrow" panose="020B0606020202030204" pitchFamily="34" charset="0"/>
              </a:rPr>
              <a:t>BARREN</a:t>
            </a:r>
          </a:p>
          <a:p>
            <a:pPr>
              <a:defRPr/>
            </a:pPr>
            <a:r>
              <a:rPr lang="en-US" sz="1100" dirty="0">
                <a:solidFill>
                  <a:srgbClr val="3C2414"/>
                </a:solidFill>
                <a:latin typeface="Arial Narrow" panose="020B0606020202030204" pitchFamily="34" charset="0"/>
              </a:rPr>
              <a:t>Lagoon Lounge &amp; Bar (Strand)</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24Std</a:t>
            </a:r>
          </a:p>
          <a:p>
            <a:pPr>
              <a:defRPr/>
            </a:pPr>
            <a:r>
              <a:rPr lang="en-US" sz="1100" dirty="0">
                <a:solidFill>
                  <a:srgbClr val="3C2414"/>
                </a:solidFill>
                <a:latin typeface="Arial Narrow" panose="020B0606020202030204" pitchFamily="34" charset="0"/>
              </a:rPr>
              <a:t>Lobby Bar (</a:t>
            </a:r>
            <a:r>
              <a:rPr lang="en-US" sz="1100" dirty="0" err="1">
                <a:solidFill>
                  <a:srgbClr val="3C2414"/>
                </a:solidFill>
                <a:latin typeface="Arial Narrow" panose="020B0606020202030204" pitchFamily="34" charset="0"/>
              </a:rPr>
              <a:t>Hauptgebäude</a:t>
            </a:r>
            <a:r>
              <a:rPr lang="en-US" sz="1100" dirty="0">
                <a:solidFill>
                  <a:srgbClr val="3C2414"/>
                </a:solidFill>
                <a:latin typeface="Arial Narrow" panose="020B0606020202030204" pitchFamily="34" charset="0"/>
              </a:rPr>
              <a:t>)	:24Std</a:t>
            </a:r>
          </a:p>
          <a:p>
            <a:pPr>
              <a:defRPr/>
            </a:pPr>
            <a:r>
              <a:rPr lang="en-US" sz="1100" dirty="0">
                <a:solidFill>
                  <a:srgbClr val="3C2414"/>
                </a:solidFill>
                <a:latin typeface="Arial Narrow" panose="020B0606020202030204" pitchFamily="34" charset="0"/>
              </a:rPr>
              <a:t>Agora</a:t>
            </a:r>
            <a:r>
              <a:rPr lang="tr-TR" sz="1100" dirty="0">
                <a:solidFill>
                  <a:srgbClr val="3C2414"/>
                </a:solidFill>
                <a:latin typeface="Arial Narrow" panose="020B0606020202030204" pitchFamily="34" charset="0"/>
              </a:rPr>
              <a:t> Bar </a:t>
            </a:r>
            <a:r>
              <a:rPr lang="en-US" sz="1100" dirty="0">
                <a:solidFill>
                  <a:srgbClr val="3C2414"/>
                </a:solidFill>
                <a:latin typeface="Arial Narrow" panose="020B0606020202030204" pitchFamily="34" charset="0"/>
              </a:rPr>
              <a:t>(Strand) </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18:00</a:t>
            </a:r>
            <a:r>
              <a:rPr lang="tr-TR" sz="1100" dirty="0">
                <a:solidFill>
                  <a:srgbClr val="3C2414"/>
                </a:solidFill>
                <a:latin typeface="Arial Narrow" panose="020B0606020202030204" pitchFamily="34" charset="0"/>
              </a:rPr>
              <a:t>     </a:t>
            </a:r>
            <a:endParaRPr lang="en-US" sz="1100" dirty="0">
              <a:solidFill>
                <a:srgbClr val="3C2414"/>
              </a:solidFill>
              <a:latin typeface="Arial Narrow" panose="020B0606020202030204" pitchFamily="34" charset="0"/>
            </a:endParaRPr>
          </a:p>
          <a:p>
            <a:pPr>
              <a:defRPr/>
            </a:pPr>
            <a:r>
              <a:rPr lang="en-US" sz="1100" dirty="0">
                <a:solidFill>
                  <a:srgbClr val="3C2414"/>
                </a:solidFill>
                <a:latin typeface="Arial Narrow" panose="020B0606020202030204" pitchFamily="34" charset="0"/>
              </a:rPr>
              <a:t>Beach</a:t>
            </a:r>
            <a:r>
              <a:rPr lang="tr-TR" sz="1100" dirty="0">
                <a:solidFill>
                  <a:srgbClr val="3C2414"/>
                </a:solidFill>
                <a:latin typeface="Arial Narrow" panose="020B0606020202030204" pitchFamily="34" charset="0"/>
              </a:rPr>
              <a:t> Bar		:0</a:t>
            </a:r>
            <a:r>
              <a:rPr lang="en-US" sz="1100" dirty="0">
                <a:solidFill>
                  <a:srgbClr val="3C2414"/>
                </a:solidFill>
                <a:latin typeface="Arial Narrow" panose="020B0606020202030204" pitchFamily="34" charset="0"/>
              </a:rPr>
              <a:t>8</a:t>
            </a:r>
            <a:r>
              <a:rPr lang="tr-TR" sz="1100" dirty="0">
                <a:solidFill>
                  <a:srgbClr val="3C2414"/>
                </a:solidFill>
                <a:latin typeface="Arial Narrow" panose="020B0606020202030204" pitchFamily="34" charset="0"/>
              </a:rPr>
              <a:t>:00</a:t>
            </a:r>
            <a:r>
              <a:rPr lang="en-US" sz="1100" dirty="0">
                <a:solidFill>
                  <a:srgbClr val="3C2414"/>
                </a:solidFill>
                <a:latin typeface="Arial Narrow" panose="020B0606020202030204" pitchFamily="34" charset="0"/>
              </a:rPr>
              <a:t>-</a:t>
            </a:r>
            <a:r>
              <a:rPr lang="de-DE" sz="1100" dirty="0">
                <a:solidFill>
                  <a:srgbClr val="3C2414"/>
                </a:solidFill>
                <a:latin typeface="Arial Narrow" panose="020B0606020202030204" pitchFamily="34" charset="0"/>
              </a:rPr>
              <a:t>Sonnenuntergang</a:t>
            </a:r>
          </a:p>
          <a:p>
            <a:pPr>
              <a:defRPr/>
            </a:pPr>
            <a:r>
              <a:rPr lang="de-DE" sz="1100" dirty="0">
                <a:solidFill>
                  <a:srgbClr val="3C2414"/>
                </a:solidFill>
                <a:latin typeface="Arial Narrow" panose="020B0606020202030204" pitchFamily="34" charset="0"/>
              </a:rPr>
              <a:t>Xanadu Bar (der Hauptpool)	</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9</a:t>
            </a:r>
            <a:r>
              <a:rPr lang="tr-TR" sz="1100" dirty="0">
                <a:solidFill>
                  <a:srgbClr val="3C2414"/>
                </a:solidFill>
                <a:latin typeface="Arial Narrow" panose="020B0606020202030204" pitchFamily="34" charset="0"/>
              </a:rPr>
              <a:t>:00</a:t>
            </a:r>
            <a:r>
              <a:rPr lang="en-US" sz="1100" dirty="0">
                <a:solidFill>
                  <a:srgbClr val="3C2414"/>
                </a:solidFill>
                <a:latin typeface="Arial Narrow" panose="020B0606020202030204" pitchFamily="34" charset="0"/>
              </a:rPr>
              <a:t>-</a:t>
            </a:r>
            <a:r>
              <a:rPr lang="de-DE" sz="1100" dirty="0">
                <a:solidFill>
                  <a:srgbClr val="3C2414"/>
                </a:solidFill>
                <a:latin typeface="Arial Narrow" panose="020B0606020202030204" pitchFamily="34" charset="0"/>
              </a:rPr>
              <a:t>Sonnenuntergang</a:t>
            </a:r>
          </a:p>
          <a:p>
            <a:pPr>
              <a:defRPr/>
            </a:pPr>
            <a:r>
              <a:rPr lang="de-DE" sz="1100" dirty="0">
                <a:solidFill>
                  <a:srgbClr val="3C2414"/>
                </a:solidFill>
                <a:latin typeface="Arial Narrow" panose="020B0606020202030204" pitchFamily="34" charset="0"/>
              </a:rPr>
              <a:t>Sky bar </a:t>
            </a:r>
            <a:r>
              <a:rPr lang="en-US" sz="1100" dirty="0">
                <a:solidFill>
                  <a:srgbClr val="3C2414"/>
                </a:solidFill>
                <a:latin typeface="Arial Narrow" panose="020B0606020202030204" pitchFamily="34" charset="0"/>
              </a:rPr>
              <a:t>(</a:t>
            </a:r>
            <a:r>
              <a:rPr lang="en-US" sz="1100" dirty="0" err="1">
                <a:solidFill>
                  <a:srgbClr val="3C2414"/>
                </a:solidFill>
                <a:latin typeface="Arial Narrow" panose="020B0606020202030204" pitchFamily="34" charset="0"/>
              </a:rPr>
              <a:t>Hauptgebäude</a:t>
            </a:r>
            <a:r>
              <a:rPr lang="en-US" sz="1100" dirty="0">
                <a:solidFill>
                  <a:srgbClr val="3C2414"/>
                </a:solidFill>
                <a:latin typeface="Arial Narrow" panose="020B0606020202030204" pitchFamily="34" charset="0"/>
              </a:rPr>
              <a:t>)	:09:00 – 00:00</a:t>
            </a:r>
          </a:p>
          <a:p>
            <a:pPr>
              <a:defRPr/>
            </a:pPr>
            <a:r>
              <a:rPr lang="de-DE" sz="1100" dirty="0">
                <a:solidFill>
                  <a:srgbClr val="3C2414"/>
                </a:solidFill>
                <a:latin typeface="Arial Narrow" panose="020B0606020202030204" pitchFamily="34" charset="0"/>
              </a:rPr>
              <a:t>Rosebud </a:t>
            </a:r>
            <a:r>
              <a:rPr lang="en-US" sz="1100" dirty="0">
                <a:solidFill>
                  <a:srgbClr val="3C2414"/>
                </a:solidFill>
                <a:latin typeface="Arial Narrow" panose="020B0606020202030204" pitchFamily="34" charset="0"/>
              </a:rPr>
              <a:t>(</a:t>
            </a:r>
            <a:r>
              <a:rPr lang="en-US" sz="1100" dirty="0" err="1">
                <a:solidFill>
                  <a:srgbClr val="3C2414"/>
                </a:solidFill>
                <a:latin typeface="Arial Narrow" panose="020B0606020202030204" pitchFamily="34" charset="0"/>
              </a:rPr>
              <a:t>Hauptgebäude</a:t>
            </a:r>
            <a:r>
              <a:rPr lang="en-US" sz="1100" dirty="0">
                <a:solidFill>
                  <a:srgbClr val="3C2414"/>
                </a:solidFill>
                <a:latin typeface="Arial Narrow" panose="020B0606020202030204" pitchFamily="34" charset="0"/>
              </a:rPr>
              <a:t>)	:20:00 – 03:00</a:t>
            </a:r>
            <a:endParaRPr lang="de-DE" sz="1100" dirty="0">
              <a:solidFill>
                <a:srgbClr val="3C2414"/>
              </a:solidFill>
              <a:latin typeface="Arial Narrow" panose="020B06060202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000" b="0" i="0" u="none" strike="noStrike" kern="1200" cap="none" spc="0" normalizeH="0" baseline="0" noProof="0" dirty="0">
              <a:ln>
                <a:noFill/>
              </a:ln>
              <a:solidFill>
                <a:srgbClr val="3C2414"/>
              </a:solidFill>
              <a:effectLst/>
              <a:uLnTx/>
              <a:uFillTx/>
              <a:latin typeface="Arial" panose="020B0604020202020204" pitchFamily="34" charset="0"/>
              <a:cs typeface="Arial" panose="020B0604020202020204" pitchFamily="34" charset="0"/>
            </a:endParaRPr>
          </a:p>
          <a:p>
            <a:pPr marR="0" lvl="0" indent="0" fontAlgn="auto">
              <a:lnSpc>
                <a:spcPct val="100000"/>
              </a:lnSpc>
              <a:spcBef>
                <a:spcPts val="0"/>
              </a:spcBef>
              <a:spcAft>
                <a:spcPts val="0"/>
              </a:spcAft>
              <a:buClrTx/>
              <a:buSzTx/>
              <a:buFontTx/>
              <a:buNone/>
              <a:tabLst/>
              <a:defRPr/>
            </a:pPr>
            <a:r>
              <a:rPr lang="en-GB" sz="1100" b="1" dirty="0">
                <a:solidFill>
                  <a:srgbClr val="3C2414"/>
                </a:solidFill>
                <a:latin typeface="Arial Narrow" panose="020B0606020202030204" pitchFamily="34" charset="0"/>
              </a:rPr>
              <a:t>HOTELKLINIK</a:t>
            </a:r>
          </a:p>
          <a:p>
            <a:pPr marR="0" lvl="0" indent="0" fontAlgn="auto">
              <a:lnSpc>
                <a:spcPct val="100000"/>
              </a:lnSpc>
              <a:spcBef>
                <a:spcPts val="0"/>
              </a:spcBef>
              <a:spcAft>
                <a:spcPts val="0"/>
              </a:spcAft>
              <a:buClrTx/>
              <a:buSzTx/>
              <a:buFontTx/>
              <a:buNone/>
              <a:tabLst/>
              <a:defRPr/>
            </a:pPr>
            <a:r>
              <a:rPr lang="de-DE" sz="1100" dirty="0">
                <a:solidFill>
                  <a:srgbClr val="3C2414"/>
                </a:solidFill>
                <a:latin typeface="Arial Narrow" panose="020B0606020202030204" pitchFamily="34" charset="0"/>
              </a:rPr>
              <a:t>Bitte beachten Sie, dass der Hotelarzt gegen Aufpreis rund um die Uhr zur Verfügung steht.</a:t>
            </a:r>
          </a:p>
          <a:p>
            <a:pPr marR="0" lvl="0" indent="0" fontAlgn="auto">
              <a:lnSpc>
                <a:spcPct val="100000"/>
              </a:lnSpc>
              <a:spcBef>
                <a:spcPts val="0"/>
              </a:spcBef>
              <a:spcAft>
                <a:spcPts val="0"/>
              </a:spcAft>
              <a:buClrTx/>
              <a:buSzTx/>
              <a:buFontTx/>
              <a:buNone/>
              <a:tabLst/>
              <a:defRPr/>
            </a:pPr>
            <a:endParaRPr lang="de-DE" sz="1100" dirty="0">
              <a:solidFill>
                <a:srgbClr val="3C2414"/>
              </a:solidFill>
              <a:latin typeface="Arial Narrow" panose="020B0606020202030204" pitchFamily="34" charset="0"/>
            </a:endParaRPr>
          </a:p>
          <a:p>
            <a:pPr lvl="0">
              <a:defRPr/>
            </a:pPr>
            <a:r>
              <a:rPr lang="de-DE" sz="1100" b="1" dirty="0">
                <a:solidFill>
                  <a:srgbClr val="3C2414"/>
                </a:solidFill>
                <a:latin typeface="Arial Narrow" panose="020B0606020202030204" pitchFamily="34" charset="0"/>
              </a:rPr>
              <a:t>WI-FI INTERNET</a:t>
            </a:r>
          </a:p>
          <a:p>
            <a:pPr lvl="0">
              <a:defRPr/>
            </a:pPr>
            <a:r>
              <a:rPr lang="de-DE" sz="1100" dirty="0">
                <a:solidFill>
                  <a:srgbClr val="3C2414"/>
                </a:solidFill>
                <a:latin typeface="Arial Narrow" panose="020B0606020202030204" pitchFamily="34" charset="0"/>
              </a:rPr>
              <a:t>Sie nutzen Wi-Fi in allen Bereichen des Hotels kostenfrei.</a:t>
            </a:r>
          </a:p>
          <a:p>
            <a:r>
              <a:rPr lang="en-US" sz="1100" dirty="0" err="1">
                <a:solidFill>
                  <a:srgbClr val="3C2414"/>
                </a:solidFill>
                <a:latin typeface="Arial Narrow" panose="020B0606020202030204" pitchFamily="34" charset="0"/>
              </a:rPr>
              <a:t>Melden</a:t>
            </a:r>
            <a:r>
              <a:rPr lang="en-US" sz="1100" dirty="0">
                <a:solidFill>
                  <a:srgbClr val="3C2414"/>
                </a:solidFill>
                <a:latin typeface="Arial Narrow" panose="020B0606020202030204" pitchFamily="34" charset="0"/>
              </a:rPr>
              <a:t> Sie </a:t>
            </a:r>
            <a:r>
              <a:rPr lang="en-US" sz="1100" dirty="0" err="1">
                <a:solidFill>
                  <a:srgbClr val="3C2414"/>
                </a:solidFill>
                <a:latin typeface="Arial Narrow" panose="020B0606020202030204" pitchFamily="34" charset="0"/>
              </a:rPr>
              <a:t>sich</a:t>
            </a:r>
            <a:r>
              <a:rPr lang="en-US" sz="1100" dirty="0">
                <a:solidFill>
                  <a:srgbClr val="3C2414"/>
                </a:solidFill>
                <a:latin typeface="Arial Narrow" panose="020B0606020202030204" pitchFamily="34" charset="0"/>
              </a:rPr>
              <a:t> </a:t>
            </a:r>
            <a:r>
              <a:rPr lang="en-US" sz="1100" dirty="0" err="1">
                <a:solidFill>
                  <a:srgbClr val="3C2414"/>
                </a:solidFill>
                <a:latin typeface="Arial Narrow" panose="020B0606020202030204" pitchFamily="34" charset="0"/>
              </a:rPr>
              <a:t>mit</a:t>
            </a:r>
            <a:r>
              <a:rPr lang="en-US" sz="1100" dirty="0">
                <a:solidFill>
                  <a:srgbClr val="3C2414"/>
                </a:solidFill>
                <a:latin typeface="Arial Narrow" panose="020B0606020202030204" pitchFamily="34" charset="0"/>
              </a:rPr>
              <a:t> </a:t>
            </a:r>
            <a:r>
              <a:rPr lang="en-US" sz="1100" dirty="0" err="1">
                <a:solidFill>
                  <a:srgbClr val="3C2414"/>
                </a:solidFill>
                <a:latin typeface="Arial Narrow" panose="020B0606020202030204" pitchFamily="34" charset="0"/>
              </a:rPr>
              <a:t>Ihrem</a:t>
            </a:r>
            <a:r>
              <a:rPr lang="en-US" sz="1100" dirty="0">
                <a:solidFill>
                  <a:srgbClr val="3C2414"/>
                </a:solidFill>
                <a:latin typeface="Arial Narrow" panose="020B0606020202030204" pitchFamily="34" charset="0"/>
              </a:rPr>
              <a:t> </a:t>
            </a:r>
            <a:r>
              <a:rPr lang="en-US" sz="1100" dirty="0" err="1">
                <a:solidFill>
                  <a:srgbClr val="3C2414"/>
                </a:solidFill>
                <a:latin typeface="Arial Narrow" panose="020B0606020202030204" pitchFamily="34" charset="0"/>
              </a:rPr>
              <a:t>Vornamen</a:t>
            </a:r>
            <a:r>
              <a:rPr lang="en-US" sz="1100" dirty="0">
                <a:solidFill>
                  <a:srgbClr val="3C2414"/>
                </a:solidFill>
                <a:latin typeface="Arial Narrow" panose="020B0606020202030204" pitchFamily="34" charset="0"/>
              </a:rPr>
              <a:t> </a:t>
            </a:r>
            <a:r>
              <a:rPr lang="en-US" sz="1100" dirty="0" err="1">
                <a:solidFill>
                  <a:srgbClr val="3C2414"/>
                </a:solidFill>
                <a:latin typeface="Arial Narrow" panose="020B0606020202030204" pitchFamily="34" charset="0"/>
              </a:rPr>
              <a:t>wie</a:t>
            </a:r>
            <a:r>
              <a:rPr lang="en-US" sz="1100" dirty="0">
                <a:solidFill>
                  <a:srgbClr val="3C2414"/>
                </a:solidFill>
                <a:latin typeface="Arial Narrow" panose="020B0606020202030204" pitchFamily="34" charset="0"/>
              </a:rPr>
              <a:t> in </a:t>
            </a:r>
            <a:r>
              <a:rPr lang="en-US" sz="1100" dirty="0" err="1">
                <a:solidFill>
                  <a:srgbClr val="3C2414"/>
                </a:solidFill>
                <a:latin typeface="Arial Narrow" panose="020B0606020202030204" pitchFamily="34" charset="0"/>
              </a:rPr>
              <a:t>Ihrem</a:t>
            </a:r>
            <a:r>
              <a:rPr lang="en-US" sz="1100" dirty="0">
                <a:solidFill>
                  <a:srgbClr val="3C2414"/>
                </a:solidFill>
                <a:latin typeface="Arial Narrow" panose="020B0606020202030204" pitchFamily="34" charset="0"/>
              </a:rPr>
              <a:t> </a:t>
            </a:r>
            <a:r>
              <a:rPr lang="en-US" sz="1100" dirty="0" err="1">
                <a:solidFill>
                  <a:srgbClr val="3C2414"/>
                </a:solidFill>
                <a:latin typeface="Arial Narrow" panose="020B0606020202030204" pitchFamily="34" charset="0"/>
              </a:rPr>
              <a:t>Reisepass</a:t>
            </a:r>
            <a:r>
              <a:rPr lang="en-US" sz="1100" dirty="0">
                <a:solidFill>
                  <a:srgbClr val="3C2414"/>
                </a:solidFill>
                <a:latin typeface="Arial Narrow" panose="020B0606020202030204" pitchFamily="34" charset="0"/>
              </a:rPr>
              <a:t>, der </a:t>
            </a:r>
            <a:r>
              <a:rPr lang="en-US" sz="1100" dirty="0" err="1">
                <a:solidFill>
                  <a:srgbClr val="3C2414"/>
                </a:solidFill>
                <a:latin typeface="Arial Narrow" panose="020B0606020202030204" pitchFamily="34" charset="0"/>
              </a:rPr>
              <a:t>Zimmernummer</a:t>
            </a:r>
            <a:r>
              <a:rPr lang="en-US" sz="1100" dirty="0">
                <a:solidFill>
                  <a:srgbClr val="3C2414"/>
                </a:solidFill>
                <a:latin typeface="Arial Narrow" panose="020B0606020202030204" pitchFamily="34" charset="0"/>
              </a:rPr>
              <a:t> und </a:t>
            </a:r>
            <a:r>
              <a:rPr lang="en-US" sz="1100" dirty="0" err="1">
                <a:solidFill>
                  <a:srgbClr val="3C2414"/>
                </a:solidFill>
                <a:latin typeface="Arial Narrow" panose="020B0606020202030204" pitchFamily="34" charset="0"/>
              </a:rPr>
              <a:t>einer</a:t>
            </a:r>
            <a:r>
              <a:rPr lang="en-US" sz="1100" dirty="0">
                <a:solidFill>
                  <a:srgbClr val="3C2414"/>
                </a:solidFill>
                <a:latin typeface="Arial Narrow" panose="020B0606020202030204" pitchFamily="34" charset="0"/>
              </a:rPr>
              <a:t> </a:t>
            </a:r>
            <a:r>
              <a:rPr lang="en-US" sz="1100" dirty="0" err="1">
                <a:solidFill>
                  <a:srgbClr val="3C2414"/>
                </a:solidFill>
                <a:latin typeface="Arial Narrow" panose="020B0606020202030204" pitchFamily="34" charset="0"/>
              </a:rPr>
              <a:t>gültigen</a:t>
            </a:r>
            <a:r>
              <a:rPr lang="en-US" sz="1100" dirty="0">
                <a:solidFill>
                  <a:srgbClr val="3C2414"/>
                </a:solidFill>
                <a:latin typeface="Arial Narrow" panose="020B0606020202030204" pitchFamily="34" charset="0"/>
              </a:rPr>
              <a:t> E-Mail-</a:t>
            </a:r>
            <a:r>
              <a:rPr lang="en-US" sz="1100" dirty="0" err="1">
                <a:solidFill>
                  <a:srgbClr val="3C2414"/>
                </a:solidFill>
                <a:latin typeface="Arial Narrow" panose="020B0606020202030204" pitchFamily="34" charset="0"/>
              </a:rPr>
              <a:t>Adresse</a:t>
            </a:r>
            <a:r>
              <a:rPr lang="en-US" sz="1100" dirty="0">
                <a:solidFill>
                  <a:srgbClr val="3C2414"/>
                </a:solidFill>
                <a:latin typeface="Arial Narrow" panose="020B0606020202030204" pitchFamily="34" charset="0"/>
              </a:rPr>
              <a:t> an.</a:t>
            </a:r>
          </a:p>
          <a:p>
            <a:pPr marR="0" lvl="0" indent="0" fontAlgn="auto">
              <a:lnSpc>
                <a:spcPct val="100000"/>
              </a:lnSpc>
              <a:spcBef>
                <a:spcPts val="0"/>
              </a:spcBef>
              <a:spcAft>
                <a:spcPts val="0"/>
              </a:spcAft>
              <a:buClrTx/>
              <a:buSzTx/>
              <a:buFontTx/>
              <a:buNone/>
              <a:tabLst/>
              <a:defRPr/>
            </a:pPr>
            <a:endParaRPr lang="tr-TR" sz="1100" dirty="0">
              <a:solidFill>
                <a:srgbClr val="3C2414"/>
              </a:solidFill>
              <a:latin typeface="Arial Narrow" panose="020B06060202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1"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HINWEIS: Detaillierte Informationen über das Hotel finden Sie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1"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auf dem Infokanal auf Ihrem Zimmerfernseher.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1"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Check-out-Zeit ist 12:00 Uhr. Zimmer mussten für Neuankömmlinge hergerichtet werden. Die oben genannten Leistungen und Servicezeiten können von der Hotelleitung aufgrund von Wetterbedingungen, saisonalen Anforderungen, bei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1"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Gesundheitsrisiken und eintretenden gesetzlichen Verboten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1"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angepasst, geschlossen und geändert werden.</a:t>
            </a:r>
            <a:endParaRPr kumimoji="0" lang="tr-TR" sz="1200" b="1" i="1" u="none" strike="noStrike" kern="1200" cap="none" spc="0" normalizeH="0" baseline="0" noProof="0" dirty="0">
              <a:ln>
                <a:noFill/>
              </a:ln>
              <a:solidFill>
                <a:srgbClr val="3C2414"/>
              </a:solidFill>
              <a:effectLst/>
              <a:uLnTx/>
              <a:uFillTx/>
              <a:latin typeface="Arial Narrow" panose="020B0606020202030204" pitchFamily="34" charset="0"/>
              <a:ea typeface="+mn-ea"/>
              <a:cs typeface="+mn-cs"/>
            </a:endParaRPr>
          </a:p>
        </p:txBody>
      </p:sp>
      <p:sp>
        <p:nvSpPr>
          <p:cNvPr id="10" name="Dikdörtgen 9"/>
          <p:cNvSpPr/>
          <p:nvPr/>
        </p:nvSpPr>
        <p:spPr>
          <a:xfrm>
            <a:off x="8251371" y="40961"/>
            <a:ext cx="4174777" cy="646331"/>
          </a:xfrm>
          <a:prstGeom prst="rect">
            <a:avLst/>
          </a:prstGeom>
          <a:solidFill>
            <a:schemeClr val="accent2">
              <a:lumMod val="5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FFC000">
                    <a:lumMod val="40000"/>
                    <a:lumOff val="60000"/>
                  </a:srgbClr>
                </a:solidFill>
                <a:effectLst/>
                <a:uLnTx/>
                <a:uFillTx/>
                <a:latin typeface="TimesNewRoman-Bold"/>
                <a:ea typeface="+mn-ea"/>
                <a:cs typeface="+mn-cs"/>
              </a:rPr>
              <a:t>HIGH CLASS KONZEPT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FFC000">
                    <a:lumMod val="40000"/>
                    <a:lumOff val="60000"/>
                  </a:srgbClr>
                </a:solidFill>
                <a:effectLst/>
                <a:uLnTx/>
                <a:uFillTx/>
                <a:latin typeface="TimesNewRoman-Bold"/>
                <a:ea typeface="+mn-ea"/>
                <a:cs typeface="+mn-cs"/>
              </a:rPr>
              <a:t>HOTEL KARTE</a:t>
            </a:r>
            <a:endParaRPr kumimoji="0" lang="tr-TR" sz="1800" b="0"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endParaRPr>
          </a:p>
        </p:txBody>
      </p:sp>
      <p:sp>
        <p:nvSpPr>
          <p:cNvPr id="11" name="Dikdörtgen 10"/>
          <p:cNvSpPr/>
          <p:nvPr/>
        </p:nvSpPr>
        <p:spPr>
          <a:xfrm>
            <a:off x="8125381" y="1113440"/>
            <a:ext cx="3934539" cy="32624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dirty="0" err="1">
                <a:ln>
                  <a:noFill/>
                </a:ln>
                <a:solidFill>
                  <a:srgbClr val="361F12"/>
                </a:solidFill>
                <a:effectLst/>
                <a:uLnTx/>
                <a:uFillTx/>
                <a:latin typeface="TimesNewRomanPSMT"/>
                <a:ea typeface="+mn-ea"/>
                <a:cs typeface="+mn-cs"/>
              </a:rPr>
              <a:t>Sehr</a:t>
            </a:r>
            <a:r>
              <a:rPr kumimoji="0" lang="tr-TR" sz="1200" b="0" i="0" u="none" strike="noStrike" kern="1200" cap="none" spc="0" normalizeH="0" baseline="0" noProof="0" dirty="0">
                <a:ln>
                  <a:noFill/>
                </a:ln>
                <a:solidFill>
                  <a:srgbClr val="361F12"/>
                </a:solidFill>
                <a:effectLst/>
                <a:uLnTx/>
                <a:uFillTx/>
                <a:latin typeface="TimesNewRomanPSMT"/>
                <a:ea typeface="+mn-ea"/>
                <a:cs typeface="+mn-cs"/>
              </a:rPr>
              <a:t> </a:t>
            </a:r>
            <a:r>
              <a:rPr kumimoji="0" lang="tr-TR" sz="1200" b="0" i="0" u="none" strike="noStrike" kern="1200" cap="none" spc="0" normalizeH="0" baseline="0" noProof="0" dirty="0" err="1">
                <a:ln>
                  <a:noFill/>
                </a:ln>
                <a:solidFill>
                  <a:srgbClr val="361F12"/>
                </a:solidFill>
                <a:effectLst/>
                <a:uLnTx/>
                <a:uFillTx/>
                <a:latin typeface="TimesNewRomanPSMT"/>
                <a:ea typeface="+mn-ea"/>
                <a:cs typeface="+mn-cs"/>
              </a:rPr>
              <a:t>geehrter</a:t>
            </a:r>
            <a:r>
              <a:rPr kumimoji="0" lang="tr-TR" sz="1200" b="0" i="0" u="none" strike="noStrike" kern="1200" cap="none" spc="0" normalizeH="0" baseline="0" noProof="0" dirty="0">
                <a:ln>
                  <a:noFill/>
                </a:ln>
                <a:solidFill>
                  <a:srgbClr val="361F12"/>
                </a:solidFill>
                <a:effectLst/>
                <a:uLnTx/>
                <a:uFillTx/>
                <a:latin typeface="TimesNewRomanPSMT"/>
                <a:ea typeface="+mn-ea"/>
                <a:cs typeface="+mn-cs"/>
              </a:rPr>
              <a:t> </a:t>
            </a:r>
            <a:r>
              <a:rPr kumimoji="0" lang="tr-TR" sz="1200" b="0" i="0" u="none" strike="noStrike" kern="1200" cap="none" spc="0" normalizeH="0" baseline="0" noProof="0" dirty="0" err="1">
                <a:ln>
                  <a:noFill/>
                </a:ln>
                <a:solidFill>
                  <a:srgbClr val="361F12"/>
                </a:solidFill>
                <a:effectLst/>
                <a:uLnTx/>
                <a:uFillTx/>
                <a:latin typeface="TimesNewRomanPSMT"/>
                <a:ea typeface="+mn-ea"/>
                <a:cs typeface="+mn-cs"/>
              </a:rPr>
              <a:t>Gast</a:t>
            </a:r>
            <a:r>
              <a:rPr kumimoji="0" lang="tr-TR" sz="1200" b="0" i="0" u="none" strike="noStrike" kern="1200" cap="none" spc="0" normalizeH="0" baseline="0" noProof="0" dirty="0">
                <a:ln>
                  <a:noFill/>
                </a:ln>
                <a:solidFill>
                  <a:srgbClr val="361F12"/>
                </a:solidFill>
                <a:effectLst/>
                <a:uLnTx/>
                <a:uFillTx/>
                <a:latin typeface="TimesNewRomanPS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61F12"/>
                </a:solidFill>
                <a:effectLst/>
                <a:uLnTx/>
                <a:uFillTx/>
                <a:latin typeface="TimesNewRomanPSMT"/>
                <a:ea typeface="+mn-ea"/>
                <a:cs typeface="+mn-cs"/>
              </a:rPr>
              <a:t>herzlich willkommen in unserem Hotel. Wir freuen uns,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61F12"/>
                </a:solidFill>
                <a:effectLst/>
                <a:uLnTx/>
                <a:uFillTx/>
                <a:latin typeface="TimesNewRomanPSMT"/>
                <a:ea typeface="+mn-ea"/>
                <a:cs typeface="+mn-cs"/>
              </a:rPr>
              <a:t>Sie in unserem Resort begrüßen zu dürfen.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61F12"/>
                </a:solidFill>
                <a:effectLst/>
                <a:uLnTx/>
                <a:uFillTx/>
                <a:latin typeface="TimesNewRomanPSMT"/>
                <a:ea typeface="+mn-ea"/>
                <a:cs typeface="+mn-cs"/>
              </a:rPr>
              <a:t>Wir haben für Sie eine Anleitung vorbereitet.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61F12"/>
                </a:solidFill>
                <a:effectLst/>
                <a:uLnTx/>
                <a:uFillTx/>
                <a:latin typeface="TimesNewRomanPSMT"/>
                <a:ea typeface="+mn-ea"/>
                <a:cs typeface="+mn-cs"/>
              </a:rPr>
              <a:t>Diese soll Ihnen während Ihres Aufenthalts bei uns helfen.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61F12"/>
                </a:solidFill>
                <a:effectLst/>
                <a:uLnTx/>
                <a:uFillTx/>
                <a:latin typeface="TimesNewRomanPSMT"/>
                <a:ea typeface="+mn-ea"/>
                <a:cs typeface="+mn-cs"/>
              </a:rPr>
              <a:t>Wir wünschen Ihnen eine angenehme Zeit und danken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61F12"/>
                </a:solidFill>
                <a:effectLst/>
                <a:uLnTx/>
                <a:uFillTx/>
                <a:latin typeface="TimesNewRomanPSMT"/>
                <a:ea typeface="+mn-ea"/>
                <a:cs typeface="+mn-cs"/>
              </a:rPr>
              <a:t>Ihnen, dass Ihre Wahl auf uns fiel.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dirty="0">
                <a:ln>
                  <a:noFill/>
                </a:ln>
                <a:solidFill>
                  <a:srgbClr val="361F12"/>
                </a:solidFill>
                <a:effectLst/>
                <a:uLnTx/>
                <a:uFillTx/>
                <a:latin typeface="TimesNewRomanPSMT"/>
                <a:ea typeface="+mn-ea"/>
                <a:cs typeface="+mn-cs"/>
              </a:rPr>
              <a:t>Ihr Hotel-Management</a:t>
            </a:r>
            <a:endParaRPr kumimoji="0" lang="en-GB" sz="1200" b="0" i="0" u="none" strike="noStrike" kern="1200" cap="none" spc="0" normalizeH="0" baseline="0" noProof="0" dirty="0">
              <a:ln>
                <a:noFill/>
              </a:ln>
              <a:solidFill>
                <a:srgbClr val="361F12"/>
              </a:solidFill>
              <a:effectLst/>
              <a:uLnTx/>
              <a:uFillTx/>
              <a:latin typeface="TimesNewRomanPSM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dirty="0">
              <a:solidFill>
                <a:srgbClr val="361F12"/>
              </a:solidFill>
              <a:latin typeface="TimesNewRomanPSMT"/>
            </a:endParaRPr>
          </a:p>
          <a:p>
            <a:pPr lvl="0" algn="ctr">
              <a:defRPr/>
            </a:pPr>
            <a:r>
              <a:rPr kumimoji="0" lang="de-DE" sz="1200" b="0" i="0" u="none" strike="noStrike" kern="1200" cap="none" spc="0" normalizeH="0" baseline="0" noProof="0" dirty="0">
                <a:ln>
                  <a:noFill/>
                </a:ln>
                <a:solidFill>
                  <a:srgbClr val="361F12"/>
                </a:solidFill>
                <a:effectLst/>
                <a:uLnTx/>
                <a:uFillTx/>
                <a:latin typeface="TimesNewRomanPSMT"/>
                <a:ea typeface="+mn-ea"/>
                <a:cs typeface="+mn-cs"/>
              </a:rPr>
              <a:t>Um die Rezeption anzurufen, </a:t>
            </a:r>
            <a:r>
              <a:rPr kumimoji="0" lang="de-DE" sz="1200" b="0" i="0" u="none" strike="noStrike" kern="1200" cap="none" spc="0" normalizeH="0" baseline="0" noProof="0" dirty="0" err="1">
                <a:ln>
                  <a:noFill/>
                </a:ln>
                <a:solidFill>
                  <a:srgbClr val="361F12"/>
                </a:solidFill>
                <a:effectLst/>
                <a:uLnTx/>
                <a:uFillTx/>
                <a:latin typeface="TimesNewRomanPSMT"/>
                <a:ea typeface="+mn-ea"/>
                <a:cs typeface="+mn-cs"/>
              </a:rPr>
              <a:t>w</a:t>
            </a:r>
            <a:r>
              <a:rPr lang="de-DE" sz="1200" dirty="0">
                <a:solidFill>
                  <a:srgbClr val="3C2414"/>
                </a:solidFill>
                <a:latin typeface="Arial Narrow" panose="020B0606020202030204" pitchFamily="34" charset="0"/>
              </a:rPr>
              <a:t>ä</a:t>
            </a:r>
            <a:r>
              <a:rPr kumimoji="0" lang="de-DE" sz="1200" b="0" i="0" u="none" strike="noStrike" kern="1200" cap="none" spc="0" normalizeH="0" baseline="0" noProof="0" dirty="0" err="1">
                <a:ln>
                  <a:noFill/>
                </a:ln>
                <a:solidFill>
                  <a:srgbClr val="361F12"/>
                </a:solidFill>
                <a:effectLst/>
                <a:uLnTx/>
                <a:uFillTx/>
                <a:latin typeface="TimesNewRomanPSMT"/>
                <a:ea typeface="+mn-ea"/>
                <a:cs typeface="+mn-cs"/>
              </a:rPr>
              <a:t>hlen</a:t>
            </a:r>
            <a:r>
              <a:rPr kumimoji="0" lang="de-DE" sz="1200" b="0" i="0" u="none" strike="noStrike" kern="1200" cap="none" spc="0" normalizeH="0" baseline="0" noProof="0" dirty="0">
                <a:ln>
                  <a:noFill/>
                </a:ln>
                <a:solidFill>
                  <a:srgbClr val="361F12"/>
                </a:solidFill>
                <a:effectLst/>
                <a:uLnTx/>
                <a:uFillTx/>
                <a:latin typeface="TimesNewRomanPSMT"/>
                <a:ea typeface="+mn-ea"/>
                <a:cs typeface="+mn-cs"/>
              </a:rPr>
              <a:t> Sie bitte </a:t>
            </a:r>
            <a:r>
              <a:rPr lang="de-DE" sz="1200" dirty="0">
                <a:solidFill>
                  <a:srgbClr val="361F12"/>
                </a:solidFill>
                <a:latin typeface="TimesNewRomanPSMT"/>
              </a:rPr>
              <a:t>0</a:t>
            </a:r>
            <a:r>
              <a:rPr kumimoji="0" lang="de-DE" sz="1200" b="0" i="0" u="none" strike="noStrike" kern="1200" cap="none" spc="0" normalizeH="0" baseline="0" noProof="0" dirty="0">
                <a:ln>
                  <a:noFill/>
                </a:ln>
                <a:solidFill>
                  <a:srgbClr val="361F12"/>
                </a:solidFill>
                <a:effectLst/>
                <a:uLnTx/>
                <a:uFillTx/>
                <a:latin typeface="TimesNewRomanPSMT"/>
                <a:ea typeface="+mn-ea"/>
                <a:cs typeface="+mn-cs"/>
              </a:rPr>
              <a:t> von Ihrem Telefon aus.</a:t>
            </a:r>
          </a:p>
          <a:p>
            <a:pPr lvl="0" algn="ctr">
              <a:defRPr/>
            </a:pPr>
            <a:r>
              <a:rPr lang="de-DE" sz="1200" dirty="0">
                <a:solidFill>
                  <a:srgbClr val="361F12"/>
                </a:solidFill>
                <a:latin typeface="TimesNewRomanPSMT"/>
              </a:rPr>
              <a:t>Um die </a:t>
            </a:r>
            <a:r>
              <a:rPr lang="de-DE" sz="1200" dirty="0" err="1">
                <a:solidFill>
                  <a:srgbClr val="361F12"/>
                </a:solidFill>
                <a:latin typeface="TimesNewRomanPSMT"/>
              </a:rPr>
              <a:t>g</a:t>
            </a:r>
            <a:r>
              <a:rPr lang="de-DE" sz="1200" dirty="0" err="1">
                <a:solidFill>
                  <a:srgbClr val="3C2414"/>
                </a:solidFill>
                <a:latin typeface="Arial Narrow" panose="020B0606020202030204" pitchFamily="34" charset="0"/>
              </a:rPr>
              <a:t>ä</a:t>
            </a:r>
            <a:r>
              <a:rPr lang="de-DE" sz="1200" dirty="0" err="1">
                <a:solidFill>
                  <a:srgbClr val="361F12"/>
                </a:solidFill>
                <a:latin typeface="TimesNewRomanPSMT"/>
              </a:rPr>
              <a:t>stebetreung</a:t>
            </a:r>
            <a:r>
              <a:rPr lang="de-DE" sz="1200" dirty="0">
                <a:solidFill>
                  <a:srgbClr val="361F12"/>
                </a:solidFill>
                <a:latin typeface="TimesNewRomanPSMT"/>
              </a:rPr>
              <a:t> </a:t>
            </a:r>
            <a:r>
              <a:rPr lang="de-DE" sz="1200" dirty="0" err="1">
                <a:solidFill>
                  <a:srgbClr val="361F12"/>
                </a:solidFill>
                <a:latin typeface="TimesNewRomanPSMT"/>
              </a:rPr>
              <a:t>anzurufen,w</a:t>
            </a:r>
            <a:r>
              <a:rPr lang="de-DE" sz="1200" dirty="0" err="1">
                <a:solidFill>
                  <a:srgbClr val="3C2414"/>
                </a:solidFill>
                <a:latin typeface="Arial Narrow" panose="020B0606020202030204" pitchFamily="34" charset="0"/>
              </a:rPr>
              <a:t>ählen</a:t>
            </a:r>
            <a:r>
              <a:rPr lang="de-DE" sz="1200" dirty="0">
                <a:solidFill>
                  <a:srgbClr val="3C2414"/>
                </a:solidFill>
                <a:latin typeface="Arial Narrow" panose="020B0606020202030204" pitchFamily="34" charset="0"/>
              </a:rPr>
              <a:t> sie bitte 1 von ihrem Telefon aus.</a:t>
            </a:r>
            <a:br>
              <a:rPr kumimoji="0" lang="de-DE" sz="1200" b="0" i="0" u="none" strike="noStrike" kern="1200" cap="none" spc="0" normalizeH="0" baseline="0" noProof="0" dirty="0">
                <a:ln>
                  <a:noFill/>
                </a:ln>
                <a:solidFill>
                  <a:srgbClr val="361F12"/>
                </a:solidFill>
                <a:effectLst/>
                <a:uLnTx/>
                <a:uFillTx/>
                <a:latin typeface="TimesNewRomanPSMT"/>
                <a:ea typeface="+mn-ea"/>
                <a:cs typeface="+mn-cs"/>
              </a:rPr>
            </a:br>
            <a:r>
              <a:rPr kumimoji="0" lang="de-DE" sz="1200" b="0" i="0" u="none" strike="noStrike" kern="1200" cap="none" spc="0" normalizeH="0" baseline="0" noProof="0" dirty="0">
                <a:ln>
                  <a:noFill/>
                </a:ln>
                <a:solidFill>
                  <a:srgbClr val="361F12"/>
                </a:solidFill>
                <a:effectLst/>
                <a:uLnTx/>
                <a:uFillTx/>
                <a:latin typeface="TimesNewRomanPSMT"/>
                <a:ea typeface="+mn-ea"/>
                <a:cs typeface="+mn-cs"/>
              </a:rPr>
              <a:t>Um ein anderes Zimmer anzurufen, drücken Sie bitte 5 und die Zimmernummer, die Sie erreichen möchten.</a:t>
            </a:r>
            <a:endParaRPr kumimoji="0" lang="en-GB" sz="1200" b="0" i="0" u="none" strike="noStrike" kern="1200" cap="none" spc="0" normalizeH="0" baseline="0" noProof="0" dirty="0">
              <a:ln>
                <a:noFill/>
              </a:ln>
              <a:solidFill>
                <a:srgbClr val="361F12"/>
              </a:solidFill>
              <a:effectLst/>
              <a:uLnTx/>
              <a:uFillTx/>
              <a:latin typeface="TimesNewRomanPSMT"/>
              <a:ea typeface="+mn-ea"/>
              <a:cs typeface="+mn-cs"/>
            </a:endParaRPr>
          </a:p>
          <a:p>
            <a:pPr algn="ctr"/>
            <a:r>
              <a:rPr lang="en-GB" sz="1200" dirty="0">
                <a:solidFill>
                  <a:srgbClr val="361F12"/>
                </a:solidFill>
                <a:latin typeface="TimesNewRomanPSMT"/>
              </a:rPr>
              <a:t>Für </a:t>
            </a:r>
            <a:r>
              <a:rPr lang="en-GB" sz="1200" dirty="0" err="1">
                <a:solidFill>
                  <a:srgbClr val="361F12"/>
                </a:solidFill>
                <a:latin typeface="TimesNewRomanPSMT"/>
              </a:rPr>
              <a:t>Anfragen</a:t>
            </a:r>
            <a:r>
              <a:rPr lang="en-GB" sz="1200" dirty="0">
                <a:solidFill>
                  <a:srgbClr val="361F12"/>
                </a:solidFill>
                <a:latin typeface="TimesNewRomanPSMT"/>
              </a:rPr>
              <a:t> </a:t>
            </a:r>
            <a:r>
              <a:rPr lang="en-GB" sz="1200" dirty="0" err="1">
                <a:solidFill>
                  <a:srgbClr val="361F12"/>
                </a:solidFill>
                <a:latin typeface="TimesNewRomanPSMT"/>
              </a:rPr>
              <a:t>kontaktieren</a:t>
            </a:r>
            <a:r>
              <a:rPr lang="en-GB" sz="1200" dirty="0">
                <a:solidFill>
                  <a:srgbClr val="361F12"/>
                </a:solidFill>
                <a:latin typeface="TimesNewRomanPSMT"/>
              </a:rPr>
              <a:t> Sie </a:t>
            </a:r>
            <a:r>
              <a:rPr lang="en-GB" sz="1200" dirty="0" err="1">
                <a:solidFill>
                  <a:srgbClr val="361F12"/>
                </a:solidFill>
                <a:latin typeface="TimesNewRomanPSMT"/>
              </a:rPr>
              <a:t>uns</a:t>
            </a:r>
            <a:r>
              <a:rPr lang="en-GB" sz="1200" dirty="0">
                <a:solidFill>
                  <a:srgbClr val="361F12"/>
                </a:solidFill>
                <a:latin typeface="TimesNewRomanPSMT"/>
              </a:rPr>
              <a:t> bitte </a:t>
            </a:r>
            <a:r>
              <a:rPr lang="en-GB" sz="1200" dirty="0" err="1">
                <a:solidFill>
                  <a:srgbClr val="361F12"/>
                </a:solidFill>
                <a:latin typeface="TimesNewRomanPSMT"/>
              </a:rPr>
              <a:t>unter</a:t>
            </a:r>
            <a:r>
              <a:rPr lang="en-GB" sz="1200" dirty="0">
                <a:solidFill>
                  <a:srgbClr val="361F12"/>
                </a:solidFill>
                <a:latin typeface="TimesNewRomanPSMT"/>
              </a:rPr>
              <a:t> der WhatsApp-</a:t>
            </a:r>
            <a:r>
              <a:rPr lang="en-GB" sz="1200" dirty="0" err="1">
                <a:solidFill>
                  <a:srgbClr val="361F12"/>
                </a:solidFill>
                <a:latin typeface="TimesNewRomanPSMT"/>
              </a:rPr>
              <a:t>Nummer</a:t>
            </a:r>
            <a:r>
              <a:rPr lang="en-GB" sz="1200" dirty="0">
                <a:solidFill>
                  <a:srgbClr val="361F12"/>
                </a:solidFill>
                <a:latin typeface="TimesNewRomanPSMT"/>
              </a:rPr>
              <a:t> </a:t>
            </a:r>
            <a:r>
              <a:rPr lang="tr-TR" sz="1200" dirty="0">
                <a:solidFill>
                  <a:srgbClr val="361F12"/>
                </a:solidFill>
                <a:latin typeface="Arial Narrow" panose="020B0606020202030204" pitchFamily="34" charset="0"/>
              </a:rPr>
              <a:t>+20 106 </a:t>
            </a:r>
            <a:r>
              <a:rPr lang="pl-PL" sz="1200" dirty="0">
                <a:solidFill>
                  <a:srgbClr val="361F12"/>
                </a:solidFill>
                <a:latin typeface="Arial Narrow" panose="020B0606020202030204" pitchFamily="34" charset="0"/>
              </a:rPr>
              <a:t>8682 569</a:t>
            </a:r>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Dikdörtgen 12"/>
          <p:cNvSpPr/>
          <p:nvPr/>
        </p:nvSpPr>
        <p:spPr>
          <a:xfrm>
            <a:off x="4187100" y="1078"/>
            <a:ext cx="3934539" cy="133728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b="1" dirty="0">
                <a:solidFill>
                  <a:srgbClr val="3C2414"/>
                </a:solidFill>
                <a:latin typeface="Arial Narrow" panose="020B0606020202030204" pitchFamily="34" charset="0"/>
              </a:rPr>
              <a:t>FANCYLAND </a:t>
            </a:r>
            <a:r>
              <a:rPr kumimoji="0" lang="de-DE" sz="1100" b="1"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 </a:t>
            </a:r>
          </a:p>
          <a:p>
            <a:pPr lvl="0">
              <a:defRPr/>
            </a:pPr>
            <a:r>
              <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Öffnungszeiten </a:t>
            </a:r>
            <a:r>
              <a:rPr lang="en-US" sz="1100" dirty="0">
                <a:solidFill>
                  <a:srgbClr val="3C2414"/>
                </a:solidFill>
                <a:latin typeface="Arial Narrow" panose="020B0606020202030204" pitchFamily="34" charset="0"/>
              </a:rPr>
              <a:t>09:30 – 22:00</a:t>
            </a:r>
            <a:r>
              <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 Abends gibt es </a:t>
            </a:r>
            <a:r>
              <a:rPr lang="de-DE" sz="1100" dirty="0">
                <a:solidFill>
                  <a:srgbClr val="3C2414"/>
                </a:solidFill>
                <a:latin typeface="Arial Narrow" panose="020B0606020202030204" pitchFamily="34" charset="0"/>
              </a:rPr>
              <a:t>mehr </a:t>
            </a:r>
            <a:r>
              <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Aktivitäten &amp; Kids Disco. Es gibt Aktivitäten nach Altersgruppen zwischen 4-12</a:t>
            </a:r>
          </a:p>
          <a:p>
            <a:pPr lvl="0">
              <a:defRPr/>
            </a:pPr>
            <a:r>
              <a:rPr lang="de-DE" sz="1100" dirty="0">
                <a:solidFill>
                  <a:srgbClr val="3C2414"/>
                </a:solidFill>
                <a:latin typeface="Arial Narrow" panose="020B0606020202030204" pitchFamily="34" charset="0"/>
              </a:rPr>
              <a:t>Fancyland Kids Club bietet für Kinder zwischen 2-4 Jahren eine Frühfördergruppe an. </a:t>
            </a:r>
            <a:r>
              <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Abhängig von der Jahreszeit und der Witterung hat das Hotel das Recht, Die</a:t>
            </a:r>
            <a:r>
              <a:rPr kumimoji="0" lang="tr-TR"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 </a:t>
            </a:r>
            <a:r>
              <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Betriebstagen und -zeiten zu ändern. </a:t>
            </a:r>
            <a:r>
              <a:rPr lang="de-DE" sz="1100" dirty="0">
                <a:solidFill>
                  <a:srgbClr val="3C2414"/>
                </a:solidFill>
                <a:latin typeface="Arial Narrow" panose="020B0606020202030204" pitchFamily="34" charset="0"/>
              </a:rPr>
              <a:t>Fancysnack Restaurant ist von 11:00 bis 18:00 geöffnet</a:t>
            </a:r>
            <a:endParaRPr kumimoji="0" lang="tr-TR"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100" b="1" dirty="0">
              <a:solidFill>
                <a:srgbClr val="3C2414"/>
              </a:solidFill>
              <a:latin typeface="Arial Narrow" panose="020B06060202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100" b="1" dirty="0">
                <a:solidFill>
                  <a:srgbClr val="3C2414"/>
                </a:solidFill>
                <a:latin typeface="Arial Narrow" panose="020B0606020202030204" pitchFamily="34" charset="0"/>
              </a:rPr>
              <a:t>WÄSCHE- UND BÜGELSERVICE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Um ihre wäsche nächsten tag zurück zubekommen bitten wir sie ihre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Wäsche bis 10:00 uns abzugeben. Um den Vorgang zu beschleunigen, rufen Sie bitte  die Rezeption oder die Gästebetreuung an. Wäsche- und Bügelservice sind gegen Aufpreis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endParaRPr>
          </a:p>
          <a:p>
            <a:pPr>
              <a:defRPr/>
            </a:pPr>
            <a:r>
              <a:rPr lang="de-DE" sz="1100" b="1" dirty="0">
                <a:solidFill>
                  <a:srgbClr val="3C2414"/>
                </a:solidFill>
                <a:latin typeface="Arial Narrow" panose="020B0606020202030204" pitchFamily="34" charset="0"/>
              </a:rPr>
              <a:t>STRANDTUCH SERVICE</a:t>
            </a:r>
          </a:p>
          <a:p>
            <a:r>
              <a:rPr lang="de-DE" sz="1100" dirty="0">
                <a:solidFill>
                  <a:srgbClr val="3C2414"/>
                </a:solidFill>
                <a:latin typeface="Arial Narrow" panose="020B0606020202030204" pitchFamily="34" charset="0"/>
              </a:rPr>
              <a:t>Aus gesundheitlichen Gründen sind das Dampfbad und die Sauna für Kinder unter 12 Jahren nicht gestattet. Nur der Whirlpool steht unseren Gästen unter 12 Jahren tagsüber zwischen 10:00 und 13:00 Uhr zur Verfügung.</a:t>
            </a:r>
            <a:endParaRPr lang="pl-PL" sz="1100" dirty="0">
              <a:solidFill>
                <a:srgbClr val="3C2414"/>
              </a:solidFill>
              <a:latin typeface="Arial Narrow" panose="020B0606020202030204" pitchFamily="34" charset="0"/>
            </a:endParaRPr>
          </a:p>
          <a:p>
            <a:endPar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endParaRPr>
          </a:p>
          <a:p>
            <a:pPr marR="0" lvl="0" indent="0" fontAlgn="auto">
              <a:lnSpc>
                <a:spcPct val="100000"/>
              </a:lnSpc>
              <a:spcBef>
                <a:spcPts val="0"/>
              </a:spcBef>
              <a:spcAft>
                <a:spcPts val="0"/>
              </a:spcAft>
              <a:buClrTx/>
              <a:buSzTx/>
              <a:buFontTx/>
              <a:buNone/>
              <a:tabLst/>
              <a:defRPr/>
            </a:pPr>
            <a:r>
              <a:rPr lang="de-DE" sz="1100" b="1" dirty="0">
                <a:solidFill>
                  <a:srgbClr val="3C2414"/>
                </a:solidFill>
                <a:latin typeface="Arial Narrow" panose="020B0606020202030204" pitchFamily="34" charset="0"/>
              </a:rPr>
              <a:t>SPA SERVICE</a:t>
            </a:r>
          </a:p>
          <a:p>
            <a:pPr lvl="0">
              <a:defRPr/>
            </a:pPr>
            <a:r>
              <a:rPr lang="de-DE" sz="1100" dirty="0">
                <a:solidFill>
                  <a:srgbClr val="3C2414"/>
                </a:solidFill>
                <a:latin typeface="Arial Narrow" panose="020B0606020202030204" pitchFamily="34" charset="0"/>
              </a:rPr>
              <a:t>Das Spa center ist von 09:00 bis 19:00 Uhr geöffnet. Es stehen Sauna, Dampfbad, Whirlpool, Massage- und Schönheitsbehandlungen zur Verfügung. Aus gesundheitlichen Gründen sind das Dampfbad und die Sauna für Kinder unter 12 Jahren nicht gestattet. Nur der Whirlpool steht unseren Gästen unter 12 Jahren tagsüber zwischen 10:00 und 13:00 Uhr zur Verfügung.</a:t>
            </a:r>
          </a:p>
          <a:p>
            <a:pPr lvl="0">
              <a:defRPr/>
            </a:pPr>
            <a:endPar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endParaRPr>
          </a:p>
          <a:p>
            <a:pPr>
              <a:defRPr/>
            </a:pPr>
            <a:r>
              <a:rPr lang="tr-TR" sz="1100" b="1" dirty="0">
                <a:solidFill>
                  <a:srgbClr val="3C2414"/>
                </a:solidFill>
                <a:latin typeface="Arial Narrow" panose="020B0606020202030204" pitchFamily="34" charset="0"/>
              </a:rPr>
              <a:t>FITTNESS</a:t>
            </a:r>
            <a:endParaRPr lang="de-DE" sz="1100" b="1" dirty="0">
              <a:solidFill>
                <a:srgbClr val="3C2414"/>
              </a:solidFill>
              <a:latin typeface="Arial Narrow" panose="020B06060202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Sie können den Fitnessstudio und die Fitnesseinrichtungen mit Meerblick  nutzen.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Öffnungszeiten: </a:t>
            </a:r>
            <a:r>
              <a:rPr kumimoji="0" lang="en-US"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 07:00 – 19:00</a:t>
            </a:r>
            <a:endPar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1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a:defRPr/>
            </a:pPr>
            <a:r>
              <a:rPr lang="en-US" sz="1100" b="1" dirty="0">
                <a:solidFill>
                  <a:srgbClr val="3C2414"/>
                </a:solidFill>
                <a:latin typeface="Arial Narrow" panose="020B0606020202030204" pitchFamily="34" charset="0"/>
              </a:rPr>
              <a:t>LIMOUSINEN SERVICE</a:t>
            </a:r>
          </a:p>
          <a:p>
            <a:r>
              <a:rPr lang="en-GB" sz="1100" dirty="0" err="1">
                <a:solidFill>
                  <a:srgbClr val="3C2414"/>
                </a:solidFill>
                <a:latin typeface="Arial Narrow" panose="020B0606020202030204" pitchFamily="34" charset="0"/>
              </a:rPr>
              <a:t>Für</a:t>
            </a:r>
            <a:r>
              <a:rPr lang="en-GB" sz="1100" dirty="0">
                <a:solidFill>
                  <a:srgbClr val="3C2414"/>
                </a:solidFill>
                <a:latin typeface="Arial Narrow" panose="020B0606020202030204" pitchFamily="34" charset="0"/>
              </a:rPr>
              <a:t> </a:t>
            </a:r>
            <a:r>
              <a:rPr lang="en-GB" sz="1100" dirty="0" err="1">
                <a:solidFill>
                  <a:srgbClr val="3C2414"/>
                </a:solidFill>
                <a:latin typeface="Arial Narrow" panose="020B0606020202030204" pitchFamily="34" charset="0"/>
              </a:rPr>
              <a:t>einen</a:t>
            </a:r>
            <a:r>
              <a:rPr lang="en-GB" sz="1100" dirty="0">
                <a:solidFill>
                  <a:srgbClr val="3C2414"/>
                </a:solidFill>
                <a:latin typeface="Arial Narrow" panose="020B0606020202030204" pitchFamily="34" charset="0"/>
              </a:rPr>
              <a:t> </a:t>
            </a:r>
            <a:r>
              <a:rPr lang="en-GB" sz="1100" dirty="0" err="1">
                <a:solidFill>
                  <a:srgbClr val="3C2414"/>
                </a:solidFill>
                <a:latin typeface="Arial Narrow" panose="020B0606020202030204" pitchFamily="34" charset="0"/>
              </a:rPr>
              <a:t>Limousinenservice</a:t>
            </a:r>
            <a:r>
              <a:rPr lang="en-GB" sz="1100" dirty="0">
                <a:solidFill>
                  <a:srgbClr val="3C2414"/>
                </a:solidFill>
                <a:latin typeface="Arial Narrow" panose="020B0606020202030204" pitchFamily="34" charset="0"/>
              </a:rPr>
              <a:t> </a:t>
            </a:r>
            <a:r>
              <a:rPr kumimoji="0" lang="de-DE" sz="1100" b="0" i="0" u="none" strike="noStrike" kern="1200" cap="none" spc="0" normalizeH="0" baseline="0" noProof="0" dirty="0">
                <a:ln>
                  <a:noFill/>
                </a:ln>
                <a:solidFill>
                  <a:srgbClr val="3C2414"/>
                </a:solidFill>
                <a:effectLst/>
                <a:uLnTx/>
                <a:uFillTx/>
                <a:latin typeface="Arial Narrow" panose="020B0606020202030204" pitchFamily="34" charset="0"/>
                <a:ea typeface="+mn-ea"/>
                <a:cs typeface="+mn-cs"/>
              </a:rPr>
              <a:t>wenden Sie sich bitte an die Gästebetreuung.</a:t>
            </a:r>
            <a:endParaRPr lang="en-GB" sz="1100" dirty="0">
              <a:solidFill>
                <a:srgbClr val="3C2414"/>
              </a:solidFill>
              <a:latin typeface="Arial Narrow" panose="020B0606020202030204" pitchFamily="34" charset="0"/>
            </a:endParaRPr>
          </a:p>
          <a:p>
            <a:endParaRPr lang="en-US" sz="1100" b="1" dirty="0">
              <a:solidFill>
                <a:srgbClr val="3C2414"/>
              </a:solidFill>
              <a:latin typeface="Arial Narrow" panose="020B0606020202030204" pitchFamily="34" charset="0"/>
            </a:endParaRPr>
          </a:p>
          <a:p>
            <a:pPr marR="0" lvl="0" indent="0" fontAlgn="auto">
              <a:lnSpc>
                <a:spcPct val="100000"/>
              </a:lnSpc>
              <a:spcBef>
                <a:spcPts val="0"/>
              </a:spcBef>
              <a:spcAft>
                <a:spcPts val="0"/>
              </a:spcAft>
              <a:buClrTx/>
              <a:buSzTx/>
              <a:buFontTx/>
              <a:buNone/>
              <a:tabLst/>
              <a:defRPr/>
            </a:pPr>
            <a:r>
              <a:rPr lang="de-DE" sz="1100" b="1" dirty="0">
                <a:solidFill>
                  <a:srgbClr val="3C2414"/>
                </a:solidFill>
                <a:latin typeface="Arial Narrow" panose="020B0606020202030204" pitchFamily="34" charset="0"/>
              </a:rPr>
              <a:t>WECKRUF</a:t>
            </a:r>
          </a:p>
          <a:p>
            <a:r>
              <a:rPr lang="en-GB" sz="1100" dirty="0" err="1">
                <a:solidFill>
                  <a:srgbClr val="3C2414"/>
                </a:solidFill>
                <a:latin typeface="Arial Narrow" panose="020B0606020202030204" pitchFamily="34" charset="0"/>
              </a:rPr>
              <a:t>Für</a:t>
            </a:r>
            <a:r>
              <a:rPr lang="en-GB" sz="1100" dirty="0">
                <a:solidFill>
                  <a:srgbClr val="3C2414"/>
                </a:solidFill>
                <a:latin typeface="Arial Narrow" panose="020B0606020202030204" pitchFamily="34" charset="0"/>
              </a:rPr>
              <a:t> </a:t>
            </a:r>
            <a:r>
              <a:rPr lang="en-GB" sz="1100" dirty="0" err="1">
                <a:solidFill>
                  <a:srgbClr val="3C2414"/>
                </a:solidFill>
                <a:latin typeface="Arial Narrow" panose="020B0606020202030204" pitchFamily="34" charset="0"/>
              </a:rPr>
              <a:t>einen</a:t>
            </a:r>
            <a:r>
              <a:rPr lang="en-GB" sz="1100" dirty="0">
                <a:solidFill>
                  <a:srgbClr val="3C2414"/>
                </a:solidFill>
                <a:latin typeface="Arial Narrow" panose="020B0606020202030204" pitchFamily="34" charset="0"/>
              </a:rPr>
              <a:t> </a:t>
            </a:r>
            <a:r>
              <a:rPr lang="en-GB" sz="1100" dirty="0" err="1">
                <a:solidFill>
                  <a:srgbClr val="3C2414"/>
                </a:solidFill>
                <a:latin typeface="Arial Narrow" panose="020B0606020202030204" pitchFamily="34" charset="0"/>
              </a:rPr>
              <a:t>Weckdienst</a:t>
            </a:r>
            <a:r>
              <a:rPr lang="en-GB" sz="1100" dirty="0">
                <a:solidFill>
                  <a:srgbClr val="3C2414"/>
                </a:solidFill>
                <a:latin typeface="Arial Narrow" panose="020B0606020202030204" pitchFamily="34" charset="0"/>
              </a:rPr>
              <a:t> </a:t>
            </a:r>
            <a:r>
              <a:rPr lang="en-GB" sz="1100" dirty="0" err="1">
                <a:solidFill>
                  <a:srgbClr val="3C2414"/>
                </a:solidFill>
                <a:latin typeface="Arial Narrow" panose="020B0606020202030204" pitchFamily="34" charset="0"/>
              </a:rPr>
              <a:t>wenden</a:t>
            </a:r>
            <a:r>
              <a:rPr lang="en-GB" sz="1100" dirty="0">
                <a:solidFill>
                  <a:srgbClr val="3C2414"/>
                </a:solidFill>
                <a:latin typeface="Arial Narrow" panose="020B0606020202030204" pitchFamily="34" charset="0"/>
              </a:rPr>
              <a:t> Sie </a:t>
            </a:r>
            <a:r>
              <a:rPr lang="en-GB" sz="1100" dirty="0" err="1">
                <a:solidFill>
                  <a:srgbClr val="3C2414"/>
                </a:solidFill>
                <a:latin typeface="Arial Narrow" panose="020B0606020202030204" pitchFamily="34" charset="0"/>
              </a:rPr>
              <a:t>sich</a:t>
            </a:r>
            <a:r>
              <a:rPr lang="en-GB" sz="1100" dirty="0">
                <a:solidFill>
                  <a:srgbClr val="3C2414"/>
                </a:solidFill>
                <a:latin typeface="Arial Narrow" panose="020B0606020202030204" pitchFamily="34" charset="0"/>
              </a:rPr>
              <a:t> bitte an die </a:t>
            </a:r>
            <a:r>
              <a:rPr lang="en-GB" sz="1100" dirty="0" err="1">
                <a:solidFill>
                  <a:srgbClr val="3C2414"/>
                </a:solidFill>
                <a:latin typeface="Arial Narrow" panose="020B0606020202030204" pitchFamily="34" charset="0"/>
              </a:rPr>
              <a:t>Rezeption</a:t>
            </a:r>
            <a:r>
              <a:rPr lang="en-GB" sz="1100" dirty="0">
                <a:solidFill>
                  <a:srgbClr val="3C2414"/>
                </a:solidFill>
                <a:latin typeface="Arial Narrow" panose="020B0606020202030204" pitchFamily="34" charset="0"/>
              </a:rPr>
              <a:t> </a:t>
            </a:r>
            <a:r>
              <a:rPr lang="en-GB" sz="1100" dirty="0" err="1">
                <a:solidFill>
                  <a:srgbClr val="3C2414"/>
                </a:solidFill>
                <a:latin typeface="Arial Narrow" panose="020B0606020202030204" pitchFamily="34" charset="0"/>
              </a:rPr>
              <a:t>oder</a:t>
            </a:r>
            <a:r>
              <a:rPr lang="en-GB" sz="1100" dirty="0">
                <a:solidFill>
                  <a:srgbClr val="3C2414"/>
                </a:solidFill>
                <a:latin typeface="Arial Narrow" panose="020B0606020202030204" pitchFamily="34" charset="0"/>
              </a:rPr>
              <a:t> die </a:t>
            </a:r>
            <a:r>
              <a:rPr lang="en-GB" sz="1100" dirty="0" err="1">
                <a:solidFill>
                  <a:srgbClr val="3C2414"/>
                </a:solidFill>
                <a:latin typeface="Arial Narrow" panose="020B0606020202030204" pitchFamily="34" charset="0"/>
              </a:rPr>
              <a:t>Gästebetreuung</a:t>
            </a:r>
            <a:r>
              <a:rPr lang="en-GB" sz="1100" dirty="0">
                <a:solidFill>
                  <a:srgbClr val="3C2414"/>
                </a:solidFill>
                <a:latin typeface="Arial Narrow" panose="020B0606020202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3C2414"/>
              </a:solidFill>
              <a:latin typeface="Arial Narrow" panose="020B06060202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9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pic>
        <p:nvPicPr>
          <p:cNvPr id="8" name="Picture 7">
            <a:extLst>
              <a:ext uri="{FF2B5EF4-FFF2-40B4-BE49-F238E27FC236}">
                <a16:creationId xmlns:a16="http://schemas.microsoft.com/office/drawing/2014/main" id="{9374B55E-4F89-E94F-9979-AE83EBD9FAC0}"/>
              </a:ext>
            </a:extLst>
          </p:cNvPr>
          <p:cNvPicPr>
            <a:picLocks noChangeAspect="1"/>
          </p:cNvPicPr>
          <p:nvPr/>
        </p:nvPicPr>
        <p:blipFill>
          <a:blip r:embed="rId2"/>
          <a:stretch>
            <a:fillRect/>
          </a:stretch>
        </p:blipFill>
        <p:spPr>
          <a:xfrm>
            <a:off x="8870212" y="4529760"/>
            <a:ext cx="2444876" cy="1435174"/>
          </a:xfrm>
          <a:prstGeom prst="rect">
            <a:avLst/>
          </a:prstGeom>
        </p:spPr>
      </p:pic>
    </p:spTree>
    <p:extLst>
      <p:ext uri="{BB962C8B-B14F-4D97-AF65-F5344CB8AC3E}">
        <p14:creationId xmlns:p14="http://schemas.microsoft.com/office/powerpoint/2010/main" val="3921979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8361802" y="0"/>
            <a:ext cx="3860130" cy="646331"/>
          </a:xfrm>
          <a:prstGeom prst="rect">
            <a:avLst/>
          </a:prstGeom>
          <a:solidFill>
            <a:schemeClr val="accent2">
              <a:lumMod val="50000"/>
            </a:schemeClr>
          </a:solidFill>
        </p:spPr>
        <p:txBody>
          <a:bodyPr wrap="square">
            <a:spAutoFit/>
          </a:bodyPr>
          <a:lstStyle/>
          <a:p>
            <a:pPr algn="ctr"/>
            <a:r>
              <a:rPr lang="tr-TR" b="1" i="0" u="none" strike="noStrike" baseline="0" dirty="0">
                <a:solidFill>
                  <a:schemeClr val="accent4">
                    <a:lumMod val="40000"/>
                    <a:lumOff val="60000"/>
                  </a:schemeClr>
                </a:solidFill>
                <a:latin typeface="TimesNewRoman-Bold"/>
              </a:rPr>
              <a:t>HIGH CLASS CONCEPT &amp;</a:t>
            </a:r>
          </a:p>
          <a:p>
            <a:pPr algn="ctr"/>
            <a:r>
              <a:rPr lang="tr-TR" b="1" i="0" u="none" strike="noStrike" baseline="0" dirty="0">
                <a:solidFill>
                  <a:schemeClr val="accent4">
                    <a:lumMod val="40000"/>
                    <a:lumOff val="60000"/>
                  </a:schemeClr>
                </a:solidFill>
                <a:latin typeface="TimesNewRoman-Bold"/>
              </a:rPr>
              <a:t>HOTEL MAP</a:t>
            </a:r>
            <a:endParaRPr lang="tr-TR" dirty="0">
              <a:solidFill>
                <a:schemeClr val="accent4">
                  <a:lumMod val="40000"/>
                  <a:lumOff val="60000"/>
                </a:schemeClr>
              </a:solidFill>
            </a:endParaRPr>
          </a:p>
        </p:txBody>
      </p:sp>
      <p:sp>
        <p:nvSpPr>
          <p:cNvPr id="6" name="Dikdörtgen 5"/>
          <p:cNvSpPr/>
          <p:nvPr/>
        </p:nvSpPr>
        <p:spPr>
          <a:xfrm>
            <a:off x="8472566" y="1214336"/>
            <a:ext cx="3568995" cy="3323987"/>
          </a:xfrm>
          <a:prstGeom prst="rect">
            <a:avLst/>
          </a:prstGeom>
        </p:spPr>
        <p:txBody>
          <a:bodyPr wrap="square">
            <a:spAutoFit/>
          </a:bodyPr>
          <a:lstStyle/>
          <a:p>
            <a:pPr algn="ctr"/>
            <a:r>
              <a:rPr lang="cs-CZ" sz="1400" dirty="0">
                <a:solidFill>
                  <a:srgbClr val="361F12"/>
                </a:solidFill>
                <a:latin typeface="Arial Narrow" panose="020B0606020202030204" pitchFamily="34" charset="0"/>
              </a:rPr>
              <a:t>Drahý host</a:t>
            </a:r>
            <a:r>
              <a:rPr lang="cs-CZ" sz="1400" dirty="0"/>
              <a:t>é</a:t>
            </a:r>
            <a:r>
              <a:rPr lang="cs-CZ" sz="1400" dirty="0">
                <a:solidFill>
                  <a:srgbClr val="361F12"/>
                </a:solidFill>
                <a:latin typeface="Arial Narrow" panose="020B0606020202030204" pitchFamily="34" charset="0"/>
              </a:rPr>
              <a:t>, </a:t>
            </a:r>
          </a:p>
          <a:p>
            <a:pPr algn="ctr"/>
            <a:r>
              <a:rPr lang="cs-CZ" sz="1400" dirty="0">
                <a:solidFill>
                  <a:srgbClr val="361F12"/>
                </a:solidFill>
                <a:latin typeface="Arial Narrow" panose="020B0606020202030204" pitchFamily="34" charset="0"/>
              </a:rPr>
              <a:t>Jsme rádi, že Vás můžeme přivítat do našeho resortu. Informace najdete v tomto informačním průvodci, který vám pomůže během vašeho pobytu. Děkujeme, že jste si nás vybral. </a:t>
            </a:r>
          </a:p>
          <a:p>
            <a:pPr algn="ctr"/>
            <a:r>
              <a:rPr lang="cs-CZ" sz="1400" dirty="0">
                <a:solidFill>
                  <a:srgbClr val="361F12"/>
                </a:solidFill>
                <a:latin typeface="Arial Narrow" panose="020B0606020202030204" pitchFamily="34" charset="0"/>
              </a:rPr>
              <a:t>Řízení hotelu</a:t>
            </a:r>
          </a:p>
          <a:p>
            <a:pPr algn="ctr"/>
            <a:endParaRPr lang="tr-TR" sz="1400" b="0" i="0" u="none" strike="noStrike" baseline="0" dirty="0">
              <a:solidFill>
                <a:srgbClr val="361F12"/>
              </a:solidFill>
              <a:latin typeface="Arial Narrow" panose="020B0606020202030204" pitchFamily="34" charset="0"/>
            </a:endParaRPr>
          </a:p>
          <a:p>
            <a:pPr algn="ctr"/>
            <a:r>
              <a:rPr lang="cs-CZ" sz="1400" dirty="0">
                <a:solidFill>
                  <a:srgbClr val="361F12"/>
                </a:solidFill>
                <a:latin typeface="Arial Narrow" panose="020B0606020202030204" pitchFamily="34" charset="0"/>
              </a:rPr>
              <a:t>Chcete-li zavolat na recepci, laskavě vytočte z telefonu 0. </a:t>
            </a:r>
          </a:p>
          <a:p>
            <a:pPr algn="ctr"/>
            <a:r>
              <a:rPr lang="cs-CZ" sz="1400" dirty="0">
                <a:solidFill>
                  <a:srgbClr val="361F12"/>
                </a:solidFill>
                <a:latin typeface="Arial Narrow" panose="020B0606020202030204" pitchFamily="34" charset="0"/>
              </a:rPr>
              <a:t>Chcete-li zavolat do oddělení vztahů s hosty, laskavě vytočte 1 ze svého telefonu. </a:t>
            </a:r>
          </a:p>
          <a:p>
            <a:pPr algn="ctr"/>
            <a:r>
              <a:rPr lang="cs-CZ" sz="1400" dirty="0">
                <a:solidFill>
                  <a:srgbClr val="361F12"/>
                </a:solidFill>
                <a:latin typeface="Arial Narrow" panose="020B0606020202030204" pitchFamily="34" charset="0"/>
              </a:rPr>
              <a:t>Chcete-li zavolat do jiného pokoje, stiskněte laskavě 5 a číslo pokoje, které chcete kontaktovat. </a:t>
            </a:r>
          </a:p>
          <a:p>
            <a:pPr algn="ctr"/>
            <a:r>
              <a:rPr lang="cs-CZ" sz="1400" dirty="0">
                <a:solidFill>
                  <a:srgbClr val="361F12"/>
                </a:solidFill>
                <a:latin typeface="Arial Narrow" panose="020B0606020202030204" pitchFamily="34" charset="0"/>
              </a:rPr>
              <a:t>V případě jakýchkoli požadavků nás laskavě kontaktujte na čísle WhatsApp </a:t>
            </a:r>
            <a:r>
              <a:rPr lang="tr-TR" sz="1400" dirty="0">
                <a:solidFill>
                  <a:srgbClr val="361F12"/>
                </a:solidFill>
                <a:latin typeface="Arial Narrow" panose="020B0606020202030204" pitchFamily="34" charset="0"/>
              </a:rPr>
              <a:t>+20 106 </a:t>
            </a:r>
            <a:r>
              <a:rPr lang="pl-PL" sz="1400" dirty="0">
                <a:solidFill>
                  <a:srgbClr val="361F12"/>
                </a:solidFill>
                <a:latin typeface="Arial Narrow" panose="020B0606020202030204" pitchFamily="34" charset="0"/>
              </a:rPr>
              <a:t>8682 569</a:t>
            </a:r>
            <a:endParaRPr lang="tr-TR" sz="1400" dirty="0">
              <a:solidFill>
                <a:srgbClr val="361F12"/>
              </a:solidFill>
              <a:latin typeface="Arial Narrow" panose="020B0606020202030204" pitchFamily="34" charset="0"/>
            </a:endParaRPr>
          </a:p>
        </p:txBody>
      </p:sp>
      <p:sp>
        <p:nvSpPr>
          <p:cNvPr id="8" name="Dikdörtgen 7"/>
          <p:cNvSpPr/>
          <p:nvPr/>
        </p:nvSpPr>
        <p:spPr>
          <a:xfrm>
            <a:off x="0" y="11382"/>
            <a:ext cx="4318613" cy="5432256"/>
          </a:xfrm>
          <a:prstGeom prst="rect">
            <a:avLst/>
          </a:prstGeom>
        </p:spPr>
        <p:txBody>
          <a:bodyPr wrap="square">
            <a:spAutoFit/>
          </a:bodyPr>
          <a:lstStyle/>
          <a:p>
            <a:r>
              <a:rPr lang="cs-CZ" sz="1100" b="1" dirty="0">
                <a:solidFill>
                  <a:srgbClr val="3C2414"/>
                </a:solidFill>
                <a:latin typeface="Arial Narrow" panose="020B0606020202030204" pitchFamily="34" charset="0"/>
              </a:rPr>
              <a:t>RESTAURACE</a:t>
            </a:r>
            <a:r>
              <a:rPr lang="en-US" sz="1000" b="1" dirty="0">
                <a:solidFill>
                  <a:srgbClr val="3C2414"/>
                </a:solidFill>
                <a:latin typeface="Arial" panose="020B0604020202020204" pitchFamily="34" charset="0"/>
                <a:cs typeface="Arial" panose="020B0604020202020204" pitchFamily="34" charset="0"/>
              </a:rPr>
              <a:t> </a:t>
            </a:r>
          </a:p>
          <a:p>
            <a:pPr>
              <a:defRPr/>
            </a:pPr>
            <a:r>
              <a:rPr lang="cs-CZ" sz="1100" dirty="0">
                <a:solidFill>
                  <a:srgbClr val="3C2414"/>
                </a:solidFill>
                <a:latin typeface="Arial Narrow" panose="020B0606020202030204" pitchFamily="34" charset="0"/>
              </a:rPr>
              <a:t>Snídaně</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	: </a:t>
            </a:r>
            <a:r>
              <a:rPr lang="en-US" sz="1100" dirty="0">
                <a:solidFill>
                  <a:srgbClr val="3C2414"/>
                </a:solidFill>
                <a:latin typeface="Arial Narrow" panose="020B0606020202030204" pitchFamily="34" charset="0"/>
              </a:rPr>
              <a:t>07:00-1</a:t>
            </a:r>
            <a:r>
              <a:rPr lang="tr-TR" sz="1100" dirty="0">
                <a:solidFill>
                  <a:srgbClr val="3C2414"/>
                </a:solidFill>
                <a:latin typeface="Arial Narrow" panose="020B0606020202030204" pitchFamily="34" charset="0"/>
              </a:rPr>
              <a:t>1</a:t>
            </a:r>
            <a:r>
              <a:rPr lang="en-US" sz="1100" dirty="0">
                <a:solidFill>
                  <a:srgbClr val="3C2414"/>
                </a:solidFill>
                <a:latin typeface="Arial Narrow" panose="020B0606020202030204" pitchFamily="34" charset="0"/>
              </a:rPr>
              <a:t>:</a:t>
            </a:r>
            <a:r>
              <a:rPr lang="tr-TR" sz="1100" dirty="0">
                <a:solidFill>
                  <a:srgbClr val="3C2414"/>
                </a:solidFill>
                <a:latin typeface="Arial Narrow" panose="020B0606020202030204" pitchFamily="34" charset="0"/>
              </a:rPr>
              <a:t>00 </a:t>
            </a:r>
            <a:r>
              <a:rPr lang="cs-CZ" sz="1100" dirty="0">
                <a:solidFill>
                  <a:srgbClr val="3C2414"/>
                </a:solidFill>
                <a:latin typeface="Arial Narrow" panose="020B0606020202030204" pitchFamily="34" charset="0"/>
              </a:rPr>
              <a:t>švédský stůl v hlavní restauraci </a:t>
            </a:r>
            <a:r>
              <a:rPr lang="en-US" sz="1100" dirty="0" err="1">
                <a:solidFill>
                  <a:srgbClr val="3C2414"/>
                </a:solidFill>
                <a:latin typeface="Arial Narrow" panose="020B0606020202030204" pitchFamily="34" charset="0"/>
              </a:rPr>
              <a:t>Otia</a:t>
            </a:r>
            <a:endParaRPr lang="en-US" sz="1100" dirty="0">
              <a:solidFill>
                <a:srgbClr val="3C2414"/>
              </a:solidFill>
              <a:latin typeface="Arial Narrow" panose="020B0606020202030204" pitchFamily="34" charset="0"/>
            </a:endParaRPr>
          </a:p>
          <a:p>
            <a:pPr>
              <a:defRPr/>
            </a:pPr>
            <a:r>
              <a:rPr lang="cs-CZ" sz="1100" dirty="0">
                <a:solidFill>
                  <a:srgbClr val="3C2414"/>
                </a:solidFill>
                <a:latin typeface="Arial Narrow" panose="020B0606020202030204" pitchFamily="34" charset="0"/>
              </a:rPr>
              <a:t>Oběd</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 12:30-</a:t>
            </a:r>
            <a:r>
              <a:rPr lang="tr-TR" sz="1100" dirty="0">
                <a:solidFill>
                  <a:srgbClr val="3C2414"/>
                </a:solidFill>
                <a:latin typeface="Arial Narrow" panose="020B0606020202030204" pitchFamily="34" charset="0"/>
              </a:rPr>
              <a:t>1</a:t>
            </a:r>
            <a:r>
              <a:rPr lang="en-US" sz="1100" dirty="0">
                <a:solidFill>
                  <a:srgbClr val="3C2414"/>
                </a:solidFill>
                <a:latin typeface="Arial Narrow" panose="020B0606020202030204" pitchFamily="34" charset="0"/>
              </a:rPr>
              <a:t>5:00 </a:t>
            </a:r>
            <a:r>
              <a:rPr lang="cs-CZ" sz="1100" dirty="0">
                <a:solidFill>
                  <a:srgbClr val="3C2414"/>
                </a:solidFill>
                <a:latin typeface="Arial Narrow" panose="020B0606020202030204" pitchFamily="34" charset="0"/>
              </a:rPr>
              <a:t>švédský stůl v hlavní restauraci </a:t>
            </a:r>
            <a:r>
              <a:rPr lang="en-US" sz="1100" dirty="0" err="1">
                <a:solidFill>
                  <a:srgbClr val="3C2414"/>
                </a:solidFill>
                <a:latin typeface="Arial Narrow" panose="020B0606020202030204" pitchFamily="34" charset="0"/>
              </a:rPr>
              <a:t>Otia</a:t>
            </a:r>
            <a:endParaRPr lang="en-US" sz="1100" dirty="0">
              <a:solidFill>
                <a:srgbClr val="3C2414"/>
              </a:solidFill>
              <a:latin typeface="Arial Narrow" panose="020B0606020202030204" pitchFamily="34" charset="0"/>
            </a:endParaRPr>
          </a:p>
          <a:p>
            <a:pPr>
              <a:defRPr/>
            </a:pPr>
            <a:r>
              <a:rPr lang="cs-CZ" sz="1100" dirty="0">
                <a:solidFill>
                  <a:srgbClr val="3C2414"/>
                </a:solidFill>
                <a:latin typeface="Arial Narrow" panose="020B0606020202030204" pitchFamily="34" charset="0"/>
              </a:rPr>
              <a:t>Večeře</a:t>
            </a:r>
            <a:r>
              <a:rPr lang="tr-TR" sz="1100" dirty="0">
                <a:solidFill>
                  <a:srgbClr val="3C2414"/>
                </a:solidFill>
                <a:latin typeface="Arial Narrow" panose="020B0606020202030204" pitchFamily="34" charset="0"/>
              </a:rPr>
              <a:t>	: </a:t>
            </a:r>
            <a:r>
              <a:rPr lang="en-US" sz="1100" dirty="0">
                <a:solidFill>
                  <a:srgbClr val="3C2414"/>
                </a:solidFill>
                <a:latin typeface="Arial Narrow" panose="020B0606020202030204" pitchFamily="34" charset="0"/>
              </a:rPr>
              <a:t>18:30-</a:t>
            </a:r>
            <a:r>
              <a:rPr lang="tr-TR" sz="1100" dirty="0">
                <a:solidFill>
                  <a:srgbClr val="3C2414"/>
                </a:solidFill>
                <a:latin typeface="Arial Narrow" panose="020B0606020202030204" pitchFamily="34" charset="0"/>
              </a:rPr>
              <a:t>2</a:t>
            </a:r>
            <a:r>
              <a:rPr lang="en-US" sz="1100" dirty="0">
                <a:solidFill>
                  <a:srgbClr val="3C2414"/>
                </a:solidFill>
                <a:latin typeface="Arial Narrow" panose="020B0606020202030204" pitchFamily="34" charset="0"/>
              </a:rPr>
              <a:t>1</a:t>
            </a:r>
            <a:r>
              <a:rPr lang="tr-TR" sz="1100" dirty="0">
                <a:solidFill>
                  <a:srgbClr val="3C2414"/>
                </a:solidFill>
                <a:latin typeface="Arial Narrow" panose="020B0606020202030204" pitchFamily="34" charset="0"/>
              </a:rPr>
              <a:t>:</a:t>
            </a:r>
            <a:r>
              <a:rPr lang="en-US" sz="1100" dirty="0">
                <a:solidFill>
                  <a:srgbClr val="3C2414"/>
                </a:solidFill>
                <a:latin typeface="Arial Narrow" panose="020B0606020202030204" pitchFamily="34" charset="0"/>
              </a:rPr>
              <a:t>3</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 </a:t>
            </a:r>
            <a:r>
              <a:rPr lang="cs-CZ" sz="1100" dirty="0">
                <a:solidFill>
                  <a:srgbClr val="3C2414"/>
                </a:solidFill>
                <a:latin typeface="Arial Narrow" panose="020B0606020202030204" pitchFamily="34" charset="0"/>
              </a:rPr>
              <a:t>švédský stůl v hlavní restauraci </a:t>
            </a:r>
            <a:r>
              <a:rPr lang="en-US" sz="1100" dirty="0" err="1">
                <a:solidFill>
                  <a:srgbClr val="3C2414"/>
                </a:solidFill>
                <a:latin typeface="Arial Narrow" panose="020B0606020202030204" pitchFamily="34" charset="0"/>
              </a:rPr>
              <a:t>Otia</a:t>
            </a:r>
            <a:endParaRPr lang="en-US" sz="1100" dirty="0">
              <a:solidFill>
                <a:srgbClr val="3C2414"/>
              </a:solidFill>
              <a:latin typeface="Arial Narrow" panose="020B0606020202030204" pitchFamily="34" charset="0"/>
            </a:endParaRPr>
          </a:p>
          <a:p>
            <a:endParaRPr lang="en-US" sz="1100" b="1" dirty="0">
              <a:solidFill>
                <a:srgbClr val="3C2414"/>
              </a:solidFill>
              <a:latin typeface="Arial" panose="020B0604020202020204" pitchFamily="34" charset="0"/>
              <a:cs typeface="Arial" panose="020B0604020202020204" pitchFamily="34" charset="0"/>
            </a:endParaRPr>
          </a:p>
          <a:p>
            <a:r>
              <a:rPr lang="cs-CZ" sz="1100" b="1" dirty="0">
                <a:solidFill>
                  <a:srgbClr val="3C2414"/>
                </a:solidFill>
                <a:latin typeface="Arial Narrow" panose="020B0606020202030204" pitchFamily="34" charset="0"/>
              </a:rPr>
              <a:t>SVAČINY</a:t>
            </a:r>
          </a:p>
          <a:p>
            <a:r>
              <a:rPr lang="en-US" sz="1100" dirty="0">
                <a:solidFill>
                  <a:srgbClr val="3C2414"/>
                </a:solidFill>
                <a:latin typeface="Arial Narrow" panose="020B0606020202030204" pitchFamily="34" charset="0"/>
              </a:rPr>
              <a:t>Agora </a:t>
            </a:r>
            <a:r>
              <a:rPr lang="en-US" sz="1100" dirty="0" err="1">
                <a:solidFill>
                  <a:srgbClr val="3C2414"/>
                </a:solidFill>
                <a:latin typeface="Arial Narrow" panose="020B0606020202030204" pitchFamily="34" charset="0"/>
              </a:rPr>
              <a:t>restaurace</a:t>
            </a:r>
            <a:r>
              <a:rPr lang="en-US" sz="1100" dirty="0">
                <a:solidFill>
                  <a:srgbClr val="3C2414"/>
                </a:solidFill>
                <a:latin typeface="Arial Narrow" panose="020B0606020202030204" pitchFamily="34" charset="0"/>
              </a:rPr>
              <a:t> (pl</a:t>
            </a:r>
            <a:r>
              <a:rPr lang="cs-CZ" sz="1100" dirty="0">
                <a:solidFill>
                  <a:srgbClr val="3C2414"/>
                </a:solidFill>
                <a:latin typeface="Arial Narrow" panose="020B0606020202030204" pitchFamily="34" charset="0"/>
              </a:rPr>
              <a:t>áž</a:t>
            </a:r>
            <a:r>
              <a:rPr lang="en-US"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18:00</a:t>
            </a:r>
            <a:r>
              <a:rPr lang="tr-TR" sz="1100" dirty="0">
                <a:solidFill>
                  <a:srgbClr val="3C2414"/>
                </a:solidFill>
                <a:latin typeface="Arial Narrow" panose="020B0606020202030204" pitchFamily="34" charset="0"/>
              </a:rPr>
              <a:t> </a:t>
            </a:r>
            <a:endParaRPr lang="pl-PL" sz="1100" dirty="0">
              <a:solidFill>
                <a:srgbClr val="3C2414"/>
              </a:solidFill>
              <a:latin typeface="Arial Narrow" panose="020B0606020202030204" pitchFamily="34" charset="0"/>
            </a:endParaRPr>
          </a:p>
          <a:p>
            <a:r>
              <a:rPr lang="en-GB" sz="1100" dirty="0">
                <a:solidFill>
                  <a:srgbClr val="3C2414"/>
                </a:solidFill>
                <a:latin typeface="Arial Narrow" panose="020B0606020202030204" pitchFamily="34" charset="0"/>
              </a:rPr>
              <a:t>Xanadu Bar (</a:t>
            </a:r>
            <a:r>
              <a:rPr lang="en-GB" sz="1100" dirty="0" err="1">
                <a:solidFill>
                  <a:srgbClr val="3C2414"/>
                </a:solidFill>
                <a:latin typeface="Arial Narrow" panose="020B0606020202030204" pitchFamily="34" charset="0"/>
              </a:rPr>
              <a:t>hlavní</a:t>
            </a:r>
            <a:r>
              <a:rPr lang="en-GB" sz="1100" dirty="0">
                <a:solidFill>
                  <a:srgbClr val="3C2414"/>
                </a:solidFill>
                <a:latin typeface="Arial Narrow" panose="020B0606020202030204" pitchFamily="34" charset="0"/>
              </a:rPr>
              <a:t> </a:t>
            </a:r>
            <a:r>
              <a:rPr lang="en-GB" sz="1100" dirty="0" err="1">
                <a:solidFill>
                  <a:srgbClr val="3C2414"/>
                </a:solidFill>
                <a:latin typeface="Arial Narrow" panose="020B0606020202030204" pitchFamily="34" charset="0"/>
              </a:rPr>
              <a:t>bazén</a:t>
            </a:r>
            <a:r>
              <a:rPr lang="en-GB"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en-GB" sz="1100" dirty="0">
                <a:solidFill>
                  <a:srgbClr val="3C2414"/>
                </a:solidFill>
                <a:latin typeface="Arial Narrow" panose="020B0606020202030204" pitchFamily="34" charset="0"/>
              </a:rPr>
              <a:t>15:00 – 17:00</a:t>
            </a:r>
            <a:endParaRPr lang="en-US" sz="1100"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Lagoon Lounge </a:t>
            </a:r>
            <a:r>
              <a:rPr lang="cs-CZ" sz="1100" dirty="0">
                <a:solidFill>
                  <a:srgbClr val="3C2414"/>
                </a:solidFill>
                <a:latin typeface="Arial Narrow" panose="020B0606020202030204" pitchFamily="34" charset="0"/>
              </a:rPr>
              <a:t>cukrářský koutek </a:t>
            </a:r>
            <a:r>
              <a:rPr lang="en-US" sz="1100" dirty="0">
                <a:solidFill>
                  <a:srgbClr val="3C2414"/>
                </a:solidFill>
                <a:latin typeface="Arial Narrow" panose="020B0606020202030204" pitchFamily="34" charset="0"/>
              </a:rPr>
              <a:t>(pl</a:t>
            </a:r>
            <a:r>
              <a:rPr lang="cs-CZ" sz="1100" dirty="0">
                <a:solidFill>
                  <a:srgbClr val="3C2414"/>
                </a:solidFill>
                <a:latin typeface="Arial Narrow" panose="020B0606020202030204" pitchFamily="34" charset="0"/>
              </a:rPr>
              <a:t>áž</a:t>
            </a:r>
            <a:r>
              <a:rPr lang="en-US"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11:00 - 23:00</a:t>
            </a:r>
          </a:p>
          <a:p>
            <a:r>
              <a:rPr lang="tr-TR" sz="1100" dirty="0">
                <a:solidFill>
                  <a:srgbClr val="3C2414"/>
                </a:solidFill>
                <a:latin typeface="Arial Narrow" panose="020B0606020202030204" pitchFamily="34" charset="0"/>
              </a:rPr>
              <a:t>Zmrzlina v restauraci Agora </a:t>
            </a:r>
            <a:r>
              <a:rPr lang="en-US" sz="1100" dirty="0">
                <a:solidFill>
                  <a:srgbClr val="3C2414"/>
                </a:solidFill>
                <a:latin typeface="Arial Narrow" panose="020B0606020202030204" pitchFamily="34" charset="0"/>
              </a:rPr>
              <a:t>(pl</a:t>
            </a:r>
            <a:r>
              <a:rPr lang="cs-CZ" sz="1100" dirty="0">
                <a:solidFill>
                  <a:srgbClr val="3C2414"/>
                </a:solidFill>
                <a:latin typeface="Arial Narrow" panose="020B0606020202030204" pitchFamily="34" charset="0"/>
              </a:rPr>
              <a:t>áž</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11:00 - 18:00</a:t>
            </a:r>
          </a:p>
          <a:p>
            <a:r>
              <a:rPr lang="cs-CZ" sz="1100" dirty="0">
                <a:solidFill>
                  <a:srgbClr val="3C2414"/>
                </a:solidFill>
                <a:latin typeface="Arial Narrow" panose="020B0606020202030204" pitchFamily="34" charset="0"/>
              </a:rPr>
              <a:t>Pokojová služba - 24 hodin / 15 € za objednávku.</a:t>
            </a:r>
          </a:p>
          <a:p>
            <a:endParaRPr lang="tr-TR" sz="1100" dirty="0">
              <a:solidFill>
                <a:srgbClr val="3C2414"/>
              </a:solidFill>
              <a:latin typeface="Arial" panose="020B0604020202020204" pitchFamily="34" charset="0"/>
              <a:cs typeface="Arial" panose="020B0604020202020204" pitchFamily="34" charset="0"/>
            </a:endParaRPr>
          </a:p>
          <a:p>
            <a:r>
              <a:rPr lang="tr-TR" sz="1100" b="1" dirty="0">
                <a:solidFill>
                  <a:srgbClr val="3C2414"/>
                </a:solidFill>
                <a:latin typeface="Arial Narrow" panose="020B0606020202030204" pitchFamily="34" charset="0"/>
              </a:rPr>
              <a:t>BARY</a:t>
            </a:r>
          </a:p>
          <a:p>
            <a:r>
              <a:rPr lang="en-US" sz="1100" dirty="0">
                <a:solidFill>
                  <a:srgbClr val="3C2414"/>
                </a:solidFill>
                <a:latin typeface="Arial Narrow" panose="020B0606020202030204" pitchFamily="34" charset="0"/>
              </a:rPr>
              <a:t>Lagoon Lounge &amp; Bar (pl</a:t>
            </a:r>
            <a:r>
              <a:rPr lang="cs-CZ" sz="1100" dirty="0">
                <a:solidFill>
                  <a:srgbClr val="3C2414"/>
                </a:solidFill>
                <a:latin typeface="Arial Narrow" panose="020B0606020202030204" pitchFamily="34" charset="0"/>
              </a:rPr>
              <a:t>áž</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24h</a:t>
            </a:r>
          </a:p>
          <a:p>
            <a:r>
              <a:rPr lang="en-US" sz="1100" dirty="0">
                <a:solidFill>
                  <a:srgbClr val="3C2414"/>
                </a:solidFill>
                <a:latin typeface="Arial Narrow" panose="020B0606020202030204" pitchFamily="34" charset="0"/>
              </a:rPr>
              <a:t>Lobby Bar (</a:t>
            </a:r>
            <a:r>
              <a:rPr lang="en-US" sz="1100" dirty="0" err="1">
                <a:solidFill>
                  <a:srgbClr val="3C2414"/>
                </a:solidFill>
                <a:latin typeface="Arial Narrow" panose="020B0606020202030204" pitchFamily="34" charset="0"/>
              </a:rPr>
              <a:t>hlavn</a:t>
            </a:r>
            <a:r>
              <a:rPr lang="cs-CZ" sz="1100" dirty="0">
                <a:solidFill>
                  <a:srgbClr val="3C2414"/>
                </a:solidFill>
                <a:latin typeface="Arial Narrow" panose="020B0606020202030204" pitchFamily="34" charset="0"/>
              </a:rPr>
              <a:t>í budova)</a:t>
            </a:r>
            <a:r>
              <a:rPr lang="en-US" sz="1100" dirty="0">
                <a:solidFill>
                  <a:srgbClr val="3C2414"/>
                </a:solidFill>
                <a:latin typeface="Arial Narrow" panose="020B0606020202030204" pitchFamily="34" charset="0"/>
              </a:rPr>
              <a:t>	24h</a:t>
            </a:r>
          </a:p>
          <a:p>
            <a:r>
              <a:rPr lang="en-US" sz="1100" dirty="0">
                <a:solidFill>
                  <a:srgbClr val="3C2414"/>
                </a:solidFill>
                <a:latin typeface="Arial Narrow" panose="020B0606020202030204" pitchFamily="34" charset="0"/>
              </a:rPr>
              <a:t>Agora</a:t>
            </a:r>
            <a:r>
              <a:rPr lang="tr-TR" sz="1100" dirty="0">
                <a:solidFill>
                  <a:srgbClr val="3C2414"/>
                </a:solidFill>
                <a:latin typeface="Arial Narrow" panose="020B0606020202030204" pitchFamily="34" charset="0"/>
              </a:rPr>
              <a:t> Bar </a:t>
            </a:r>
            <a:r>
              <a:rPr lang="en-US" sz="1100" dirty="0">
                <a:solidFill>
                  <a:srgbClr val="3C2414"/>
                </a:solidFill>
                <a:latin typeface="Arial Narrow" panose="020B0606020202030204" pitchFamily="34" charset="0"/>
              </a:rPr>
              <a:t>(pl</a:t>
            </a:r>
            <a:r>
              <a:rPr lang="cs-CZ" sz="1100" dirty="0">
                <a:solidFill>
                  <a:srgbClr val="3C2414"/>
                </a:solidFill>
                <a:latin typeface="Arial Narrow" panose="020B0606020202030204" pitchFamily="34" charset="0"/>
              </a:rPr>
              <a:t>áž</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18:00</a:t>
            </a:r>
            <a:r>
              <a:rPr lang="tr-TR" sz="1100" dirty="0">
                <a:solidFill>
                  <a:srgbClr val="3C2414"/>
                </a:solidFill>
                <a:latin typeface="Arial Narrow" panose="020B0606020202030204" pitchFamily="34" charset="0"/>
              </a:rPr>
              <a:t>      </a:t>
            </a:r>
            <a:endParaRPr lang="en-US" sz="1100" dirty="0">
              <a:solidFill>
                <a:srgbClr val="3C2414"/>
              </a:solidFill>
              <a:latin typeface="Arial Narrow" panose="020B0606020202030204" pitchFamily="34" charset="0"/>
            </a:endParaRPr>
          </a:p>
          <a:p>
            <a:r>
              <a:rPr lang="cs-CZ" sz="1100" dirty="0">
                <a:solidFill>
                  <a:srgbClr val="3C2414"/>
                </a:solidFill>
                <a:latin typeface="Arial Narrow" panose="020B0606020202030204" pitchFamily="34" charset="0"/>
              </a:rPr>
              <a:t>Plážny</a:t>
            </a:r>
            <a:r>
              <a:rPr lang="tr-TR" sz="1100" dirty="0">
                <a:solidFill>
                  <a:srgbClr val="3C2414"/>
                </a:solidFill>
                <a:latin typeface="Arial Narrow" panose="020B0606020202030204" pitchFamily="34" charset="0"/>
              </a:rPr>
              <a:t> Bar		0</a:t>
            </a:r>
            <a:r>
              <a:rPr lang="en-US" sz="1100" dirty="0">
                <a:solidFill>
                  <a:srgbClr val="3C2414"/>
                </a:solidFill>
                <a:latin typeface="Arial Narrow" panose="020B0606020202030204" pitchFamily="34" charset="0"/>
              </a:rPr>
              <a:t>8</a:t>
            </a:r>
            <a:r>
              <a:rPr lang="tr-TR" sz="1100" dirty="0">
                <a:solidFill>
                  <a:srgbClr val="3C2414"/>
                </a:solidFill>
                <a:latin typeface="Arial Narrow" panose="020B0606020202030204" pitchFamily="34" charset="0"/>
              </a:rPr>
              <a:t>:00</a:t>
            </a:r>
            <a:r>
              <a:rPr lang="en-US" sz="1100" dirty="0">
                <a:solidFill>
                  <a:srgbClr val="3C2414"/>
                </a:solidFill>
                <a:latin typeface="Arial Narrow" panose="020B0606020202030204" pitchFamily="34" charset="0"/>
              </a:rPr>
              <a:t> - </a:t>
            </a:r>
            <a:r>
              <a:rPr lang="cs-CZ" sz="1100" dirty="0">
                <a:solidFill>
                  <a:srgbClr val="3C2414"/>
                </a:solidFill>
                <a:latin typeface="Arial Narrow" panose="020B0606020202030204" pitchFamily="34" charset="0"/>
              </a:rPr>
              <a:t>západu slunce</a:t>
            </a:r>
            <a:endParaRPr lang="en-GB" sz="1100" dirty="0">
              <a:solidFill>
                <a:srgbClr val="3C2414"/>
              </a:solidFill>
              <a:latin typeface="Arial Narrow" panose="020B0606020202030204" pitchFamily="34" charset="0"/>
            </a:endParaRPr>
          </a:p>
          <a:p>
            <a:r>
              <a:rPr lang="en-GB" sz="1100" dirty="0">
                <a:solidFill>
                  <a:srgbClr val="3C2414"/>
                </a:solidFill>
                <a:latin typeface="Arial Narrow" panose="020B0606020202030204" pitchFamily="34" charset="0"/>
              </a:rPr>
              <a:t>Xanadu Bar (</a:t>
            </a:r>
            <a:r>
              <a:rPr lang="en-GB" sz="1100" dirty="0" err="1">
                <a:solidFill>
                  <a:srgbClr val="3C2414"/>
                </a:solidFill>
                <a:latin typeface="Arial Narrow" panose="020B0606020202030204" pitchFamily="34" charset="0"/>
              </a:rPr>
              <a:t>hlavní</a:t>
            </a:r>
            <a:r>
              <a:rPr lang="en-GB" sz="1100" dirty="0">
                <a:solidFill>
                  <a:srgbClr val="3C2414"/>
                </a:solidFill>
                <a:latin typeface="Arial Narrow" panose="020B0606020202030204" pitchFamily="34" charset="0"/>
              </a:rPr>
              <a:t> </a:t>
            </a:r>
            <a:r>
              <a:rPr lang="en-GB" sz="1100" dirty="0" err="1">
                <a:solidFill>
                  <a:srgbClr val="3C2414"/>
                </a:solidFill>
                <a:latin typeface="Arial Narrow" panose="020B0606020202030204" pitchFamily="34" charset="0"/>
              </a:rPr>
              <a:t>bazén</a:t>
            </a:r>
            <a:r>
              <a:rPr lang="en-GB"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9</a:t>
            </a:r>
            <a:r>
              <a:rPr lang="tr-TR" sz="1100" dirty="0">
                <a:solidFill>
                  <a:srgbClr val="3C2414"/>
                </a:solidFill>
                <a:latin typeface="Arial Narrow" panose="020B0606020202030204" pitchFamily="34" charset="0"/>
              </a:rPr>
              <a:t>:00</a:t>
            </a:r>
            <a:r>
              <a:rPr lang="en-US" sz="1100" dirty="0">
                <a:solidFill>
                  <a:srgbClr val="3C2414"/>
                </a:solidFill>
                <a:latin typeface="Arial Narrow" panose="020B0606020202030204" pitchFamily="34" charset="0"/>
              </a:rPr>
              <a:t> - </a:t>
            </a:r>
            <a:r>
              <a:rPr lang="cs-CZ" sz="1100" dirty="0">
                <a:solidFill>
                  <a:srgbClr val="3C2414"/>
                </a:solidFill>
                <a:latin typeface="Arial Narrow" panose="020B0606020202030204" pitchFamily="34" charset="0"/>
              </a:rPr>
              <a:t>západu slunce</a:t>
            </a:r>
            <a:endParaRPr lang="en-GB" sz="1100" dirty="0">
              <a:solidFill>
                <a:srgbClr val="3C2414"/>
              </a:solidFill>
              <a:latin typeface="Arial Narrow" panose="020B0606020202030204" pitchFamily="34" charset="0"/>
            </a:endParaRPr>
          </a:p>
          <a:p>
            <a:r>
              <a:rPr lang="en-GB" sz="1100" dirty="0">
                <a:solidFill>
                  <a:srgbClr val="3C2414"/>
                </a:solidFill>
                <a:latin typeface="Arial Narrow" panose="020B0606020202030204" pitchFamily="34" charset="0"/>
              </a:rPr>
              <a:t>Sky bar </a:t>
            </a:r>
            <a:r>
              <a:rPr lang="en-US" sz="1100" dirty="0">
                <a:solidFill>
                  <a:srgbClr val="3C2414"/>
                </a:solidFill>
                <a:latin typeface="Arial Narrow" panose="020B0606020202030204" pitchFamily="34" charset="0"/>
              </a:rPr>
              <a:t>(</a:t>
            </a:r>
            <a:r>
              <a:rPr lang="en-US" sz="1100" dirty="0" err="1">
                <a:solidFill>
                  <a:srgbClr val="3C2414"/>
                </a:solidFill>
                <a:latin typeface="Arial Narrow" panose="020B0606020202030204" pitchFamily="34" charset="0"/>
              </a:rPr>
              <a:t>hlavn</a:t>
            </a:r>
            <a:r>
              <a:rPr lang="cs-CZ" sz="1100" dirty="0">
                <a:solidFill>
                  <a:srgbClr val="3C2414"/>
                </a:solidFill>
                <a:latin typeface="Arial Narrow" panose="020B0606020202030204" pitchFamily="34" charset="0"/>
              </a:rPr>
              <a:t>í budova)</a:t>
            </a:r>
            <a:r>
              <a:rPr lang="en-GB" sz="1100" dirty="0">
                <a:solidFill>
                  <a:srgbClr val="3C2414"/>
                </a:solidFill>
                <a:latin typeface="Arial Narrow" panose="020B0606020202030204" pitchFamily="34" charset="0"/>
              </a:rPr>
              <a:t>	09:00 – 00:00</a:t>
            </a:r>
          </a:p>
          <a:p>
            <a:r>
              <a:rPr lang="en-GB" sz="1100" dirty="0">
                <a:solidFill>
                  <a:srgbClr val="3C2414"/>
                </a:solidFill>
                <a:latin typeface="Arial Narrow" panose="020B0606020202030204" pitchFamily="34" charset="0"/>
              </a:rPr>
              <a:t>Rosebud </a:t>
            </a:r>
            <a:r>
              <a:rPr lang="en-US" sz="1100" dirty="0">
                <a:solidFill>
                  <a:srgbClr val="3C2414"/>
                </a:solidFill>
                <a:latin typeface="Arial Narrow" panose="020B0606020202030204" pitchFamily="34" charset="0"/>
              </a:rPr>
              <a:t>(</a:t>
            </a:r>
            <a:r>
              <a:rPr lang="en-US" sz="1100" dirty="0" err="1">
                <a:solidFill>
                  <a:srgbClr val="3C2414"/>
                </a:solidFill>
                <a:latin typeface="Arial Narrow" panose="020B0606020202030204" pitchFamily="34" charset="0"/>
              </a:rPr>
              <a:t>hlavn</a:t>
            </a:r>
            <a:r>
              <a:rPr lang="cs-CZ" sz="1100" dirty="0">
                <a:solidFill>
                  <a:srgbClr val="3C2414"/>
                </a:solidFill>
                <a:latin typeface="Arial Narrow" panose="020B0606020202030204" pitchFamily="34" charset="0"/>
              </a:rPr>
              <a:t>í budova)</a:t>
            </a:r>
            <a:r>
              <a:rPr lang="en-GB" sz="1100" dirty="0">
                <a:solidFill>
                  <a:srgbClr val="3C2414"/>
                </a:solidFill>
                <a:latin typeface="Arial Narrow" panose="020B0606020202030204" pitchFamily="34" charset="0"/>
              </a:rPr>
              <a:t>	20:00 – 03:00</a:t>
            </a:r>
            <a:endParaRPr lang="cs-CZ" sz="1100" dirty="0">
              <a:solidFill>
                <a:srgbClr val="3C2414"/>
              </a:solidFill>
              <a:latin typeface="Arial Narrow" panose="020B0606020202030204" pitchFamily="34" charset="0"/>
            </a:endParaRPr>
          </a:p>
          <a:p>
            <a:endParaRPr lang="cs-CZ" sz="1100" dirty="0">
              <a:solidFill>
                <a:srgbClr val="3C2414"/>
              </a:solidFill>
              <a:latin typeface="Arial Narrow" panose="020B0606020202030204" pitchFamily="34" charset="0"/>
            </a:endParaRPr>
          </a:p>
          <a:p>
            <a:r>
              <a:rPr lang="cs-CZ" sz="1100" b="1" dirty="0">
                <a:solidFill>
                  <a:srgbClr val="3C2414"/>
                </a:solidFill>
                <a:latin typeface="Arial Narrow" panose="020B0606020202030204" pitchFamily="34" charset="0"/>
              </a:rPr>
              <a:t>HOTELOVÁ KLINIKA</a:t>
            </a:r>
          </a:p>
          <a:p>
            <a:r>
              <a:rPr lang="cs-CZ" sz="1100" dirty="0">
                <a:latin typeface="Arial" panose="020B0604020202020204" pitchFamily="34" charset="0"/>
                <a:cs typeface="Arial" panose="020B0604020202020204" pitchFamily="34" charset="0"/>
              </a:rPr>
              <a:t>Upozorňujeme, že hotelový lékař je k dispozici 24 hodin denně za příplatek.</a:t>
            </a:r>
            <a:endParaRPr lang="tr-TR" sz="1100" dirty="0">
              <a:solidFill>
                <a:srgbClr val="3C2414"/>
              </a:solidFill>
              <a:latin typeface="Arial" panose="020B0604020202020204" pitchFamily="34" charset="0"/>
              <a:cs typeface="Arial" panose="020B0604020202020204" pitchFamily="34" charset="0"/>
            </a:endParaRPr>
          </a:p>
          <a:p>
            <a:endParaRPr lang="en-GB" sz="1200" b="1" dirty="0">
              <a:solidFill>
                <a:srgbClr val="3C2414"/>
              </a:solidFill>
              <a:latin typeface="Arial Narrow" panose="020B0606020202030204" pitchFamily="34" charset="0"/>
            </a:endParaRPr>
          </a:p>
          <a:p>
            <a:r>
              <a:rPr lang="en-US" sz="1200" b="1" dirty="0">
                <a:solidFill>
                  <a:srgbClr val="3C2414"/>
                </a:solidFill>
                <a:latin typeface="Arial Narrow" panose="020B0606020202030204" pitchFamily="34" charset="0"/>
              </a:rPr>
              <a:t>WI-FI INTERNET</a:t>
            </a:r>
          </a:p>
          <a:p>
            <a:r>
              <a:rPr lang="cs-CZ" sz="1200" dirty="0">
                <a:solidFill>
                  <a:srgbClr val="3C2414"/>
                </a:solidFill>
                <a:latin typeface="Arial Narrow" panose="020B0606020202030204" pitchFamily="34" charset="0"/>
              </a:rPr>
              <a:t>Wi-Fi je k dispozici ve všech prostorech hotelu zdarma. Přihlaste se svým křestním jménem jako v pasu, bez diakritiky, číslem pokoje a platnou e-mailovou adresou..</a:t>
            </a:r>
            <a:endParaRPr lang="en-US" sz="1200" dirty="0">
              <a:solidFill>
                <a:srgbClr val="3C2414"/>
              </a:solidFill>
              <a:latin typeface="Arial Narrow" panose="020B0606020202030204" pitchFamily="34" charset="0"/>
            </a:endParaRPr>
          </a:p>
          <a:p>
            <a:endParaRPr lang="tr-TR" sz="1200" b="1" dirty="0">
              <a:solidFill>
                <a:srgbClr val="3C2414"/>
              </a:solidFill>
              <a:latin typeface="Arial Narrow" panose="020B0606020202030204" pitchFamily="34" charset="0"/>
            </a:endParaRPr>
          </a:p>
        </p:txBody>
      </p:sp>
      <p:sp>
        <p:nvSpPr>
          <p:cNvPr id="9" name="Dikdörtgen 8"/>
          <p:cNvSpPr/>
          <p:nvPr/>
        </p:nvSpPr>
        <p:spPr>
          <a:xfrm>
            <a:off x="4252114" y="11382"/>
            <a:ext cx="4109688" cy="5847755"/>
          </a:xfrm>
          <a:prstGeom prst="rect">
            <a:avLst/>
          </a:prstGeom>
        </p:spPr>
        <p:txBody>
          <a:bodyPr wrap="square">
            <a:spAutoFit/>
          </a:bodyPr>
          <a:lstStyle/>
          <a:p>
            <a:r>
              <a:rPr lang="en-US" sz="1100" b="1" dirty="0">
                <a:solidFill>
                  <a:srgbClr val="3C2414"/>
                </a:solidFill>
                <a:latin typeface="Arial Narrow" panose="020B0606020202030204" pitchFamily="34" charset="0"/>
              </a:rPr>
              <a:t>FANCYLAND</a:t>
            </a:r>
          </a:p>
          <a:p>
            <a:r>
              <a:rPr lang="cs-CZ" sz="1100" dirty="0">
                <a:latin typeface="Arial Narrow" panose="020B0606020202030204" pitchFamily="34" charset="0"/>
              </a:rPr>
              <a:t>Provozní doba </a:t>
            </a:r>
            <a:r>
              <a:rPr lang="en-US" sz="1100" dirty="0">
                <a:solidFill>
                  <a:srgbClr val="3C2414"/>
                </a:solidFill>
                <a:latin typeface="Arial Narrow" panose="020B0606020202030204" pitchFamily="34" charset="0"/>
              </a:rPr>
              <a:t>09:30 – 22:00 </a:t>
            </a:r>
            <a:endParaRPr lang="en-US" sz="1100" dirty="0">
              <a:latin typeface="Arial Narrow" panose="020B0606020202030204" pitchFamily="34" charset="0"/>
            </a:endParaRPr>
          </a:p>
          <a:p>
            <a:r>
              <a:rPr lang="cs-CZ" sz="1100" dirty="0">
                <a:latin typeface="Arial Narrow" panose="020B0606020202030204" pitchFamily="34" charset="0"/>
              </a:rPr>
              <a:t>Pořádáme denní aktivity pro děti od 2 do 12 let.</a:t>
            </a:r>
            <a:endParaRPr lang="en-GB" sz="1100" dirty="0">
              <a:latin typeface="Arial Narrow" panose="020B0606020202030204" pitchFamily="34" charset="0"/>
            </a:endParaRPr>
          </a:p>
          <a:p>
            <a:r>
              <a:rPr lang="cs-CZ" sz="1100" dirty="0">
                <a:latin typeface="Arial Narrow" panose="020B0606020202030204" pitchFamily="34" charset="0"/>
              </a:rPr>
              <a:t>Dětský klub Fancyland nabízí dětem ve věku 2-4 let skupinu raného vývoje Večer máme další aktivity a dětskou diskotéku. </a:t>
            </a:r>
            <a:endParaRPr lang="en-US" sz="1100" dirty="0">
              <a:latin typeface="Arial Narrow" panose="020B0606020202030204" pitchFamily="34" charset="0"/>
            </a:endParaRPr>
          </a:p>
          <a:p>
            <a:r>
              <a:rPr lang="cs-CZ" sz="1100" dirty="0">
                <a:latin typeface="Arial Narrow" panose="020B0606020202030204" pitchFamily="34" charset="0"/>
              </a:rPr>
              <a:t>Otevírací doba se může změnit v závislosti na počasí a provozu podmínky. Restaurace Fancysnack je otevřena od 11:00 do 18:00.</a:t>
            </a:r>
            <a:br>
              <a:rPr lang="cs-CZ" sz="1100" dirty="0">
                <a:latin typeface="Arial Narrow" panose="020B0606020202030204" pitchFamily="34" charset="0"/>
              </a:rPr>
            </a:br>
            <a:r>
              <a:rPr lang="cs-CZ" sz="1100" dirty="0">
                <a:latin typeface="Arial Narrow" panose="020B0606020202030204" pitchFamily="34" charset="0"/>
              </a:rPr>
              <a:t>Zmrzlina je k dispozici zdarma.</a:t>
            </a:r>
            <a:endParaRPr lang="en-US" sz="1100" dirty="0">
              <a:latin typeface="Arial Narrow" panose="020B0606020202030204" pitchFamily="34" charset="0"/>
            </a:endParaRPr>
          </a:p>
          <a:p>
            <a:endParaRPr lang="tr-TR" sz="1100" b="1" dirty="0">
              <a:solidFill>
                <a:srgbClr val="3C2414"/>
              </a:solidFill>
              <a:latin typeface="Arial Narrow" panose="020B0606020202030204" pitchFamily="34" charset="0"/>
            </a:endParaRPr>
          </a:p>
          <a:p>
            <a:r>
              <a:rPr lang="cs-CZ" sz="1100" b="1" dirty="0">
                <a:solidFill>
                  <a:srgbClr val="3C2414"/>
                </a:solidFill>
                <a:latin typeface="Arial Narrow" panose="020B0606020202030204" pitchFamily="34" charset="0"/>
              </a:rPr>
              <a:t>SLUŽBY PRANÍ A ŽEHLENÍ </a:t>
            </a:r>
          </a:p>
          <a:p>
            <a:r>
              <a:rPr lang="cs-CZ" sz="1100" dirty="0">
                <a:solidFill>
                  <a:srgbClr val="3C2414"/>
                </a:solidFill>
                <a:latin typeface="Arial Narrow" panose="020B0606020202030204" pitchFamily="34" charset="0"/>
              </a:rPr>
              <a:t>Chcete-li své položky získat druhý den, odevzdejte je prosím do prádelny do 10:00 Chcete-li proces urychlit, můžete zavolat na recepci nebo na vztahy s hosty. Služba praní a žehlení prádla je za příplatek.</a:t>
            </a:r>
          </a:p>
          <a:p>
            <a:endParaRPr lang="tr-TR" sz="1100" b="1" dirty="0">
              <a:solidFill>
                <a:srgbClr val="3C2414"/>
              </a:solidFill>
              <a:latin typeface="Arial Narrow" panose="020B0606020202030204" pitchFamily="34" charset="0"/>
            </a:endParaRPr>
          </a:p>
          <a:p>
            <a:r>
              <a:rPr lang="cs-CZ" sz="1100" b="1" dirty="0">
                <a:solidFill>
                  <a:srgbClr val="3C2414"/>
                </a:solidFill>
                <a:latin typeface="Arial Narrow" panose="020B0606020202030204" pitchFamily="34" charset="0"/>
              </a:rPr>
              <a:t>SLUŽBA PLÁŽOVÝCH OSUŠEK</a:t>
            </a:r>
          </a:p>
          <a:p>
            <a:r>
              <a:rPr lang="cs-CZ" sz="1100" dirty="0">
                <a:solidFill>
                  <a:srgbClr val="3C2414"/>
                </a:solidFill>
                <a:latin typeface="Arial Narrow" panose="020B0606020202030204" pitchFamily="34" charset="0"/>
              </a:rPr>
              <a:t>Použijte prosím svou ručníkovou kartu k vyzvednutí plážového ručníku z ručníkového centra u pláže mezi 8:00 a 18:00.</a:t>
            </a:r>
          </a:p>
          <a:p>
            <a:endParaRPr lang="en-US" sz="1100" dirty="0">
              <a:solidFill>
                <a:srgbClr val="3C2414"/>
              </a:solidFill>
              <a:latin typeface="Arial Narrow" panose="020B0606020202030204" pitchFamily="34" charset="0"/>
            </a:endParaRPr>
          </a:p>
          <a:p>
            <a:r>
              <a:rPr lang="cs-CZ" sz="1100" b="1" dirty="0">
                <a:solidFill>
                  <a:srgbClr val="3C2414"/>
                </a:solidFill>
                <a:latin typeface="Arial Narrow" panose="020B0606020202030204" pitchFamily="34" charset="0"/>
              </a:rPr>
              <a:t>SPA SLUŽBY </a:t>
            </a:r>
          </a:p>
          <a:p>
            <a:r>
              <a:rPr lang="cs-CZ" sz="1100" dirty="0">
                <a:solidFill>
                  <a:srgbClr val="3C2414"/>
                </a:solidFill>
                <a:latin typeface="Arial Narrow" panose="020B0606020202030204" pitchFamily="34" charset="0"/>
              </a:rPr>
              <a:t>SPA centrum funguje od 9:00 do 19:00. K dispozici je sauna, pára, jacuzzi, masáže a kosmetické služby. Z důvodu zdravotních rizik nejsou parní lázně a sauna povoleny dětem do 12 let. Pro naše hosty mladší 12 let je k dispozici pouze vířivka jacuzzi během dne od 10:00 do 13:00.</a:t>
            </a:r>
          </a:p>
          <a:p>
            <a:endParaRPr lang="tr-TR" sz="1100" dirty="0">
              <a:solidFill>
                <a:srgbClr val="3C2414"/>
              </a:solidFill>
              <a:latin typeface="Arial Narrow" panose="020B0606020202030204" pitchFamily="34" charset="0"/>
            </a:endParaRPr>
          </a:p>
          <a:p>
            <a:r>
              <a:rPr lang="cs-CZ" sz="1100" b="1" dirty="0">
                <a:solidFill>
                  <a:srgbClr val="3C2414"/>
                </a:solidFill>
                <a:latin typeface="Arial Narrow" panose="020B0606020202030204" pitchFamily="34" charset="0"/>
              </a:rPr>
              <a:t>FITNESS CENTRUM </a:t>
            </a:r>
          </a:p>
          <a:p>
            <a:r>
              <a:rPr lang="cs-CZ" sz="1100" dirty="0">
                <a:solidFill>
                  <a:srgbClr val="3C2414"/>
                </a:solidFill>
                <a:latin typeface="Arial Narrow" panose="020B0606020202030204" pitchFamily="34" charset="0"/>
              </a:rPr>
              <a:t>Můžete využít posilovnu a fitness zařízení u pláže.</a:t>
            </a:r>
          </a:p>
          <a:p>
            <a:r>
              <a:rPr lang="cs-CZ" sz="1100" dirty="0">
                <a:solidFill>
                  <a:srgbClr val="3C2414"/>
                </a:solidFill>
                <a:latin typeface="Arial Narrow" panose="020B0606020202030204" pitchFamily="34" charset="0"/>
              </a:rPr>
              <a:t>Provozní doba: 07:00 – 19:00</a:t>
            </a:r>
          </a:p>
          <a:p>
            <a:endParaRPr lang="en-US" sz="1100" dirty="0">
              <a:solidFill>
                <a:srgbClr val="3C2414"/>
              </a:solidFill>
              <a:latin typeface="Arial Narrow" panose="020B0606020202030204" pitchFamily="34" charset="0"/>
            </a:endParaRPr>
          </a:p>
          <a:p>
            <a:r>
              <a:rPr lang="cs-CZ" sz="1100" b="1" dirty="0">
                <a:solidFill>
                  <a:srgbClr val="3C2414"/>
                </a:solidFill>
                <a:latin typeface="Arial Narrow" panose="020B0606020202030204" pitchFamily="34" charset="0"/>
              </a:rPr>
              <a:t>LIMUZÍNOVÝ SERVIS </a:t>
            </a:r>
          </a:p>
          <a:p>
            <a:r>
              <a:rPr lang="cs-CZ" sz="1100" dirty="0">
                <a:solidFill>
                  <a:srgbClr val="3C2414"/>
                </a:solidFill>
                <a:latin typeface="Arial Narrow" panose="020B0606020202030204" pitchFamily="34" charset="0"/>
              </a:rPr>
              <a:t>V případě zájmu o službu limuzíny kontaktujte oddělení pro vztahy s hosty.</a:t>
            </a:r>
          </a:p>
          <a:p>
            <a:endParaRPr lang="en-US" sz="1100"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SLU</a:t>
            </a:r>
            <a:r>
              <a:rPr lang="cs-CZ" sz="1100" b="1" dirty="0">
                <a:solidFill>
                  <a:srgbClr val="3C2414"/>
                </a:solidFill>
                <a:latin typeface="Arial Narrow" panose="020B0606020202030204" pitchFamily="34" charset="0"/>
              </a:rPr>
              <a:t>ŽBA BUZENÍ</a:t>
            </a:r>
            <a:endParaRPr lang="en-US" sz="1100" b="1" dirty="0">
              <a:solidFill>
                <a:srgbClr val="3C2414"/>
              </a:solidFill>
              <a:latin typeface="Arial Narrow" panose="020B0606020202030204" pitchFamily="34" charset="0"/>
            </a:endParaRPr>
          </a:p>
          <a:p>
            <a:r>
              <a:rPr lang="cs-CZ" sz="1100" dirty="0">
                <a:solidFill>
                  <a:srgbClr val="3C2414"/>
                </a:solidFill>
                <a:latin typeface="Arial Narrow" panose="020B0606020202030204" pitchFamily="34" charset="0"/>
              </a:rPr>
              <a:t>Pro službu buzení se prosím obraťte na recepci nebo oddělení pro styk s hosty.</a:t>
            </a:r>
            <a:endParaRPr lang="tr-TR" sz="1100" dirty="0">
              <a:solidFill>
                <a:srgbClr val="3C2414"/>
              </a:solidFill>
              <a:latin typeface="Arial Narrow" panose="020B0606020202030204" pitchFamily="34" charset="0"/>
            </a:endParaRPr>
          </a:p>
        </p:txBody>
      </p:sp>
      <p:pic>
        <p:nvPicPr>
          <p:cNvPr id="3" name="Picture 2">
            <a:extLst>
              <a:ext uri="{FF2B5EF4-FFF2-40B4-BE49-F238E27FC236}">
                <a16:creationId xmlns:a16="http://schemas.microsoft.com/office/drawing/2014/main" id="{D3BD7B2A-8873-470A-A37F-8A4C5F9CA48E}"/>
              </a:ext>
            </a:extLst>
          </p:cNvPr>
          <p:cNvPicPr>
            <a:picLocks noChangeAspect="1"/>
          </p:cNvPicPr>
          <p:nvPr/>
        </p:nvPicPr>
        <p:blipFill>
          <a:blip r:embed="rId3"/>
          <a:stretch>
            <a:fillRect/>
          </a:stretch>
        </p:blipFill>
        <p:spPr>
          <a:xfrm>
            <a:off x="9034625" y="4781367"/>
            <a:ext cx="2444876" cy="1435174"/>
          </a:xfrm>
          <a:prstGeom prst="rect">
            <a:avLst/>
          </a:prstGeom>
        </p:spPr>
      </p:pic>
      <p:sp>
        <p:nvSpPr>
          <p:cNvPr id="2" name="TextBox 1">
            <a:extLst>
              <a:ext uri="{FF2B5EF4-FFF2-40B4-BE49-F238E27FC236}">
                <a16:creationId xmlns:a16="http://schemas.microsoft.com/office/drawing/2014/main" id="{C6B1FB2B-4FEB-BA4E-A200-0B8BB9685F37}"/>
              </a:ext>
            </a:extLst>
          </p:cNvPr>
          <p:cNvSpPr txBox="1"/>
          <p:nvPr/>
        </p:nvSpPr>
        <p:spPr>
          <a:xfrm>
            <a:off x="-37963" y="5297162"/>
            <a:ext cx="4252114" cy="1661993"/>
          </a:xfrm>
          <a:prstGeom prst="rect">
            <a:avLst/>
          </a:prstGeom>
          <a:noFill/>
        </p:spPr>
        <p:txBody>
          <a:bodyPr wrap="square" rtlCol="0">
            <a:spAutoFit/>
          </a:bodyPr>
          <a:lstStyle/>
          <a:p>
            <a:r>
              <a:rPr lang="cs-CZ" sz="1400" b="1" i="1" dirty="0">
                <a:solidFill>
                  <a:srgbClr val="3C2414"/>
                </a:solidFill>
                <a:latin typeface="Arial Narrow" panose="020B0606020202030204" pitchFamily="34" charset="0"/>
              </a:rPr>
              <a:t>POZNÁMKA: Podrobné informace o hotelu můžete najít na informačním kanálu na TV ve svém pokoji. Čas odhlášení je ve 12:00. Pokoje je třeba připravit pro budoucí příchozí hosty. Výše uvedené služby a servisní časy může vedení hotelu upravit, uzavřít a změnit z důvodu špatného počasí, sezónní náročnosti, v případě zdravotního rizika a zákonných zákazů, které mohou nastat.</a:t>
            </a:r>
            <a:endParaRPr lang="en-US" sz="1400" b="1" i="1" dirty="0">
              <a:solidFill>
                <a:srgbClr val="3C2414"/>
              </a:solidFill>
              <a:latin typeface="Arial Narrow" panose="020B0606020202030204" pitchFamily="34" charset="0"/>
            </a:endParaRPr>
          </a:p>
        </p:txBody>
      </p:sp>
    </p:spTree>
    <p:extLst>
      <p:ext uri="{BB962C8B-B14F-4D97-AF65-F5344CB8AC3E}">
        <p14:creationId xmlns:p14="http://schemas.microsoft.com/office/powerpoint/2010/main" val="787754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8361802" y="0"/>
            <a:ext cx="3860130" cy="646331"/>
          </a:xfrm>
          <a:prstGeom prst="rect">
            <a:avLst/>
          </a:prstGeom>
          <a:solidFill>
            <a:schemeClr val="accent2">
              <a:lumMod val="50000"/>
            </a:schemeClr>
          </a:solidFill>
        </p:spPr>
        <p:txBody>
          <a:bodyPr wrap="square">
            <a:spAutoFit/>
          </a:bodyPr>
          <a:lstStyle/>
          <a:p>
            <a:pPr algn="ctr"/>
            <a:r>
              <a:rPr lang="tr-TR" b="1" i="0" u="none" strike="noStrike" baseline="0" dirty="0">
                <a:solidFill>
                  <a:schemeClr val="accent4">
                    <a:lumMod val="40000"/>
                    <a:lumOff val="60000"/>
                  </a:schemeClr>
                </a:solidFill>
                <a:latin typeface="TimesNewRoman-Bold"/>
              </a:rPr>
              <a:t>HIGH CLASS CONCEPT &amp;</a:t>
            </a:r>
          </a:p>
          <a:p>
            <a:pPr algn="ctr"/>
            <a:r>
              <a:rPr lang="tr-TR" b="1" i="0" u="none" strike="noStrike" baseline="0" dirty="0">
                <a:solidFill>
                  <a:schemeClr val="accent4">
                    <a:lumMod val="40000"/>
                    <a:lumOff val="60000"/>
                  </a:schemeClr>
                </a:solidFill>
                <a:latin typeface="TimesNewRoman-Bold"/>
              </a:rPr>
              <a:t>HOTEL MAP</a:t>
            </a:r>
            <a:endParaRPr lang="tr-TR" dirty="0">
              <a:solidFill>
                <a:schemeClr val="accent4">
                  <a:lumMod val="40000"/>
                  <a:lumOff val="60000"/>
                </a:schemeClr>
              </a:solidFill>
            </a:endParaRPr>
          </a:p>
        </p:txBody>
      </p:sp>
      <p:sp>
        <p:nvSpPr>
          <p:cNvPr id="6" name="Dikdörtgen 5"/>
          <p:cNvSpPr/>
          <p:nvPr/>
        </p:nvSpPr>
        <p:spPr>
          <a:xfrm>
            <a:off x="8472566" y="783449"/>
            <a:ext cx="3568995" cy="3970318"/>
          </a:xfrm>
          <a:prstGeom prst="rect">
            <a:avLst/>
          </a:prstGeom>
        </p:spPr>
        <p:txBody>
          <a:bodyPr wrap="square">
            <a:spAutoFit/>
          </a:bodyPr>
          <a:lstStyle/>
          <a:p>
            <a:pPr algn="ctr"/>
            <a:r>
              <a:rPr lang="en-US" sz="1400" dirty="0">
                <a:solidFill>
                  <a:srgbClr val="361F12"/>
                </a:solidFill>
                <a:latin typeface="Arial Narrow" panose="020B0606020202030204" pitchFamily="34" charset="0"/>
              </a:rPr>
              <a:t>C</a:t>
            </a:r>
            <a:r>
              <a:rPr lang="tr-TR" sz="1400" dirty="0">
                <a:solidFill>
                  <a:srgbClr val="361F12"/>
                </a:solidFill>
                <a:latin typeface="Arial Narrow" panose="020B0606020202030204" pitchFamily="34" charset="0"/>
              </a:rPr>
              <a:t>hers invités,</a:t>
            </a:r>
            <a:endParaRPr lang="tr-TR" sz="1400" b="0" i="0" u="none" strike="noStrike" baseline="0" dirty="0">
              <a:solidFill>
                <a:srgbClr val="361F12"/>
              </a:solidFill>
              <a:latin typeface="Arial Narrow" panose="020B0606020202030204" pitchFamily="34" charset="0"/>
            </a:endParaRPr>
          </a:p>
          <a:p>
            <a:pPr algn="ctr"/>
            <a:r>
              <a:rPr lang="fr-FR" sz="1400" dirty="0">
                <a:solidFill>
                  <a:srgbClr val="361F12"/>
                </a:solidFill>
                <a:latin typeface="Arial Narrow" panose="020B0606020202030204" pitchFamily="34" charset="0"/>
              </a:rPr>
              <a:t>Bienvenue dans notre hôtel, nous sommes heureux d'</a:t>
            </a:r>
            <a:r>
              <a:rPr lang="fr-FR" sz="1400" dirty="0" err="1">
                <a:solidFill>
                  <a:srgbClr val="361F12"/>
                </a:solidFill>
                <a:latin typeface="Arial Narrow" panose="020B0606020202030204" pitchFamily="34" charset="0"/>
              </a:rPr>
              <a:t>accueillirvous</a:t>
            </a:r>
            <a:r>
              <a:rPr lang="fr-FR" sz="1400" dirty="0">
                <a:solidFill>
                  <a:srgbClr val="361F12"/>
                </a:solidFill>
                <a:latin typeface="Arial Narrow" panose="020B0606020202030204" pitchFamily="34" charset="0"/>
              </a:rPr>
              <a:t> à notre station.</a:t>
            </a:r>
          </a:p>
          <a:p>
            <a:pPr algn="ctr"/>
            <a:r>
              <a:rPr lang="fr-FR" sz="1400" dirty="0">
                <a:solidFill>
                  <a:srgbClr val="361F12"/>
                </a:solidFill>
                <a:latin typeface="Arial Narrow" panose="020B0606020202030204" pitchFamily="34" charset="0"/>
              </a:rPr>
              <a:t>Vous pouvez trouver des informations dans ce guide d'information </a:t>
            </a:r>
            <a:r>
              <a:rPr lang="fr-FR" sz="1400" dirty="0" err="1">
                <a:solidFill>
                  <a:srgbClr val="361F12"/>
                </a:solidFill>
                <a:latin typeface="Arial Narrow" panose="020B0606020202030204" pitchFamily="34" charset="0"/>
              </a:rPr>
              <a:t>quivous</a:t>
            </a:r>
            <a:r>
              <a:rPr lang="fr-FR" sz="1400" dirty="0">
                <a:solidFill>
                  <a:srgbClr val="361F12"/>
                </a:solidFill>
                <a:latin typeface="Arial Narrow" panose="020B0606020202030204" pitchFamily="34" charset="0"/>
              </a:rPr>
              <a:t> aidera pendant votre séjour.</a:t>
            </a:r>
          </a:p>
          <a:p>
            <a:pPr algn="ctr"/>
            <a:r>
              <a:rPr lang="fr-FR" sz="1400" dirty="0">
                <a:solidFill>
                  <a:srgbClr val="361F12"/>
                </a:solidFill>
                <a:latin typeface="Arial Narrow" panose="020B0606020202030204" pitchFamily="34" charset="0"/>
              </a:rPr>
              <a:t>Merci de nous avoir choisi.</a:t>
            </a:r>
          </a:p>
          <a:p>
            <a:pPr algn="ctr"/>
            <a:r>
              <a:rPr lang="tr-TR" sz="1400" b="0" i="0" u="none" strike="noStrike" baseline="0" dirty="0">
                <a:solidFill>
                  <a:srgbClr val="361F12"/>
                </a:solidFill>
                <a:latin typeface="Arial Narrow" panose="020B0606020202030204" pitchFamily="34" charset="0"/>
              </a:rPr>
              <a:t>Management</a:t>
            </a:r>
            <a:r>
              <a:rPr lang="en-US" sz="1400" dirty="0">
                <a:solidFill>
                  <a:srgbClr val="361F12"/>
                </a:solidFill>
                <a:latin typeface="Arial Narrow" panose="020B0606020202030204" pitchFamily="34" charset="0"/>
              </a:rPr>
              <a:t> de </a:t>
            </a:r>
            <a:r>
              <a:rPr lang="en-US" sz="1400" dirty="0" err="1">
                <a:solidFill>
                  <a:srgbClr val="361F12"/>
                </a:solidFill>
                <a:latin typeface="Arial Narrow" panose="020B0606020202030204" pitchFamily="34" charset="0"/>
              </a:rPr>
              <a:t>l'hôtel</a:t>
            </a:r>
            <a:endParaRPr lang="tr-TR" sz="1400" b="0" i="0" u="none" strike="noStrike" baseline="0" dirty="0">
              <a:solidFill>
                <a:srgbClr val="361F12"/>
              </a:solidFill>
              <a:latin typeface="Arial Narrow" panose="020B0606020202030204" pitchFamily="34" charset="0"/>
            </a:endParaRPr>
          </a:p>
          <a:p>
            <a:pPr algn="ctr"/>
            <a:endParaRPr lang="tr-TR" sz="1400" b="0" i="0" u="none" strike="noStrike" baseline="0" dirty="0">
              <a:solidFill>
                <a:srgbClr val="361F12"/>
              </a:solidFill>
              <a:latin typeface="Arial Narrow" panose="020B0606020202030204" pitchFamily="34" charset="0"/>
            </a:endParaRPr>
          </a:p>
          <a:p>
            <a:pPr algn="ctr"/>
            <a:r>
              <a:rPr lang="fr-FR" sz="1400" dirty="0">
                <a:solidFill>
                  <a:srgbClr val="361F12"/>
                </a:solidFill>
                <a:latin typeface="Arial Narrow" panose="020B0606020202030204" pitchFamily="34" charset="0"/>
              </a:rPr>
              <a:t>Pour appeler la réception, veuillez composer le 0 depuis votre téléphone.</a:t>
            </a:r>
          </a:p>
          <a:p>
            <a:pPr algn="ctr"/>
            <a:r>
              <a:rPr lang="fr-FR" sz="1400" dirty="0">
                <a:solidFill>
                  <a:srgbClr val="361F12"/>
                </a:solidFill>
                <a:latin typeface="Arial Narrow" panose="020B0606020202030204" pitchFamily="34" charset="0"/>
              </a:rPr>
              <a:t>Pour appeler les relations clientèle, veuillez composer le 1 depuis votre téléphone.</a:t>
            </a:r>
          </a:p>
          <a:p>
            <a:pPr algn="ctr"/>
            <a:r>
              <a:rPr lang="fr-FR" sz="1400" dirty="0">
                <a:solidFill>
                  <a:srgbClr val="361F12"/>
                </a:solidFill>
                <a:latin typeface="Arial Narrow" panose="020B0606020202030204" pitchFamily="34" charset="0"/>
              </a:rPr>
              <a:t>Pour appeler une autre chambre, veuillez composer le 5 suivi du numéro de la chambre que vous souhaitez joindre.</a:t>
            </a:r>
          </a:p>
          <a:p>
            <a:pPr algn="ctr"/>
            <a:r>
              <a:rPr lang="fr-FR" sz="1400" dirty="0">
                <a:solidFill>
                  <a:srgbClr val="361F12"/>
                </a:solidFill>
                <a:latin typeface="Arial Narrow" panose="020B0606020202030204" pitchFamily="34" charset="0"/>
              </a:rPr>
              <a:t>Pour toute demande merci de nous contacter sur le numéro WhatsApp</a:t>
            </a:r>
            <a:r>
              <a:rPr lang="tr-TR" sz="1400" dirty="0">
                <a:solidFill>
                  <a:srgbClr val="361F12"/>
                </a:solidFill>
                <a:latin typeface="Arial Narrow" panose="020B0606020202030204" pitchFamily="34" charset="0"/>
              </a:rPr>
              <a:t> +20 106 </a:t>
            </a:r>
            <a:r>
              <a:rPr lang="pl-PL" sz="1400" dirty="0">
                <a:solidFill>
                  <a:srgbClr val="361F12"/>
                </a:solidFill>
                <a:latin typeface="Arial Narrow" panose="020B0606020202030204" pitchFamily="34" charset="0"/>
              </a:rPr>
              <a:t>8682 569</a:t>
            </a:r>
            <a:endParaRPr lang="tr-TR" sz="1400" dirty="0">
              <a:latin typeface="Arial Narrow" panose="020B0606020202030204" pitchFamily="34" charset="0"/>
            </a:endParaRPr>
          </a:p>
        </p:txBody>
      </p:sp>
      <p:sp>
        <p:nvSpPr>
          <p:cNvPr id="8" name="Dikdörtgen 7"/>
          <p:cNvSpPr/>
          <p:nvPr/>
        </p:nvSpPr>
        <p:spPr>
          <a:xfrm>
            <a:off x="0" y="99517"/>
            <a:ext cx="4318613" cy="5539978"/>
          </a:xfrm>
          <a:prstGeom prst="rect">
            <a:avLst/>
          </a:prstGeom>
        </p:spPr>
        <p:txBody>
          <a:bodyPr wrap="square">
            <a:spAutoFit/>
          </a:bodyPr>
          <a:lstStyle/>
          <a:p>
            <a:r>
              <a:rPr lang="en-US" sz="1100" b="1" dirty="0">
                <a:solidFill>
                  <a:srgbClr val="3C2414"/>
                </a:solidFill>
                <a:latin typeface="Arial Narrow" panose="020B0606020202030204" pitchFamily="34" charset="0"/>
              </a:rPr>
              <a:t>RESTAURANT </a:t>
            </a:r>
          </a:p>
          <a:p>
            <a:r>
              <a:rPr lang="en-US" sz="1100" dirty="0">
                <a:solidFill>
                  <a:srgbClr val="3C2414"/>
                </a:solidFill>
                <a:latin typeface="Arial Narrow" panose="020B0606020202030204" pitchFamily="34" charset="0"/>
              </a:rPr>
              <a:t>Petit-déjeuner </a:t>
            </a:r>
            <a:r>
              <a:rPr lang="tr-TR" sz="1100" dirty="0">
                <a:solidFill>
                  <a:srgbClr val="3C2414"/>
                </a:solidFill>
                <a:latin typeface="Arial Narrow" panose="020B0606020202030204" pitchFamily="34" charset="0"/>
              </a:rPr>
              <a:t>	: </a:t>
            </a:r>
            <a:r>
              <a:rPr lang="en-US" sz="1100" dirty="0">
                <a:solidFill>
                  <a:srgbClr val="3C2414"/>
                </a:solidFill>
                <a:latin typeface="Arial Narrow" panose="020B0606020202030204" pitchFamily="34" charset="0"/>
              </a:rPr>
              <a:t>07:00-1</a:t>
            </a:r>
            <a:r>
              <a:rPr lang="tr-TR" sz="1100" dirty="0">
                <a:solidFill>
                  <a:srgbClr val="3C2414"/>
                </a:solidFill>
                <a:latin typeface="Arial Narrow" panose="020B0606020202030204" pitchFamily="34" charset="0"/>
              </a:rPr>
              <a:t>1</a:t>
            </a:r>
            <a:r>
              <a:rPr lang="en-US" sz="1100" dirty="0">
                <a:solidFill>
                  <a:srgbClr val="3C2414"/>
                </a:solidFill>
                <a:latin typeface="Arial Narrow" panose="020B0606020202030204" pitchFamily="34" charset="0"/>
              </a:rPr>
              <a:t>:</a:t>
            </a:r>
            <a:r>
              <a:rPr lang="tr-TR" sz="1100" dirty="0">
                <a:solidFill>
                  <a:srgbClr val="3C2414"/>
                </a:solidFill>
                <a:latin typeface="Arial Narrow" panose="020B0606020202030204" pitchFamily="34" charset="0"/>
              </a:rPr>
              <a:t>00 </a:t>
            </a:r>
            <a:r>
              <a:rPr lang="fr-FR" sz="1100" dirty="0">
                <a:solidFill>
                  <a:srgbClr val="3C2414"/>
                </a:solidFill>
                <a:latin typeface="Arial Narrow" panose="020B0606020202030204" pitchFamily="34" charset="0"/>
              </a:rPr>
              <a:t>Buffet ouvert au restaurant principal d'</a:t>
            </a:r>
            <a:r>
              <a:rPr lang="fr-FR" sz="1100" dirty="0" err="1">
                <a:solidFill>
                  <a:srgbClr val="3C2414"/>
                </a:solidFill>
                <a:latin typeface="Arial Narrow" panose="020B0606020202030204" pitchFamily="34" charset="0"/>
              </a:rPr>
              <a:t>Otia</a:t>
            </a:r>
            <a:endParaRPr lang="en-US" sz="1100"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Déjeuner </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 12:30-</a:t>
            </a:r>
            <a:r>
              <a:rPr lang="tr-TR" sz="1100" dirty="0">
                <a:solidFill>
                  <a:srgbClr val="3C2414"/>
                </a:solidFill>
                <a:latin typeface="Arial Narrow" panose="020B0606020202030204" pitchFamily="34" charset="0"/>
              </a:rPr>
              <a:t>1</a:t>
            </a:r>
            <a:r>
              <a:rPr lang="en-US" sz="1100" dirty="0">
                <a:solidFill>
                  <a:srgbClr val="3C2414"/>
                </a:solidFill>
                <a:latin typeface="Arial Narrow" panose="020B0606020202030204" pitchFamily="34" charset="0"/>
              </a:rPr>
              <a:t>5:00 </a:t>
            </a:r>
            <a:r>
              <a:rPr lang="fr-FR" sz="1100" dirty="0">
                <a:solidFill>
                  <a:srgbClr val="3C2414"/>
                </a:solidFill>
                <a:latin typeface="Arial Narrow" panose="020B0606020202030204" pitchFamily="34" charset="0"/>
              </a:rPr>
              <a:t>Buffet ouvert au restaurant principal d'</a:t>
            </a:r>
            <a:r>
              <a:rPr lang="fr-FR" sz="1100" dirty="0" err="1">
                <a:solidFill>
                  <a:srgbClr val="3C2414"/>
                </a:solidFill>
                <a:latin typeface="Arial Narrow" panose="020B0606020202030204" pitchFamily="34" charset="0"/>
              </a:rPr>
              <a:t>Otia</a:t>
            </a:r>
            <a:endParaRPr lang="en-US" sz="1100" dirty="0">
              <a:solidFill>
                <a:srgbClr val="3C2414"/>
              </a:solidFill>
              <a:latin typeface="Arial Narrow" panose="020B0606020202030204" pitchFamily="34" charset="0"/>
            </a:endParaRPr>
          </a:p>
          <a:p>
            <a:r>
              <a:rPr lang="en-US" sz="1100" dirty="0" err="1">
                <a:solidFill>
                  <a:srgbClr val="3C2414"/>
                </a:solidFill>
                <a:latin typeface="Arial Narrow" panose="020B0606020202030204" pitchFamily="34" charset="0"/>
              </a:rPr>
              <a:t>Dîner</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	: </a:t>
            </a:r>
            <a:r>
              <a:rPr lang="en-US" sz="1100" dirty="0">
                <a:solidFill>
                  <a:srgbClr val="3C2414"/>
                </a:solidFill>
                <a:latin typeface="Arial Narrow" panose="020B0606020202030204" pitchFamily="34" charset="0"/>
              </a:rPr>
              <a:t>18:30-</a:t>
            </a:r>
            <a:r>
              <a:rPr lang="tr-TR" sz="1100" dirty="0">
                <a:solidFill>
                  <a:srgbClr val="3C2414"/>
                </a:solidFill>
                <a:latin typeface="Arial Narrow" panose="020B0606020202030204" pitchFamily="34" charset="0"/>
              </a:rPr>
              <a:t>2</a:t>
            </a:r>
            <a:r>
              <a:rPr lang="en-US" sz="1100" dirty="0">
                <a:solidFill>
                  <a:srgbClr val="3C2414"/>
                </a:solidFill>
                <a:latin typeface="Arial Narrow" panose="020B0606020202030204" pitchFamily="34" charset="0"/>
              </a:rPr>
              <a:t>1</a:t>
            </a:r>
            <a:r>
              <a:rPr lang="tr-TR" sz="1100" dirty="0">
                <a:solidFill>
                  <a:srgbClr val="3C2414"/>
                </a:solidFill>
                <a:latin typeface="Arial Narrow" panose="020B0606020202030204" pitchFamily="34" charset="0"/>
              </a:rPr>
              <a:t>:</a:t>
            </a:r>
            <a:r>
              <a:rPr lang="en-US" sz="1100" dirty="0">
                <a:solidFill>
                  <a:srgbClr val="3C2414"/>
                </a:solidFill>
                <a:latin typeface="Arial Narrow" panose="020B0606020202030204" pitchFamily="34" charset="0"/>
              </a:rPr>
              <a:t>3</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 </a:t>
            </a:r>
            <a:r>
              <a:rPr lang="fr-FR" sz="1100" dirty="0">
                <a:solidFill>
                  <a:srgbClr val="3C2414"/>
                </a:solidFill>
                <a:latin typeface="Arial Narrow" panose="020B0606020202030204" pitchFamily="34" charset="0"/>
              </a:rPr>
              <a:t>Buffet ouvert au restaurant principal d'</a:t>
            </a:r>
            <a:r>
              <a:rPr lang="fr-FR" sz="1100" dirty="0" err="1">
                <a:solidFill>
                  <a:srgbClr val="3C2414"/>
                </a:solidFill>
                <a:latin typeface="Arial Narrow" panose="020B0606020202030204" pitchFamily="34" charset="0"/>
              </a:rPr>
              <a:t>Otia</a:t>
            </a:r>
            <a:endParaRPr lang="en-US" sz="1100" dirty="0">
              <a:solidFill>
                <a:srgbClr val="3C2414"/>
              </a:solidFill>
              <a:latin typeface="Arial Narrow" panose="020B0606020202030204" pitchFamily="34" charset="0"/>
            </a:endParaRPr>
          </a:p>
          <a:p>
            <a:endParaRPr lang="en-US" sz="1100" b="1"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SNACK SERVICES</a:t>
            </a:r>
            <a:endParaRPr lang="tr-TR" sz="1100" b="1"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Agora Restaurant (</a:t>
            </a:r>
            <a:r>
              <a:rPr lang="en-US" sz="1100" dirty="0" err="1">
                <a:solidFill>
                  <a:srgbClr val="3C2414"/>
                </a:solidFill>
                <a:latin typeface="Arial Narrow" panose="020B0606020202030204" pitchFamily="34" charset="0"/>
              </a:rPr>
              <a:t>plage</a:t>
            </a:r>
            <a:r>
              <a:rPr lang="en-US"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18:00</a:t>
            </a:r>
            <a:r>
              <a:rPr lang="tr-TR" sz="1100" dirty="0">
                <a:solidFill>
                  <a:srgbClr val="3C2414"/>
                </a:solidFill>
                <a:latin typeface="Arial Narrow" panose="020B0606020202030204" pitchFamily="34" charset="0"/>
              </a:rPr>
              <a:t> </a:t>
            </a:r>
            <a:endParaRPr lang="pl-PL" sz="1100"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Xanadu Bar (piscine </a:t>
            </a:r>
            <a:r>
              <a:rPr lang="en-US" sz="1100" dirty="0" err="1">
                <a:solidFill>
                  <a:srgbClr val="3C2414"/>
                </a:solidFill>
                <a:latin typeface="Arial Narrow" panose="020B0606020202030204" pitchFamily="34" charset="0"/>
              </a:rPr>
              <a:t>principale</a:t>
            </a:r>
            <a:r>
              <a:rPr lang="en-US" sz="1100" dirty="0">
                <a:solidFill>
                  <a:srgbClr val="3C2414"/>
                </a:solidFill>
                <a:latin typeface="Arial Narrow" panose="020B0606020202030204" pitchFamily="34" charset="0"/>
              </a:rPr>
              <a:t>)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15:00 – 17:00</a:t>
            </a:r>
          </a:p>
          <a:p>
            <a:r>
              <a:rPr lang="en-US" sz="1100" dirty="0">
                <a:solidFill>
                  <a:srgbClr val="3C2414"/>
                </a:solidFill>
                <a:latin typeface="Arial Narrow" panose="020B0606020202030204" pitchFamily="34" charset="0"/>
              </a:rPr>
              <a:t>Lagoon Lounge </a:t>
            </a:r>
            <a:r>
              <a:rPr lang="tr-TR" sz="1100" dirty="0">
                <a:solidFill>
                  <a:srgbClr val="3C2414"/>
                </a:solidFill>
                <a:latin typeface="Arial Narrow" panose="020B0606020202030204" pitchFamily="34" charset="0"/>
              </a:rPr>
              <a:t>Patisserie (plage) 	</a:t>
            </a:r>
            <a:r>
              <a:rPr lang="pl-PL"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11:00 – 23:00</a:t>
            </a:r>
          </a:p>
          <a:p>
            <a:r>
              <a:rPr lang="tr-TR" sz="1100" dirty="0">
                <a:solidFill>
                  <a:srgbClr val="3C2414"/>
                </a:solidFill>
                <a:latin typeface="Arial Narrow" panose="020B0606020202030204" pitchFamily="34" charset="0"/>
              </a:rPr>
              <a:t>Ice cream à Agora (plage)               	</a:t>
            </a:r>
            <a:r>
              <a:rPr lang="pl-PL"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11:00 - 18:00</a:t>
            </a:r>
          </a:p>
          <a:p>
            <a:r>
              <a:rPr lang="tr-TR" sz="1100" dirty="0">
                <a:solidFill>
                  <a:srgbClr val="3C2414"/>
                </a:solidFill>
                <a:latin typeface="Arial Narrow" panose="020B0606020202030204" pitchFamily="34" charset="0"/>
              </a:rPr>
              <a:t>Service de chambre - 24h</a:t>
            </a:r>
            <a:r>
              <a:rPr lang="en-US" sz="1100" dirty="0">
                <a:solidFill>
                  <a:srgbClr val="3C2414"/>
                </a:solidFill>
                <a:latin typeface="Arial Narrow" panose="020B0606020202030204" pitchFamily="34" charset="0"/>
              </a:rPr>
              <a:t> / </a:t>
            </a:r>
            <a:r>
              <a:rPr lang="tr-TR" sz="1100" dirty="0">
                <a:solidFill>
                  <a:srgbClr val="3C2414"/>
                </a:solidFill>
                <a:latin typeface="Arial Narrow" panose="020B0606020202030204" pitchFamily="34" charset="0"/>
              </a:rPr>
              <a:t>15 €</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par commande</a:t>
            </a:r>
          </a:p>
          <a:p>
            <a:endParaRPr lang="tr-TR"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r>
              <a:rPr lang="tr-TR" sz="1100" b="1" dirty="0">
                <a:solidFill>
                  <a:srgbClr val="3C2414"/>
                </a:solidFill>
                <a:latin typeface="Arial Narrow" panose="020B0606020202030204" pitchFamily="34" charset="0"/>
              </a:rPr>
              <a:t>BARS</a:t>
            </a:r>
          </a:p>
          <a:p>
            <a:r>
              <a:rPr lang="en-US" sz="1100" dirty="0">
                <a:solidFill>
                  <a:srgbClr val="3C2414"/>
                </a:solidFill>
                <a:latin typeface="Arial Narrow" panose="020B0606020202030204" pitchFamily="34" charset="0"/>
              </a:rPr>
              <a:t>Lagoon Lounge &amp; Bar (</a:t>
            </a:r>
            <a:r>
              <a:rPr lang="tr-TR" sz="1100" dirty="0">
                <a:solidFill>
                  <a:srgbClr val="3C2414"/>
                </a:solidFill>
                <a:latin typeface="Arial Narrow" panose="020B0606020202030204" pitchFamily="34" charset="0"/>
              </a:rPr>
              <a:t>plage</a:t>
            </a:r>
            <a:r>
              <a:rPr lang="en-US" sz="1100" dirty="0">
                <a:solidFill>
                  <a:srgbClr val="3C2414"/>
                </a:solidFill>
                <a:latin typeface="Arial Narrow" panose="020B0606020202030204" pitchFamily="34" charset="0"/>
              </a:rPr>
              <a:t>)</a:t>
            </a:r>
            <a:r>
              <a:rPr lang="tr-TR" sz="1100" dirty="0">
                <a:solidFill>
                  <a:srgbClr val="3C2414"/>
                </a:solidFill>
                <a:latin typeface="Arial Narrow" panose="020B0606020202030204" pitchFamily="34" charset="0"/>
              </a:rPr>
              <a:t>	:</a:t>
            </a:r>
            <a:r>
              <a:rPr lang="en-US" sz="1100" dirty="0">
                <a:solidFill>
                  <a:srgbClr val="3C2414"/>
                </a:solidFill>
                <a:latin typeface="Arial Narrow" panose="020B0606020202030204" pitchFamily="34" charset="0"/>
              </a:rPr>
              <a:t>24h</a:t>
            </a:r>
          </a:p>
          <a:p>
            <a:r>
              <a:rPr lang="en-US" sz="1100" dirty="0">
                <a:solidFill>
                  <a:srgbClr val="3C2414"/>
                </a:solidFill>
                <a:latin typeface="Arial Narrow" panose="020B0606020202030204" pitchFamily="34" charset="0"/>
              </a:rPr>
              <a:t>Lobby Bar (</a:t>
            </a:r>
            <a:r>
              <a:rPr lang="fr-FR" sz="1100" dirty="0">
                <a:solidFill>
                  <a:srgbClr val="3C2414"/>
                </a:solidFill>
                <a:latin typeface="Arial Narrow" panose="020B0606020202030204" pitchFamily="34" charset="0"/>
              </a:rPr>
              <a:t>restaurant principal </a:t>
            </a:r>
            <a:r>
              <a:rPr lang="en-US" sz="1100" dirty="0">
                <a:solidFill>
                  <a:srgbClr val="3C2414"/>
                </a:solidFill>
                <a:latin typeface="Arial Narrow" panose="020B0606020202030204" pitchFamily="34" charset="0"/>
              </a:rPr>
              <a:t>)	:24h</a:t>
            </a:r>
          </a:p>
          <a:p>
            <a:r>
              <a:rPr lang="en-US" sz="1100" dirty="0">
                <a:solidFill>
                  <a:srgbClr val="3C2414"/>
                </a:solidFill>
                <a:latin typeface="Arial Narrow" panose="020B0606020202030204" pitchFamily="34" charset="0"/>
              </a:rPr>
              <a:t>Agora</a:t>
            </a:r>
            <a:r>
              <a:rPr lang="tr-TR" sz="1100" dirty="0">
                <a:solidFill>
                  <a:srgbClr val="3C2414"/>
                </a:solidFill>
                <a:latin typeface="Arial Narrow" panose="020B0606020202030204" pitchFamily="34" charset="0"/>
              </a:rPr>
              <a:t> Bar (plage)	</a:t>
            </a:r>
            <a:r>
              <a:rPr lang="en-US" sz="1100" dirty="0">
                <a:solidFill>
                  <a:srgbClr val="3C2414"/>
                </a:solidFill>
                <a:latin typeface="Arial Narrow" panose="020B0606020202030204" pitchFamily="34" charset="0"/>
              </a:rPr>
              <a:t>                             </a:t>
            </a:r>
            <a:r>
              <a:rPr lang="tr-TR" sz="1100" dirty="0">
                <a:solidFill>
                  <a:srgbClr val="3C2414"/>
                </a:solidFill>
                <a:latin typeface="Arial Narrow" panose="020B0606020202030204" pitchFamily="34" charset="0"/>
              </a:rPr>
              <a:t>:</a:t>
            </a:r>
            <a:r>
              <a:rPr lang="en-US" sz="1100" dirty="0">
                <a:solidFill>
                  <a:srgbClr val="3C2414"/>
                </a:solidFill>
                <a:latin typeface="Arial Narrow" panose="020B0606020202030204" pitchFamily="34" charset="0"/>
              </a:rPr>
              <a:t>11:00 – 18:00</a:t>
            </a:r>
            <a:r>
              <a:rPr lang="tr-TR" sz="1100" dirty="0">
                <a:solidFill>
                  <a:srgbClr val="3C2414"/>
                </a:solidFill>
                <a:latin typeface="Arial Narrow" panose="020B0606020202030204" pitchFamily="34" charset="0"/>
              </a:rPr>
              <a:t>   </a:t>
            </a:r>
            <a:endParaRPr lang="en-US" sz="1100" dirty="0">
              <a:solidFill>
                <a:srgbClr val="3C2414"/>
              </a:solidFill>
              <a:latin typeface="Arial Narrow" panose="020B0606020202030204" pitchFamily="34" charset="0"/>
            </a:endParaRPr>
          </a:p>
          <a:p>
            <a:r>
              <a:rPr lang="en-US" sz="1100" dirty="0">
                <a:solidFill>
                  <a:srgbClr val="3C2414"/>
                </a:solidFill>
                <a:latin typeface="Arial Narrow" panose="020B0606020202030204" pitchFamily="34" charset="0"/>
              </a:rPr>
              <a:t>P</a:t>
            </a:r>
            <a:r>
              <a:rPr lang="tr-TR" sz="1100" dirty="0">
                <a:solidFill>
                  <a:srgbClr val="3C2414"/>
                </a:solidFill>
                <a:latin typeface="Arial Narrow" panose="020B0606020202030204" pitchFamily="34" charset="0"/>
              </a:rPr>
              <a:t>lage Bar		:0</a:t>
            </a:r>
            <a:r>
              <a:rPr lang="en-US" sz="1100" dirty="0">
                <a:solidFill>
                  <a:srgbClr val="3C2414"/>
                </a:solidFill>
                <a:latin typeface="Arial Narrow" panose="020B0606020202030204" pitchFamily="34" charset="0"/>
              </a:rPr>
              <a:t>8</a:t>
            </a:r>
            <a:r>
              <a:rPr lang="tr-TR" sz="1100" dirty="0">
                <a:solidFill>
                  <a:srgbClr val="3C2414"/>
                </a:solidFill>
                <a:latin typeface="Arial Narrow" panose="020B0606020202030204" pitchFamily="34" charset="0"/>
              </a:rPr>
              <a:t>:0</a:t>
            </a:r>
            <a:r>
              <a:rPr lang="en-US" sz="1100" dirty="0">
                <a:solidFill>
                  <a:srgbClr val="3C2414"/>
                </a:solidFill>
                <a:latin typeface="Arial Narrow" panose="020B0606020202030204" pitchFamily="34" charset="0"/>
              </a:rPr>
              <a:t>0 - </a:t>
            </a:r>
            <a:r>
              <a:rPr lang="en-US" sz="1100" dirty="0" err="1">
                <a:solidFill>
                  <a:srgbClr val="3C2414"/>
                </a:solidFill>
                <a:latin typeface="Arial Narrow" panose="020B0606020202030204" pitchFamily="34" charset="0"/>
              </a:rPr>
              <a:t>Coucher</a:t>
            </a:r>
            <a:r>
              <a:rPr lang="en-US" sz="1100" dirty="0">
                <a:solidFill>
                  <a:srgbClr val="3C2414"/>
                </a:solidFill>
                <a:latin typeface="Arial Narrow" panose="020B0606020202030204" pitchFamily="34" charset="0"/>
              </a:rPr>
              <a:t> de soleil</a:t>
            </a:r>
          </a:p>
          <a:p>
            <a:r>
              <a:rPr lang="en-US" sz="1100" dirty="0">
                <a:solidFill>
                  <a:srgbClr val="3C2414"/>
                </a:solidFill>
                <a:latin typeface="Arial Narrow" panose="020B0606020202030204" pitchFamily="34" charset="0"/>
              </a:rPr>
              <a:t>Xanadu Bar (piscine </a:t>
            </a:r>
            <a:r>
              <a:rPr lang="en-US" sz="1100" dirty="0" err="1">
                <a:solidFill>
                  <a:srgbClr val="3C2414"/>
                </a:solidFill>
                <a:latin typeface="Arial Narrow" panose="020B0606020202030204" pitchFamily="34" charset="0"/>
              </a:rPr>
              <a:t>principale</a:t>
            </a:r>
            <a:r>
              <a:rPr lang="en-US" sz="1100" dirty="0">
                <a:solidFill>
                  <a:srgbClr val="3C2414"/>
                </a:solidFill>
                <a:latin typeface="Arial Narrow" panose="020B0606020202030204" pitchFamily="34" charset="0"/>
              </a:rPr>
              <a:t>)	:09:00 – </a:t>
            </a:r>
            <a:r>
              <a:rPr lang="en-US" sz="1100" dirty="0" err="1">
                <a:solidFill>
                  <a:srgbClr val="3C2414"/>
                </a:solidFill>
                <a:latin typeface="Arial Narrow" panose="020B0606020202030204" pitchFamily="34" charset="0"/>
              </a:rPr>
              <a:t>Coucher</a:t>
            </a:r>
            <a:r>
              <a:rPr lang="en-US" sz="1100" dirty="0">
                <a:solidFill>
                  <a:srgbClr val="3C2414"/>
                </a:solidFill>
                <a:latin typeface="Arial Narrow" panose="020B0606020202030204" pitchFamily="34" charset="0"/>
              </a:rPr>
              <a:t> de soleil</a:t>
            </a:r>
          </a:p>
          <a:p>
            <a:r>
              <a:rPr lang="en-US" sz="1100" dirty="0">
                <a:solidFill>
                  <a:srgbClr val="3C2414"/>
                </a:solidFill>
                <a:latin typeface="Arial Narrow" panose="020B0606020202030204" pitchFamily="34" charset="0"/>
              </a:rPr>
              <a:t>Sky bar (</a:t>
            </a:r>
            <a:r>
              <a:rPr lang="en-US" sz="1100" dirty="0" err="1">
                <a:solidFill>
                  <a:srgbClr val="3C2414"/>
                </a:solidFill>
                <a:latin typeface="Arial Narrow" panose="020B0606020202030204" pitchFamily="34" charset="0"/>
              </a:rPr>
              <a:t>toit</a:t>
            </a:r>
            <a:r>
              <a:rPr lang="en-US" sz="1100" dirty="0">
                <a:solidFill>
                  <a:srgbClr val="3C2414"/>
                </a:solidFill>
                <a:latin typeface="Arial Narrow" panose="020B0606020202030204" pitchFamily="34" charset="0"/>
              </a:rPr>
              <a:t> du </a:t>
            </a:r>
            <a:r>
              <a:rPr lang="en-US" sz="1100" dirty="0" err="1">
                <a:solidFill>
                  <a:srgbClr val="3C2414"/>
                </a:solidFill>
                <a:latin typeface="Arial Narrow" panose="020B0606020202030204" pitchFamily="34" charset="0"/>
              </a:rPr>
              <a:t>bâtiment</a:t>
            </a:r>
            <a:r>
              <a:rPr lang="en-US" sz="1100" dirty="0">
                <a:solidFill>
                  <a:srgbClr val="3C2414"/>
                </a:solidFill>
                <a:latin typeface="Arial Narrow" panose="020B0606020202030204" pitchFamily="34" charset="0"/>
              </a:rPr>
              <a:t> principal)	:09:00 – 00:00</a:t>
            </a:r>
          </a:p>
          <a:p>
            <a:r>
              <a:rPr lang="en-US" sz="1100" dirty="0">
                <a:solidFill>
                  <a:srgbClr val="3C2414"/>
                </a:solidFill>
                <a:latin typeface="Arial Narrow" panose="020B0606020202030204" pitchFamily="34" charset="0"/>
              </a:rPr>
              <a:t>Rosebud bar (</a:t>
            </a:r>
            <a:r>
              <a:rPr lang="en-US" sz="1100" dirty="0" err="1">
                <a:solidFill>
                  <a:srgbClr val="3C2414"/>
                </a:solidFill>
                <a:latin typeface="Arial Narrow" panose="020B0606020202030204" pitchFamily="34" charset="0"/>
              </a:rPr>
              <a:t>bâtiment</a:t>
            </a:r>
            <a:r>
              <a:rPr lang="en-US" sz="1100" dirty="0">
                <a:solidFill>
                  <a:srgbClr val="3C2414"/>
                </a:solidFill>
                <a:latin typeface="Arial Narrow" panose="020B0606020202030204" pitchFamily="34" charset="0"/>
              </a:rPr>
              <a:t> principal)</a:t>
            </a:r>
            <a:r>
              <a:rPr lang="en-US" sz="1100">
                <a:solidFill>
                  <a:srgbClr val="3C2414"/>
                </a:solidFill>
                <a:latin typeface="Arial Narrow" panose="020B0606020202030204" pitchFamily="34" charset="0"/>
              </a:rPr>
              <a:t>	:20:00 – 03:00</a:t>
            </a:r>
            <a:endParaRPr lang="en-US"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r>
              <a:rPr lang="tr-TR" sz="1100" b="1" dirty="0">
                <a:solidFill>
                  <a:srgbClr val="3C2414"/>
                </a:solidFill>
                <a:latin typeface="Arial Narrow" panose="020B0606020202030204" pitchFamily="34" charset="0"/>
              </a:rPr>
              <a:t>CLINIQUE DE L'HÔTEL</a:t>
            </a:r>
            <a:endParaRPr lang="en-US" sz="1100" b="1" dirty="0">
              <a:solidFill>
                <a:srgbClr val="3C2414"/>
              </a:solidFill>
              <a:latin typeface="Arial Narrow" panose="020B0606020202030204" pitchFamily="34" charset="0"/>
            </a:endParaRPr>
          </a:p>
          <a:p>
            <a:r>
              <a:rPr lang="fr-FR" sz="1100" dirty="0">
                <a:solidFill>
                  <a:srgbClr val="3C2414"/>
                </a:solidFill>
                <a:latin typeface="Arial Narrow" panose="020B0606020202030204" pitchFamily="34" charset="0"/>
              </a:rPr>
              <a:t>Veuillez noter que le médecin de l'hôtel est disponible 24h/24, moyennant des frais supplémentaires.</a:t>
            </a:r>
          </a:p>
          <a:p>
            <a:endParaRPr lang="en-GB" sz="1100"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WI-FI INTERNET</a:t>
            </a:r>
          </a:p>
          <a:p>
            <a:r>
              <a:rPr lang="fr-FR" sz="1100" dirty="0">
                <a:solidFill>
                  <a:srgbClr val="3C2414"/>
                </a:solidFill>
                <a:latin typeface="Arial Narrow" panose="020B0606020202030204" pitchFamily="34" charset="0"/>
              </a:rPr>
              <a:t>Le service Wi-Fi est disponible dans tous les domaines de l'hôtel gratuitement. Connectez-vous avec votre prénom comme sur votre passeport, votre numéro de chambre et une adresse e-mail valide.</a:t>
            </a:r>
            <a:r>
              <a:rPr lang="tr-TR" sz="1100" dirty="0">
                <a:solidFill>
                  <a:srgbClr val="3C2414"/>
                </a:solidFill>
                <a:latin typeface="Arial Narrow" panose="020B0606020202030204" pitchFamily="34" charset="0"/>
              </a:rPr>
              <a:t>.</a:t>
            </a:r>
          </a:p>
          <a:p>
            <a:endParaRPr lang="tr-TR" sz="1200" dirty="0">
              <a:solidFill>
                <a:srgbClr val="3C2414"/>
              </a:solidFill>
              <a:latin typeface="Arial Narrow" panose="020B0606020202030204" pitchFamily="34" charset="0"/>
            </a:endParaRPr>
          </a:p>
          <a:p>
            <a:endParaRPr lang="tr-TR" sz="1200" b="1" dirty="0">
              <a:solidFill>
                <a:srgbClr val="3C2414"/>
              </a:solidFill>
              <a:latin typeface="Arial Narrow" panose="020B0606020202030204" pitchFamily="34" charset="0"/>
            </a:endParaRPr>
          </a:p>
        </p:txBody>
      </p:sp>
      <p:sp>
        <p:nvSpPr>
          <p:cNvPr id="9" name="Dikdörtgen 8"/>
          <p:cNvSpPr/>
          <p:nvPr/>
        </p:nvSpPr>
        <p:spPr>
          <a:xfrm>
            <a:off x="4252114" y="-24477"/>
            <a:ext cx="4109688" cy="6878806"/>
          </a:xfrm>
          <a:prstGeom prst="rect">
            <a:avLst/>
          </a:prstGeom>
        </p:spPr>
        <p:txBody>
          <a:bodyPr wrap="square">
            <a:spAutoFit/>
          </a:bodyPr>
          <a:lstStyle/>
          <a:p>
            <a:r>
              <a:rPr lang="en-US" sz="1100" b="1" dirty="0">
                <a:latin typeface="Arial Narrow" panose="020B0606020202030204" pitchFamily="34" charset="0"/>
              </a:rPr>
              <a:t>FANCYLAND</a:t>
            </a:r>
          </a:p>
          <a:p>
            <a:r>
              <a:rPr lang="en-US" sz="1100" dirty="0" err="1">
                <a:solidFill>
                  <a:srgbClr val="3C2414"/>
                </a:solidFill>
                <a:latin typeface="Arial Narrow" panose="020B0606020202030204" pitchFamily="34" charset="0"/>
              </a:rPr>
              <a:t>Heures</a:t>
            </a:r>
            <a:r>
              <a:rPr lang="en-US" sz="1100" dirty="0">
                <a:solidFill>
                  <a:srgbClr val="3C2414"/>
                </a:solidFill>
                <a:latin typeface="Arial Narrow" panose="020B0606020202030204" pitchFamily="34" charset="0"/>
              </a:rPr>
              <a:t> </a:t>
            </a:r>
            <a:r>
              <a:rPr lang="en-US" sz="1100" dirty="0" err="1">
                <a:solidFill>
                  <a:srgbClr val="3C2414"/>
                </a:solidFill>
                <a:latin typeface="Arial Narrow" panose="020B0606020202030204" pitchFamily="34" charset="0"/>
              </a:rPr>
              <a:t>d'ouverture</a:t>
            </a:r>
            <a:r>
              <a:rPr lang="en-US" sz="1100" dirty="0">
                <a:solidFill>
                  <a:srgbClr val="3C2414"/>
                </a:solidFill>
                <a:latin typeface="Arial Narrow" panose="020B0606020202030204" pitchFamily="34" charset="0"/>
              </a:rPr>
              <a:t>  09:30 – 22:00</a:t>
            </a:r>
          </a:p>
          <a:p>
            <a:r>
              <a:rPr lang="fr-FR" sz="1100" dirty="0">
                <a:solidFill>
                  <a:srgbClr val="3C2414"/>
                </a:solidFill>
                <a:latin typeface="Arial Narrow" panose="020B0606020202030204" pitchFamily="34" charset="0"/>
              </a:rPr>
              <a:t>Le soir, nous avons plus d'activités et Kids Disco.</a:t>
            </a:r>
          </a:p>
          <a:p>
            <a:r>
              <a:rPr lang="fr-FR" sz="1100" dirty="0">
                <a:solidFill>
                  <a:srgbClr val="3C2414"/>
                </a:solidFill>
                <a:latin typeface="Arial Narrow" panose="020B0606020202030204" pitchFamily="34" charset="0"/>
              </a:rPr>
              <a:t>Il y a des activités selon les tranches d'âge entre 4 et 12 ans</a:t>
            </a:r>
          </a:p>
          <a:p>
            <a:r>
              <a:rPr lang="fr-FR" sz="1100" dirty="0" err="1">
                <a:solidFill>
                  <a:srgbClr val="3C2414"/>
                </a:solidFill>
                <a:latin typeface="Arial Narrow" panose="020B0606020202030204" pitchFamily="34" charset="0"/>
              </a:rPr>
              <a:t>Fancyland</a:t>
            </a:r>
            <a:r>
              <a:rPr lang="fr-FR" sz="1100" dirty="0">
                <a:solidFill>
                  <a:srgbClr val="3C2414"/>
                </a:solidFill>
                <a:latin typeface="Arial Narrow" panose="020B0606020202030204" pitchFamily="34" charset="0"/>
              </a:rPr>
              <a:t> Kids Club propose aux enfants de 2 à 4 ans un groupe de développement précoce Les heures d'ouverture peuvent changer en raison des conditions météorologiques et opérationnelles.</a:t>
            </a:r>
            <a:r>
              <a:rPr lang="pl-PL" sz="1100" dirty="0">
                <a:solidFill>
                  <a:srgbClr val="3C2414"/>
                </a:solidFill>
                <a:latin typeface="Arial Narrow" panose="020B0606020202030204" pitchFamily="34" charset="0"/>
              </a:rPr>
              <a:t> </a:t>
            </a:r>
            <a:r>
              <a:rPr lang="fr-FR" sz="1100" dirty="0">
                <a:solidFill>
                  <a:srgbClr val="3C2414"/>
                </a:solidFill>
                <a:latin typeface="Arial Narrow" panose="020B0606020202030204" pitchFamily="34" charset="0"/>
              </a:rPr>
              <a:t>Le restaurant Fancy Snack est ouvert de 11h00 à 18h00. La crème glacée est disponible gratuitement.</a:t>
            </a:r>
          </a:p>
          <a:p>
            <a:endParaRPr lang="fr-FR" sz="1100"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LAUNDRY ET DE REPASSAGE</a:t>
            </a:r>
          </a:p>
          <a:p>
            <a:r>
              <a:rPr lang="fr-FR" sz="1100" dirty="0">
                <a:solidFill>
                  <a:srgbClr val="3C2414"/>
                </a:solidFill>
                <a:latin typeface="Arial Narrow" panose="020B0606020202030204" pitchFamily="34" charset="0"/>
              </a:rPr>
              <a:t>Pour obtenir vos articles le lendemain, veuillez les remettre au service d'entretien </a:t>
            </a:r>
            <a:r>
              <a:rPr lang="fr-FR" sz="1100" dirty="0" err="1">
                <a:solidFill>
                  <a:srgbClr val="3C2414"/>
                </a:solidFill>
                <a:latin typeface="Arial Narrow" panose="020B0606020202030204" pitchFamily="34" charset="0"/>
              </a:rPr>
              <a:t>ménagerService</a:t>
            </a:r>
            <a:r>
              <a:rPr lang="fr-FR" sz="1100" dirty="0">
                <a:solidFill>
                  <a:srgbClr val="3C2414"/>
                </a:solidFill>
                <a:latin typeface="Arial Narrow" panose="020B0606020202030204" pitchFamily="34" charset="0"/>
              </a:rPr>
              <a:t> avant 10h00 Pour accélérer le processus, vous pouvez appeler la réception ou les relations clients.</a:t>
            </a:r>
          </a:p>
          <a:p>
            <a:r>
              <a:rPr lang="en-US" sz="1100" dirty="0">
                <a:solidFill>
                  <a:srgbClr val="3C2414"/>
                </a:solidFill>
                <a:latin typeface="Arial Narrow" panose="020B0606020202030204" pitchFamily="34" charset="0"/>
              </a:rPr>
              <a:t>Laundry &amp; </a:t>
            </a:r>
            <a:r>
              <a:rPr lang="fr-FR" sz="1100" dirty="0">
                <a:solidFill>
                  <a:srgbClr val="3C2414"/>
                </a:solidFill>
                <a:latin typeface="Arial Narrow" panose="020B0606020202030204" pitchFamily="34" charset="0"/>
              </a:rPr>
              <a:t>Les services de repassage sont en supplément.</a:t>
            </a:r>
          </a:p>
          <a:p>
            <a:endParaRPr lang="tr-TR" sz="1100" dirty="0">
              <a:solidFill>
                <a:srgbClr val="3C2414"/>
              </a:solidFill>
              <a:latin typeface="Arial Narrow" panose="020B0606020202030204" pitchFamily="34" charset="0"/>
            </a:endParaRPr>
          </a:p>
          <a:p>
            <a:r>
              <a:rPr lang="fr-FR" sz="1100" b="1" dirty="0">
                <a:solidFill>
                  <a:srgbClr val="3C2414"/>
                </a:solidFill>
                <a:latin typeface="Arial Narrow" panose="020B0606020202030204" pitchFamily="34" charset="0"/>
              </a:rPr>
              <a:t>SERVICE DE SERVIETTES DE PLAGE</a:t>
            </a:r>
          </a:p>
          <a:p>
            <a:r>
              <a:rPr lang="fr-FR" sz="1100" dirty="0">
                <a:solidFill>
                  <a:srgbClr val="3C2414"/>
                </a:solidFill>
                <a:latin typeface="Arial Narrow" panose="020B0606020202030204" pitchFamily="34" charset="0"/>
              </a:rPr>
              <a:t>Veuillez utiliser votre carte de serviettes pour récupérer votre serviette de plage au centre de serviettes près de la plage entre 08h00 et 18h00.</a:t>
            </a:r>
          </a:p>
          <a:p>
            <a:endParaRPr lang="en-US" sz="1100"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SPA SERVICES</a:t>
            </a:r>
          </a:p>
          <a:p>
            <a:r>
              <a:rPr lang="fr-FR" sz="1100" dirty="0">
                <a:solidFill>
                  <a:srgbClr val="3C2414"/>
                </a:solidFill>
                <a:latin typeface="Arial Narrow" panose="020B0606020202030204" pitchFamily="34" charset="0"/>
              </a:rPr>
              <a:t>Le centre SPA est ouvert de 9h00 à 19h00. Il y a un sauna, un hammam, un jacuzzi, des massages et des services de beauté disponibles. En raison des risques pour la santé, le hammam et le sauna ne sont pas autorisés pour les enfants de moins de 12 ans. Seul le jacuzzi est disponible pour nos clients de moins de 12 ans, entre 10h00 et 13h00 pendant la journée</a:t>
            </a:r>
            <a:r>
              <a:rPr lang="en-GB" sz="1100" dirty="0">
                <a:solidFill>
                  <a:srgbClr val="3C2414"/>
                </a:solidFill>
                <a:latin typeface="Arial Narrow" panose="020B0606020202030204" pitchFamily="34" charset="0"/>
              </a:rPr>
              <a:t>.</a:t>
            </a:r>
            <a:endParaRPr lang="tr-TR" sz="1100" dirty="0">
              <a:solidFill>
                <a:srgbClr val="3C2414"/>
              </a:solidFill>
              <a:latin typeface="Arial Narrow" panose="020B0606020202030204" pitchFamily="34" charset="0"/>
            </a:endParaRPr>
          </a:p>
          <a:p>
            <a:endParaRPr lang="tr-TR" sz="1100" dirty="0">
              <a:solidFill>
                <a:srgbClr val="3C2414"/>
              </a:solidFill>
              <a:latin typeface="Arial Narrow" panose="020B0606020202030204" pitchFamily="34" charset="0"/>
            </a:endParaRPr>
          </a:p>
          <a:p>
            <a:r>
              <a:rPr lang="tr-TR" sz="1100" b="1" dirty="0">
                <a:solidFill>
                  <a:srgbClr val="3C2414"/>
                </a:solidFill>
                <a:latin typeface="Arial Narrow" panose="020B0606020202030204" pitchFamily="34" charset="0"/>
              </a:rPr>
              <a:t>FITNESS</a:t>
            </a:r>
            <a:r>
              <a:rPr lang="en-US" sz="1100" b="1" dirty="0">
                <a:solidFill>
                  <a:srgbClr val="3C2414"/>
                </a:solidFill>
                <a:latin typeface="Arial Narrow" panose="020B0606020202030204" pitchFamily="34" charset="0"/>
              </a:rPr>
              <a:t> CENTER</a:t>
            </a:r>
            <a:endParaRPr lang="tr-TR" sz="1100" b="1" dirty="0">
              <a:solidFill>
                <a:srgbClr val="3C2414"/>
              </a:solidFill>
              <a:latin typeface="Arial Narrow" panose="020B0606020202030204" pitchFamily="34" charset="0"/>
            </a:endParaRPr>
          </a:p>
          <a:p>
            <a:r>
              <a:rPr lang="fr-FR" sz="1100" dirty="0">
                <a:solidFill>
                  <a:srgbClr val="3C2414"/>
                </a:solidFill>
                <a:latin typeface="Arial Narrow" panose="020B0606020202030204" pitchFamily="34" charset="0"/>
              </a:rPr>
              <a:t>Vous pouvez utiliser la salle de sport et les installations de remise en forme de la plage.</a:t>
            </a:r>
          </a:p>
          <a:p>
            <a:r>
              <a:rPr lang="en-US" sz="1100" dirty="0" err="1">
                <a:solidFill>
                  <a:srgbClr val="3C2414"/>
                </a:solidFill>
                <a:latin typeface="Arial Narrow" panose="020B0606020202030204" pitchFamily="34" charset="0"/>
              </a:rPr>
              <a:t>Heures</a:t>
            </a:r>
            <a:r>
              <a:rPr lang="en-US" sz="1100" dirty="0">
                <a:solidFill>
                  <a:srgbClr val="3C2414"/>
                </a:solidFill>
                <a:latin typeface="Arial Narrow" panose="020B0606020202030204" pitchFamily="34" charset="0"/>
              </a:rPr>
              <a:t> </a:t>
            </a:r>
            <a:r>
              <a:rPr lang="en-US" sz="1100" dirty="0" err="1">
                <a:solidFill>
                  <a:srgbClr val="3C2414"/>
                </a:solidFill>
                <a:latin typeface="Arial Narrow" panose="020B0606020202030204" pitchFamily="34" charset="0"/>
              </a:rPr>
              <a:t>d'ouverture</a:t>
            </a:r>
            <a:r>
              <a:rPr lang="en-US" sz="1100" dirty="0">
                <a:solidFill>
                  <a:srgbClr val="3C2414"/>
                </a:solidFill>
                <a:latin typeface="Arial Narrow" panose="020B0606020202030204" pitchFamily="34" charset="0"/>
              </a:rPr>
              <a:t> : 07h00 – 19h00</a:t>
            </a:r>
          </a:p>
          <a:p>
            <a:endParaRPr lang="en-US" sz="1100"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LIMOUSINE SERVICE</a:t>
            </a:r>
          </a:p>
          <a:p>
            <a:r>
              <a:rPr lang="fr-FR" sz="1100" dirty="0">
                <a:solidFill>
                  <a:srgbClr val="3C2414"/>
                </a:solidFill>
                <a:latin typeface="Arial Narrow" panose="020B0606020202030204" pitchFamily="34" charset="0"/>
              </a:rPr>
              <a:t>Pour un service de limousine, veuillez contacter le service des relations avec la clientèle.</a:t>
            </a:r>
          </a:p>
          <a:p>
            <a:endParaRPr lang="en-US" sz="1100" dirty="0">
              <a:solidFill>
                <a:srgbClr val="3C2414"/>
              </a:solidFill>
              <a:latin typeface="Arial Narrow" panose="020B0606020202030204" pitchFamily="34" charset="0"/>
            </a:endParaRPr>
          </a:p>
          <a:p>
            <a:r>
              <a:rPr lang="en-US" sz="1100" b="1" dirty="0">
                <a:solidFill>
                  <a:srgbClr val="3C2414"/>
                </a:solidFill>
                <a:latin typeface="Arial Narrow" panose="020B0606020202030204" pitchFamily="34" charset="0"/>
              </a:rPr>
              <a:t>RÉVEIL TÉLÉPHONIQUE</a:t>
            </a:r>
          </a:p>
          <a:p>
            <a:r>
              <a:rPr lang="fr-FR" sz="1100" dirty="0">
                <a:solidFill>
                  <a:srgbClr val="3C2414"/>
                </a:solidFill>
                <a:latin typeface="Arial Narrow" panose="020B0606020202030204" pitchFamily="34" charset="0"/>
              </a:rPr>
              <a:t>Pour un service de réveil, veuillez contacter la réception ou le service des relations avec la clientèle.</a:t>
            </a:r>
            <a:endParaRPr lang="tr-TR" sz="1200" dirty="0">
              <a:solidFill>
                <a:srgbClr val="3C2414"/>
              </a:solidFill>
              <a:latin typeface="Arial Narrow" panose="020B0606020202030204" pitchFamily="34" charset="0"/>
            </a:endParaRPr>
          </a:p>
        </p:txBody>
      </p:sp>
      <p:pic>
        <p:nvPicPr>
          <p:cNvPr id="3" name="Picture 2">
            <a:extLst>
              <a:ext uri="{FF2B5EF4-FFF2-40B4-BE49-F238E27FC236}">
                <a16:creationId xmlns:a16="http://schemas.microsoft.com/office/drawing/2014/main" id="{D3BD7B2A-8873-470A-A37F-8A4C5F9CA48E}"/>
              </a:ext>
            </a:extLst>
          </p:cNvPr>
          <p:cNvPicPr>
            <a:picLocks noChangeAspect="1"/>
          </p:cNvPicPr>
          <p:nvPr/>
        </p:nvPicPr>
        <p:blipFill>
          <a:blip r:embed="rId2"/>
          <a:stretch>
            <a:fillRect/>
          </a:stretch>
        </p:blipFill>
        <p:spPr>
          <a:xfrm>
            <a:off x="9034625" y="4639377"/>
            <a:ext cx="2444876" cy="1435174"/>
          </a:xfrm>
          <a:prstGeom prst="rect">
            <a:avLst/>
          </a:prstGeom>
        </p:spPr>
      </p:pic>
      <p:sp>
        <p:nvSpPr>
          <p:cNvPr id="2" name="TextBox 1">
            <a:extLst>
              <a:ext uri="{FF2B5EF4-FFF2-40B4-BE49-F238E27FC236}">
                <a16:creationId xmlns:a16="http://schemas.microsoft.com/office/drawing/2014/main" id="{C6B1FB2B-4FEB-BA4E-A200-0B8BB9685F37}"/>
              </a:ext>
            </a:extLst>
          </p:cNvPr>
          <p:cNvSpPr txBox="1"/>
          <p:nvPr/>
        </p:nvSpPr>
        <p:spPr>
          <a:xfrm>
            <a:off x="0" y="5257562"/>
            <a:ext cx="4252114" cy="1569660"/>
          </a:xfrm>
          <a:prstGeom prst="rect">
            <a:avLst/>
          </a:prstGeom>
          <a:noFill/>
        </p:spPr>
        <p:txBody>
          <a:bodyPr wrap="square" rtlCol="0">
            <a:spAutoFit/>
          </a:bodyPr>
          <a:lstStyle/>
          <a:p>
            <a:r>
              <a:rPr lang="fr-FR" sz="1200" b="1" i="1" dirty="0">
                <a:solidFill>
                  <a:srgbClr val="3C2414"/>
                </a:solidFill>
                <a:latin typeface="Arial Narrow" panose="020B0606020202030204" pitchFamily="34" charset="0"/>
              </a:rPr>
              <a:t>REMARQUE : Vous pouvez trouver des informations détaillées sur l'hôtel à partir de la chaîne d'informations sur le téléviseur de votre chambre. L'heure de départ est 12h00. Les chambres doivent être préparées pour les nouveaux arrivants. Les services et horaires de service mentionnés ci-dessus peuvent être ajustés, fermés et modifiés par la direction de l'hôtel en raison des conditions météorologiques, des demandes saisonnières, en cas de risque pour la santé et d'interdictions légales pouvant survenir.</a:t>
            </a:r>
            <a:endParaRPr lang="tr-TR" sz="1200" b="1" i="1" dirty="0">
              <a:solidFill>
                <a:srgbClr val="3C2414"/>
              </a:solidFill>
              <a:latin typeface="Arial Narrow" panose="020B0606020202030204" pitchFamily="34" charset="0"/>
            </a:endParaRPr>
          </a:p>
        </p:txBody>
      </p:sp>
    </p:spTree>
    <p:extLst>
      <p:ext uri="{BB962C8B-B14F-4D97-AF65-F5344CB8AC3E}">
        <p14:creationId xmlns:p14="http://schemas.microsoft.com/office/powerpoint/2010/main" val="17350746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12481</TotalTime>
  <Words>3937</Words>
  <Application>Microsoft Office PowerPoint</Application>
  <PresentationFormat>Widescreen</PresentationFormat>
  <Paragraphs>449</Paragraphs>
  <Slides>6</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Arial Narrow</vt:lpstr>
      <vt:lpstr>Calibri</vt:lpstr>
      <vt:lpstr>Calibri Light</vt:lpstr>
      <vt:lpstr>TimesNewRoman-Bold</vt:lpstr>
      <vt:lpstr>TimesNewRomanPSMT</vt:lpstr>
      <vt:lpstr>Office Theme</vt:lpstr>
      <vt:lpstr>Office Teması</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Guest Service Center</cp:lastModifiedBy>
  <cp:revision>86</cp:revision>
  <dcterms:created xsi:type="dcterms:W3CDTF">2022-04-14T13:58:30Z</dcterms:created>
  <dcterms:modified xsi:type="dcterms:W3CDTF">2023-06-26T15:03:17Z</dcterms:modified>
</cp:coreProperties>
</file>