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6858000" cy="9144000" type="screen4x3"/>
  <p:notesSz cx="6858000" cy="9144000"/>
  <p:defaultTextStyle>
    <a:defPPr>
      <a:defRPr lang="en-US"/>
    </a:defPPr>
    <a:lvl1pPr marL="0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855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710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574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429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284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139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003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4858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EEFE2"/>
    <a:srgbClr val="FEF2E8"/>
    <a:srgbClr val="F5E4E3"/>
    <a:srgbClr val="E7E8B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89" autoAdjust="0"/>
    <p:restoredTop sz="94707" autoAdjust="0"/>
  </p:normalViewPr>
  <p:slideViewPr>
    <p:cSldViewPr>
      <p:cViewPr>
        <p:scale>
          <a:sx n="100" d="100"/>
          <a:sy n="100" d="100"/>
        </p:scale>
        <p:origin x="-762" y="46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EBCAE2-48EC-4A18-9DB0-0F5C5B2C89BB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2C5CC9-6F93-4B26-874A-349C6B4855C8}">
      <dgm:prSet custT="1"/>
      <dgm:spPr>
        <a:solidFill>
          <a:schemeClr val="bg1"/>
        </a:solidFill>
      </dgm:spPr>
      <dgm:t>
        <a:bodyPr/>
        <a:lstStyle/>
        <a:p>
          <a:pPr algn="ctr" rtl="0"/>
          <a:r>
            <a:rPr lang="ru-RU" sz="800" b="1" dirty="0" smtClean="0">
              <a:solidFill>
                <a:schemeClr val="tx1"/>
              </a:solidFill>
              <a:latin typeface="+mn-lt"/>
            </a:rPr>
            <a:t>Общая информация</a:t>
          </a:r>
        </a:p>
        <a:p>
          <a:pPr algn="ctr" rtl="0"/>
          <a:endParaRPr lang="en-US" sz="800" b="1" dirty="0" smtClean="0">
            <a:solidFill>
              <a:schemeClr val="tx1"/>
            </a:solidFill>
            <a:latin typeface="+mn-lt"/>
          </a:endParaRPr>
        </a:p>
        <a:p>
          <a:pPr algn="ctr" rtl="0"/>
          <a:r>
            <a:rPr lang="ru-RU" sz="800" b="1" dirty="0" smtClean="0">
              <a:solidFill>
                <a:schemeClr val="tx1"/>
              </a:solidFill>
              <a:latin typeface="+mn-lt"/>
            </a:rPr>
            <a:t>Время заезда в номер </a:t>
          </a:r>
          <a:r>
            <a:rPr lang="ru-RU" sz="800" b="0" dirty="0" smtClean="0">
              <a:solidFill>
                <a:schemeClr val="tx1"/>
              </a:solidFill>
              <a:latin typeface="+mn-lt"/>
            </a:rPr>
            <a:t>после 14</a:t>
          </a:r>
          <a:r>
            <a:rPr lang="en-US" sz="800" b="0" dirty="0" smtClean="0">
              <a:solidFill>
                <a:schemeClr val="tx1"/>
              </a:solidFill>
              <a:latin typeface="+mn-lt"/>
            </a:rPr>
            <a:t>:</a:t>
          </a:r>
          <a:r>
            <a:rPr lang="ru-RU" sz="800" b="0" dirty="0" smtClean="0">
              <a:solidFill>
                <a:schemeClr val="tx1"/>
              </a:solidFill>
              <a:latin typeface="+mn-lt"/>
            </a:rPr>
            <a:t>00</a:t>
          </a:r>
          <a:r>
            <a:rPr lang="ru-RU" sz="800" b="0" baseline="0" dirty="0" smtClean="0">
              <a:solidFill>
                <a:schemeClr val="tx1"/>
              </a:solidFill>
              <a:latin typeface="+mn-lt"/>
            </a:rPr>
            <a:t>.</a:t>
          </a:r>
        </a:p>
        <a:p>
          <a:pPr algn="ctr" rtl="0"/>
          <a:endParaRPr lang="en-US" sz="800" b="0" baseline="0" dirty="0" smtClean="0">
            <a:solidFill>
              <a:schemeClr val="tx1"/>
            </a:solidFill>
            <a:latin typeface="+mn-lt"/>
          </a:endParaRPr>
        </a:p>
        <a:p>
          <a:pPr algn="ctr" rtl="0"/>
          <a:r>
            <a:rPr lang="ru-RU" sz="800" b="1" dirty="0" smtClean="0">
              <a:solidFill>
                <a:schemeClr val="tx1"/>
              </a:solidFill>
              <a:latin typeface="+mn-lt"/>
            </a:rPr>
            <a:t>Время освобождения номера </a:t>
          </a:r>
          <a:r>
            <a:rPr lang="en-US" sz="800" dirty="0" smtClean="0">
              <a:solidFill>
                <a:schemeClr val="tx1"/>
              </a:solidFill>
              <a:latin typeface="+mn-lt"/>
            </a:rPr>
            <a:t>12:00 </a:t>
          </a:r>
          <a:r>
            <a:rPr lang="ru-RU" sz="800" dirty="0" smtClean="0">
              <a:solidFill>
                <a:schemeClr val="tx1"/>
              </a:solidFill>
              <a:latin typeface="+mn-lt"/>
            </a:rPr>
            <a:t>дня в день отъезда</a:t>
          </a:r>
          <a:r>
            <a:rPr lang="en-US" sz="800" dirty="0" smtClean="0">
              <a:solidFill>
                <a:schemeClr val="tx1"/>
              </a:solidFill>
              <a:latin typeface="+mn-lt"/>
            </a:rPr>
            <a:t>,</a:t>
          </a:r>
          <a:r>
            <a:rPr lang="en-US" sz="800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800" baseline="0" dirty="0" smtClean="0">
              <a:solidFill>
                <a:schemeClr val="tx1"/>
              </a:solidFill>
              <a:latin typeface="+mn-lt"/>
            </a:rPr>
            <a:t>ключ от комнаты и карты на полотенце должны быть возвращены на ресепшен, браслеты  «ВСЕ ВЛЮЧЕНО» должны быть срезаны.</a:t>
          </a:r>
        </a:p>
        <a:p>
          <a:pPr algn="ctr" rtl="0"/>
          <a:endParaRPr lang="ru-RU" sz="800" baseline="0" dirty="0" smtClean="0">
            <a:solidFill>
              <a:schemeClr val="tx1"/>
            </a:solidFill>
            <a:latin typeface="+mn-lt"/>
          </a:endParaRPr>
        </a:p>
        <a:p>
          <a:pPr algn="l" rtl="0"/>
          <a:r>
            <a:rPr lang="ru-RU" sz="800" b="1" dirty="0" smtClean="0">
              <a:solidFill>
                <a:schemeClr val="tx1"/>
              </a:solidFill>
              <a:latin typeface="+mn-lt"/>
            </a:rPr>
            <a:t>Дополнительные расходы после сдачи номера </a:t>
          </a:r>
          <a:r>
            <a:rPr lang="ru-RU" sz="800" b="0" dirty="0" smtClean="0">
              <a:solidFill>
                <a:schemeClr val="tx1"/>
              </a:solidFill>
              <a:latin typeface="+mn-lt"/>
            </a:rPr>
            <a:t>оплачиваются перед выездом.</a:t>
          </a:r>
        </a:p>
        <a:p>
          <a:pPr algn="l" rtl="0"/>
          <a:endParaRPr lang="en-US" sz="800" b="1" dirty="0" smtClean="0">
            <a:solidFill>
              <a:schemeClr val="tx1"/>
            </a:solidFill>
            <a:latin typeface="+mj-lt"/>
          </a:endParaRPr>
        </a:p>
        <a:p>
          <a:pPr algn="l" rtl="0"/>
          <a:r>
            <a:rPr lang="ru-RU" sz="800" b="1" dirty="0" smtClean="0">
              <a:solidFill>
                <a:schemeClr val="tx1"/>
              </a:solidFill>
              <a:latin typeface="+mn-lt"/>
            </a:rPr>
            <a:t>Рейсовый автобус в Наама Бэй </a:t>
          </a:r>
          <a:r>
            <a:rPr lang="en-US" sz="800" b="1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800" b="0" dirty="0" smtClean="0">
              <a:solidFill>
                <a:schemeClr val="tx1"/>
              </a:solidFill>
              <a:latin typeface="+mn-lt"/>
            </a:rPr>
            <a:t>расписание находится в Лобби отеля. Просим резервировать места заранее день в день на стойке консьержа.</a:t>
          </a:r>
          <a:r>
            <a:rPr lang="en-US" sz="800" b="0" dirty="0" smtClean="0">
              <a:solidFill>
                <a:schemeClr val="tx1"/>
              </a:solidFill>
              <a:latin typeface="+mn-lt"/>
            </a:rPr>
            <a:t> </a:t>
          </a:r>
          <a:endParaRPr lang="ru-RU" sz="800" b="0" dirty="0" smtClean="0">
            <a:solidFill>
              <a:schemeClr val="tx1"/>
            </a:solidFill>
            <a:latin typeface="+mn-lt"/>
          </a:endParaRPr>
        </a:p>
        <a:p>
          <a:pPr algn="l" rtl="0"/>
          <a:endParaRPr lang="en-US" sz="800" dirty="0" smtClean="0">
            <a:solidFill>
              <a:schemeClr val="tx1"/>
            </a:solidFill>
            <a:latin typeface="+mj-lt"/>
          </a:endParaRPr>
        </a:p>
        <a:p>
          <a:pPr algn="l" rtl="0"/>
          <a:r>
            <a:rPr lang="ru-RU" sz="800" b="1" dirty="0" smtClean="0">
              <a:solidFill>
                <a:schemeClr val="tx1"/>
              </a:solidFill>
              <a:latin typeface="+mn-lt"/>
            </a:rPr>
            <a:t>Автобус </a:t>
          </a:r>
          <a:r>
            <a:rPr lang="ru-RU" sz="800" b="0" dirty="0" smtClean="0">
              <a:solidFill>
                <a:schemeClr val="tx1"/>
              </a:solidFill>
              <a:latin typeface="+mn-lt"/>
            </a:rPr>
            <a:t>между Фронт и Спорт отелями ходит ежедневно каждые </a:t>
          </a:r>
          <a:r>
            <a:rPr lang="en-US" sz="800" b="0" dirty="0" smtClean="0">
              <a:solidFill>
                <a:schemeClr val="tx1"/>
              </a:solidFill>
              <a:latin typeface="+mn-lt"/>
            </a:rPr>
            <a:t>10 - 15 </a:t>
          </a:r>
          <a:r>
            <a:rPr lang="ru-RU" sz="800" b="0" dirty="0" smtClean="0">
              <a:solidFill>
                <a:schemeClr val="tx1"/>
              </a:solidFill>
              <a:latin typeface="+mn-lt"/>
            </a:rPr>
            <a:t>минут с 0</a:t>
          </a:r>
          <a:r>
            <a:rPr lang="en-US" sz="800" b="0" dirty="0" smtClean="0">
              <a:solidFill>
                <a:schemeClr val="tx1"/>
              </a:solidFill>
              <a:latin typeface="+mn-lt"/>
            </a:rPr>
            <a:t>7:00 </a:t>
          </a:r>
          <a:r>
            <a:rPr lang="ru-RU" sz="800" b="0" dirty="0" smtClean="0">
              <a:solidFill>
                <a:schemeClr val="tx1"/>
              </a:solidFill>
              <a:latin typeface="+mn-lt"/>
            </a:rPr>
            <a:t>до</a:t>
          </a:r>
          <a:r>
            <a:rPr lang="en-US" sz="800" b="0" dirty="0" smtClean="0">
              <a:solidFill>
                <a:schemeClr val="tx1"/>
              </a:solidFill>
              <a:latin typeface="+mn-lt"/>
            </a:rPr>
            <a:t> 01:00.</a:t>
          </a:r>
          <a:endParaRPr lang="en-US" sz="800" dirty="0">
            <a:solidFill>
              <a:schemeClr val="tx1"/>
            </a:solidFill>
            <a:latin typeface="+mj-lt"/>
          </a:endParaRPr>
        </a:p>
      </dgm:t>
    </dgm:pt>
    <dgm:pt modelId="{2A26C00E-3BD1-4FB3-80C2-C990F83CAAA0}" type="parTrans" cxnId="{04C3A8B4-A264-44D6-95FA-6062C9F92307}">
      <dgm:prSet/>
      <dgm:spPr/>
      <dgm:t>
        <a:bodyPr/>
        <a:lstStyle/>
        <a:p>
          <a:endParaRPr lang="en-US"/>
        </a:p>
      </dgm:t>
    </dgm:pt>
    <dgm:pt modelId="{41F9C112-F768-446F-BFD9-E569591326E6}" type="sibTrans" cxnId="{04C3A8B4-A264-44D6-95FA-6062C9F92307}">
      <dgm:prSet/>
      <dgm:spPr/>
      <dgm:t>
        <a:bodyPr/>
        <a:lstStyle/>
        <a:p>
          <a:endParaRPr lang="en-US"/>
        </a:p>
      </dgm:t>
    </dgm:pt>
    <dgm:pt modelId="{0F92149A-DB8C-4EFD-843B-3B04F7B81911}">
      <dgm:prSet custT="1"/>
      <dgm:spPr>
        <a:solidFill>
          <a:schemeClr val="bg1"/>
        </a:solidFill>
      </dgm:spPr>
      <dgm:t>
        <a:bodyPr/>
        <a:lstStyle/>
        <a:p>
          <a:pPr algn="ctr"/>
          <a:r>
            <a:rPr lang="ru-RU" sz="800" b="1" dirty="0" smtClean="0">
              <a:solidFill>
                <a:schemeClr val="tx1"/>
              </a:solidFill>
              <a:latin typeface="+mj-lt"/>
            </a:rPr>
            <a:t>Правила безопасности</a:t>
          </a:r>
          <a:endParaRPr lang="en-US" sz="800" dirty="0" smtClean="0">
            <a:solidFill>
              <a:schemeClr val="tx1"/>
            </a:solidFill>
            <a:latin typeface="+mj-lt"/>
          </a:endParaRPr>
        </a:p>
        <a:p>
          <a:pPr algn="l"/>
          <a:r>
            <a:rPr lang="en-US" sz="800" dirty="0" smtClean="0">
              <a:solidFill>
                <a:schemeClr val="tx1"/>
              </a:solidFill>
              <a:latin typeface="+mj-lt"/>
            </a:rPr>
            <a:t>- 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Пожалуйста храните  ценные вещи, драгоценности и деньги в сейфе в вашей комнате.</a:t>
          </a:r>
        </a:p>
        <a:p>
          <a:pPr algn="l"/>
          <a:r>
            <a:rPr lang="en-US" sz="800" dirty="0" smtClean="0">
              <a:solidFill>
                <a:schemeClr val="tx1"/>
              </a:solidFill>
              <a:latin typeface="+mj-lt"/>
            </a:rPr>
            <a:t>- 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Просьба не оставлять ваши личные вещи за пределами вашего номера, а так же на терассе</a:t>
          </a:r>
          <a:r>
            <a:rPr lang="en-US" sz="800" dirty="0" smtClean="0">
              <a:solidFill>
                <a:schemeClr val="tx1"/>
              </a:solidFill>
              <a:latin typeface="+mj-lt"/>
            </a:rPr>
            <a:t>/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балконе. Так как в этом случае отель не несет ответственность за какую-либо пропажу.</a:t>
          </a:r>
          <a:endParaRPr lang="en-US" sz="800" dirty="0" smtClean="0">
            <a:solidFill>
              <a:schemeClr val="tx1"/>
            </a:solidFill>
            <a:latin typeface="+mj-lt"/>
          </a:endParaRPr>
        </a:p>
        <a:p>
          <a:pPr algn="l"/>
          <a:r>
            <a:rPr lang="en-US" sz="800" dirty="0" smtClean="0">
              <a:solidFill>
                <a:schemeClr val="tx1"/>
              </a:solidFill>
              <a:latin typeface="+mj-lt"/>
            </a:rPr>
            <a:t>- 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Любой ущерб, нанесенный гостями в номерах либо общественных местах отеля должен быть компенсирован в денежной форме до отъезда</a:t>
          </a:r>
          <a:r>
            <a:rPr lang="en-US" sz="800" dirty="0" smtClean="0">
              <a:solidFill>
                <a:schemeClr val="tx1"/>
              </a:solidFill>
              <a:latin typeface="+mj-lt"/>
            </a:rPr>
            <a:t>. </a:t>
          </a:r>
        </a:p>
        <a:p>
          <a:pPr algn="l"/>
          <a:r>
            <a:rPr lang="en-US" sz="800" dirty="0" smtClean="0">
              <a:solidFill>
                <a:schemeClr val="tx1"/>
              </a:solidFill>
              <a:latin typeface="+mj-lt"/>
            </a:rPr>
            <a:t>- 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Курение кальяна в комнате, на балконе</a:t>
          </a:r>
          <a:r>
            <a:rPr lang="en-US" sz="800" dirty="0" smtClean="0">
              <a:solidFill>
                <a:schemeClr val="tx1"/>
              </a:solidFill>
              <a:latin typeface="+mj-lt"/>
            </a:rPr>
            <a:t>/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терассе строго запрещается.</a:t>
          </a:r>
          <a:endParaRPr lang="en-US" sz="800" dirty="0" smtClean="0">
            <a:solidFill>
              <a:schemeClr val="tx1"/>
            </a:solidFill>
            <a:latin typeface="+mj-lt"/>
          </a:endParaRPr>
        </a:p>
        <a:p>
          <a:pPr algn="l"/>
          <a:r>
            <a:rPr lang="en-US" sz="800" dirty="0" smtClean="0">
              <a:solidFill>
                <a:schemeClr val="tx1"/>
              </a:solidFill>
              <a:latin typeface="+mj-lt"/>
            </a:rPr>
            <a:t>- 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Вывешивание личных вещей, полотенец на стульях  или балконных перилах запрещается.</a:t>
          </a:r>
          <a:endParaRPr lang="en-US" sz="800" dirty="0" smtClean="0">
            <a:solidFill>
              <a:schemeClr val="tx1"/>
            </a:solidFill>
            <a:latin typeface="+mj-lt"/>
          </a:endParaRPr>
        </a:p>
        <a:p>
          <a:pPr algn="l"/>
          <a:r>
            <a:rPr lang="en-US" sz="800" dirty="0" smtClean="0">
              <a:solidFill>
                <a:schemeClr val="tx1"/>
              </a:solidFill>
              <a:latin typeface="+mj-lt"/>
            </a:rPr>
            <a:t>-</a:t>
          </a:r>
          <a:r>
            <a:rPr lang="ru-RU" sz="800" smtClean="0">
              <a:solidFill>
                <a:schemeClr val="tx1"/>
              </a:solidFill>
              <a:latin typeface="+mj-lt"/>
            </a:rPr>
            <a:t> Не разрешается выносить отельные принадлежности  (подушки, полотенца и т.д) за пределы отеля.</a:t>
          </a:r>
          <a:endParaRPr lang="en-US" sz="800" dirty="0"/>
        </a:p>
      </dgm:t>
    </dgm:pt>
    <dgm:pt modelId="{D51801E9-73E6-4608-A33B-40172D79F237}" type="parTrans" cxnId="{F46A6E09-160C-4A72-BE1E-24352753CA16}">
      <dgm:prSet/>
      <dgm:spPr/>
      <dgm:t>
        <a:bodyPr/>
        <a:lstStyle/>
        <a:p>
          <a:endParaRPr lang="en-US"/>
        </a:p>
      </dgm:t>
    </dgm:pt>
    <dgm:pt modelId="{5B4FDB41-38F1-4927-9FCC-6C1F627631D4}" type="sibTrans" cxnId="{F46A6E09-160C-4A72-BE1E-24352753CA16}">
      <dgm:prSet/>
      <dgm:spPr/>
      <dgm:t>
        <a:bodyPr/>
        <a:lstStyle/>
        <a:p>
          <a:endParaRPr lang="en-US"/>
        </a:p>
      </dgm:t>
    </dgm:pt>
    <dgm:pt modelId="{50B09647-0E98-4B79-B147-D36120CB7821}">
      <dgm:prSet custT="1"/>
      <dgm:spPr>
        <a:solidFill>
          <a:schemeClr val="bg1"/>
        </a:solidFill>
      </dgm:spPr>
      <dgm:t>
        <a:bodyPr/>
        <a:lstStyle/>
        <a:p>
          <a:pPr algn="ctr"/>
          <a:r>
            <a:rPr lang="ru-RU" sz="800" b="1" i="0" u="none" dirty="0" smtClean="0">
              <a:solidFill>
                <a:schemeClr val="tx1"/>
              </a:solidFill>
              <a:latin typeface="+mj-lt"/>
            </a:rPr>
            <a:t>Развлекательные мероприятия</a:t>
          </a:r>
        </a:p>
        <a:p>
          <a:pPr algn="l"/>
          <a:r>
            <a:rPr lang="ru-RU" sz="800" b="1" dirty="0" smtClean="0">
              <a:solidFill>
                <a:schemeClr val="tx1"/>
              </a:solidFill>
              <a:latin typeface="+mj-lt"/>
            </a:rPr>
            <a:t>Развлечения</a:t>
          </a:r>
          <a:r>
            <a:rPr lang="en-US" sz="800" b="1" dirty="0" smtClean="0">
              <a:solidFill>
                <a:schemeClr val="tx1"/>
              </a:solidFill>
              <a:latin typeface="+mj-lt"/>
            </a:rPr>
            <a:t>:</a:t>
          </a:r>
          <a:r>
            <a:rPr lang="ru-RU" sz="800" b="1" dirty="0" smtClean="0">
              <a:solidFill>
                <a:schemeClr val="tx1"/>
              </a:solidFill>
              <a:latin typeface="+mj-lt"/>
            </a:rPr>
            <a:t> 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Живая музыка и шоу проходят каждую ночь на терассах ресторанов Лагуна, «Водопады»и Итальянского</a:t>
          </a:r>
          <a:r>
            <a:rPr lang="en-US" sz="800" dirty="0" smtClean="0">
              <a:solidFill>
                <a:schemeClr val="tx1"/>
              </a:solidFill>
              <a:latin typeface="+mj-lt"/>
            </a:rPr>
            <a:t>, 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а также в ночном клубе </a:t>
          </a:r>
          <a:r>
            <a:rPr lang="en-US" sz="800" dirty="0" smtClean="0">
              <a:solidFill>
                <a:schemeClr val="tx1"/>
              </a:solidFill>
              <a:latin typeface="+mj-lt"/>
            </a:rPr>
            <a:t>“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Норманди </a:t>
          </a:r>
          <a:r>
            <a:rPr lang="en-US" sz="800" dirty="0" smtClean="0">
              <a:solidFill>
                <a:schemeClr val="tx1"/>
              </a:solidFill>
              <a:latin typeface="+mj-lt"/>
            </a:rPr>
            <a:t>II”. 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Пожалуйста, ознакомьтесь с ежедневной анимационной программой в вашей комнате.</a:t>
          </a:r>
          <a:endParaRPr lang="en-US" sz="800" b="1" dirty="0" smtClean="0">
            <a:solidFill>
              <a:schemeClr val="tx1"/>
            </a:solidFill>
            <a:latin typeface="+mj-lt"/>
          </a:endParaRPr>
        </a:p>
        <a:p>
          <a:pPr algn="l"/>
          <a:r>
            <a:rPr lang="ru-RU" sz="800" b="1" i="0" u="none" dirty="0" smtClean="0">
              <a:solidFill>
                <a:schemeClr val="tx1"/>
              </a:solidFill>
              <a:latin typeface="+mj-lt"/>
            </a:rPr>
            <a:t>Спортивные мероприятия</a:t>
          </a:r>
          <a:r>
            <a:rPr lang="en-US" sz="800" b="1" i="0" u="none" dirty="0" smtClean="0">
              <a:solidFill>
                <a:schemeClr val="tx1"/>
              </a:solidFill>
              <a:latin typeface="+mj-lt"/>
            </a:rPr>
            <a:t>:</a:t>
          </a:r>
          <a:r>
            <a:rPr lang="en-US" sz="800" b="1" i="0" u="none" baseline="0" dirty="0" smtClean="0">
              <a:solidFill>
                <a:schemeClr val="tx1"/>
              </a:solidFill>
              <a:latin typeface="+mj-lt"/>
            </a:rPr>
            <a:t> </a:t>
          </a:r>
          <a:r>
            <a:rPr lang="ru-RU" sz="800" b="0" i="0" u="none" baseline="0" dirty="0" smtClean="0">
              <a:solidFill>
                <a:schemeClr val="tx1"/>
              </a:solidFill>
              <a:latin typeface="+mj-lt"/>
            </a:rPr>
            <a:t>В дневное время 3 теннисных корта, футбольное поле, многокомплексное поле</a:t>
          </a:r>
          <a:r>
            <a:rPr lang="ru-RU" sz="800" b="0" i="0" u="none" baseline="0" dirty="0" smtClean="0">
              <a:solidFill>
                <a:srgbClr val="FF0000"/>
              </a:solidFill>
              <a:latin typeface="+mj-lt"/>
            </a:rPr>
            <a:t>, </a:t>
          </a:r>
          <a:r>
            <a:rPr lang="ru-RU" sz="800" b="0" i="0" u="none" baseline="0" dirty="0" smtClean="0">
              <a:solidFill>
                <a:schemeClr val="tx1"/>
              </a:solidFill>
              <a:latin typeface="+mj-lt"/>
            </a:rPr>
            <a:t>беговая дорожка, бассейн с тренажерами, бассейн с водными горками, пляжный воллейбол</a:t>
          </a:r>
          <a:r>
            <a:rPr lang="en-US" sz="800" b="0" dirty="0" smtClean="0">
              <a:solidFill>
                <a:schemeClr val="tx1"/>
              </a:solidFill>
              <a:latin typeface="+mj-lt"/>
            </a:rPr>
            <a:t>.</a:t>
          </a:r>
          <a:endParaRPr lang="en-US" sz="800" dirty="0" smtClean="0">
            <a:solidFill>
              <a:schemeClr val="tx1"/>
            </a:solidFill>
            <a:latin typeface="+mj-lt"/>
          </a:endParaRPr>
        </a:p>
        <a:p>
          <a:pPr algn="l"/>
          <a:r>
            <a:rPr lang="ru-RU" sz="800" b="1" i="0" u="none" dirty="0" smtClean="0">
              <a:solidFill>
                <a:schemeClr val="tx1"/>
              </a:solidFill>
              <a:latin typeface="+mj-lt"/>
            </a:rPr>
            <a:t>Оздоровительный центр</a:t>
          </a:r>
          <a:r>
            <a:rPr lang="en-US" sz="800" b="1" i="0" u="none" dirty="0" smtClean="0">
              <a:solidFill>
                <a:schemeClr val="tx1"/>
              </a:solidFill>
              <a:latin typeface="+mj-lt"/>
            </a:rPr>
            <a:t>: </a:t>
          </a:r>
          <a:r>
            <a:rPr lang="ru-RU" sz="800" b="0" i="0" u="none" dirty="0" smtClean="0">
              <a:solidFill>
                <a:schemeClr val="tx1"/>
              </a:solidFill>
              <a:latin typeface="+mj-lt"/>
            </a:rPr>
            <a:t>тренажерный зал</a:t>
          </a:r>
          <a:r>
            <a:rPr lang="en-US" sz="800" b="0" i="0" u="none" dirty="0" smtClean="0">
              <a:solidFill>
                <a:schemeClr val="tx1"/>
              </a:solidFill>
              <a:latin typeface="+mj-lt"/>
            </a:rPr>
            <a:t> (</a:t>
          </a:r>
          <a:r>
            <a:rPr lang="ru-RU" sz="800" b="0" i="0" u="none" dirty="0" smtClean="0">
              <a:solidFill>
                <a:schemeClr val="tx1"/>
              </a:solidFill>
              <a:latin typeface="+mj-lt"/>
            </a:rPr>
            <a:t>только в спортивной обуви,  не разрешается детям до 14 лет), сауна, джакузи, парная комната (не р</a:t>
          </a:r>
          <a:r>
            <a:rPr lang="en-US" sz="800" b="0" i="0" u="none" dirty="0" smtClean="0">
              <a:solidFill>
                <a:schemeClr val="tx1"/>
              </a:solidFill>
              <a:latin typeface="+mj-lt"/>
            </a:rPr>
            <a:t>a</a:t>
          </a:r>
          <a:r>
            <a:rPr lang="ru-RU" sz="800" b="0" i="0" u="none" dirty="0" smtClean="0">
              <a:solidFill>
                <a:schemeClr val="tx1"/>
              </a:solidFill>
              <a:latin typeface="+mj-lt"/>
            </a:rPr>
            <a:t>зрешается детям до 12 лет).</a:t>
          </a:r>
        </a:p>
        <a:p>
          <a:pPr algn="l"/>
          <a:r>
            <a:rPr lang="ru-RU" sz="800" dirty="0" smtClean="0">
              <a:solidFill>
                <a:schemeClr val="tx1"/>
              </a:solidFill>
              <a:latin typeface="+mj-lt"/>
            </a:rPr>
            <a:t>Не разрешается приносить алкогольные напитки  и курить в оздоровительном центре.</a:t>
          </a:r>
          <a:endParaRPr lang="en-US" sz="800" dirty="0" smtClean="0">
            <a:solidFill>
              <a:schemeClr val="tx1"/>
            </a:solidFill>
            <a:latin typeface="+mj-lt"/>
          </a:endParaRPr>
        </a:p>
        <a:p>
          <a:pPr algn="l"/>
          <a:r>
            <a:rPr lang="ru-RU" sz="800" b="1" i="0" u="none" dirty="0" smtClean="0">
              <a:solidFill>
                <a:schemeClr val="tx1"/>
              </a:solidFill>
              <a:latin typeface="+mj-lt"/>
            </a:rPr>
            <a:t>Игровая комната</a:t>
          </a:r>
          <a:r>
            <a:rPr lang="en-US" sz="800" b="1" i="0" u="none" dirty="0" smtClean="0">
              <a:solidFill>
                <a:schemeClr val="tx1"/>
              </a:solidFill>
              <a:latin typeface="+mj-lt"/>
            </a:rPr>
            <a:t>:</a:t>
          </a:r>
          <a:r>
            <a:rPr lang="en-US" sz="800" b="0" i="0" u="none" dirty="0" smtClean="0">
              <a:solidFill>
                <a:schemeClr val="tx1"/>
              </a:solidFill>
              <a:latin typeface="+mj-lt"/>
            </a:rPr>
            <a:t> </a:t>
          </a:r>
          <a:r>
            <a:rPr lang="ru-RU" sz="800" b="0" i="0" u="none" dirty="0" smtClean="0">
              <a:solidFill>
                <a:schemeClr val="tx1"/>
              </a:solidFill>
              <a:latin typeface="+mj-lt"/>
            </a:rPr>
            <a:t>бильярд, настольный теннис, шахматы</a:t>
          </a:r>
          <a:r>
            <a:rPr lang="en-US" sz="800" b="0" dirty="0" smtClean="0">
              <a:solidFill>
                <a:schemeClr val="tx1"/>
              </a:solidFill>
              <a:latin typeface="+mj-lt"/>
            </a:rPr>
            <a:t>.</a:t>
          </a:r>
        </a:p>
        <a:p>
          <a:pPr algn="l"/>
          <a:r>
            <a:rPr lang="ru-RU" sz="800" b="1" u="none" dirty="0" smtClean="0">
              <a:solidFill>
                <a:schemeClr val="tx1"/>
              </a:solidFill>
              <a:latin typeface="+mj-lt"/>
            </a:rPr>
            <a:t>Детские развлечения</a:t>
          </a:r>
          <a:r>
            <a:rPr lang="en-US" sz="800" b="1" u="none" dirty="0" smtClean="0">
              <a:solidFill>
                <a:schemeClr val="tx1"/>
              </a:solidFill>
              <a:latin typeface="+mj-lt"/>
            </a:rPr>
            <a:t>: </a:t>
          </a:r>
          <a:r>
            <a:rPr lang="ru-RU" sz="800" b="0" u="none" dirty="0" smtClean="0">
              <a:solidFill>
                <a:schemeClr val="tx1"/>
              </a:solidFill>
              <a:latin typeface="+mj-lt"/>
            </a:rPr>
            <a:t>Каждый день, кроме воскресенья, работает Детский Клуб Тукан до 22:00 с мини-диско в 20:00 , а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 так же две детские площадки – во Фронт и Спорт Отелях.</a:t>
          </a:r>
          <a:r>
            <a:rPr lang="en-US" sz="800" dirty="0" smtClean="0">
              <a:solidFill>
                <a:schemeClr val="tx1"/>
              </a:solidFill>
              <a:latin typeface="+mj-lt"/>
            </a:rPr>
            <a:t> </a:t>
          </a:r>
          <a:endParaRPr lang="en-US" sz="800" dirty="0">
            <a:solidFill>
              <a:schemeClr val="tx1"/>
            </a:solidFill>
            <a:latin typeface="+mj-lt"/>
          </a:endParaRPr>
        </a:p>
      </dgm:t>
    </dgm:pt>
    <dgm:pt modelId="{ECD9A23E-BA94-48AD-BBEA-7EB39BB9E156}" type="parTrans" cxnId="{4DA997B3-8E1E-450B-9C15-0BFD476AD681}">
      <dgm:prSet/>
      <dgm:spPr/>
      <dgm:t>
        <a:bodyPr/>
        <a:lstStyle/>
        <a:p>
          <a:endParaRPr lang="en-US"/>
        </a:p>
      </dgm:t>
    </dgm:pt>
    <dgm:pt modelId="{1D1D6EC6-B88F-4D40-8FF4-112B3CC4F681}" type="sibTrans" cxnId="{4DA997B3-8E1E-450B-9C15-0BFD476AD681}">
      <dgm:prSet/>
      <dgm:spPr/>
      <dgm:t>
        <a:bodyPr/>
        <a:lstStyle/>
        <a:p>
          <a:endParaRPr lang="en-US"/>
        </a:p>
      </dgm:t>
    </dgm:pt>
    <dgm:pt modelId="{8E62A216-F9AC-4951-A551-E1F23F99BDAF}">
      <dgm:prSet custT="1"/>
      <dgm:spPr>
        <a:solidFill>
          <a:schemeClr val="bg1"/>
        </a:solidFill>
      </dgm:spPr>
      <dgm:t>
        <a:bodyPr/>
        <a:lstStyle/>
        <a:p>
          <a:pPr algn="ctr"/>
          <a:r>
            <a:rPr lang="ru-RU" sz="1100" b="1" i="0" u="sng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Расписание работы баров и ресторанов</a:t>
          </a:r>
          <a:endParaRPr lang="en-US" sz="1100" b="1" i="0" u="sng" baseline="0" dirty="0" smtClean="0">
            <a:solidFill>
              <a:schemeClr val="tx1"/>
            </a:solidFill>
            <a:latin typeface="+mn-lt"/>
            <a:cs typeface="Times New Roman" pitchFamily="18" charset="0"/>
          </a:endParaRPr>
        </a:p>
        <a:p>
          <a:pPr algn="l"/>
          <a:r>
            <a:rPr lang="en-US" sz="870" b="1" i="0" u="none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		</a:t>
          </a:r>
          <a:r>
            <a:rPr lang="ru-RU" sz="870" b="1" dirty="0" smtClean="0">
              <a:solidFill>
                <a:schemeClr val="tx1"/>
              </a:solidFill>
            </a:rPr>
            <a:t>Ресторан «Лагуна»</a:t>
          </a:r>
          <a:r>
            <a:rPr lang="en-US" sz="900" b="1" i="0" u="none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				</a:t>
          </a:r>
          <a:r>
            <a:rPr lang="ru-RU" sz="900" b="1" dirty="0" smtClean="0">
              <a:solidFill>
                <a:schemeClr val="tx1"/>
              </a:solidFill>
            </a:rPr>
            <a:t>«Итальянский» ресторан</a:t>
          </a:r>
          <a:endParaRPr lang="en-US" sz="900" b="0" i="0" u="none" baseline="0" dirty="0" smtClean="0">
            <a:solidFill>
              <a:schemeClr val="tx1"/>
            </a:solidFill>
            <a:latin typeface="+mn-lt"/>
            <a:cs typeface="Times New Roman" pitchFamily="18" charset="0"/>
          </a:endParaRPr>
        </a:p>
        <a:p>
          <a:pPr algn="l">
            <a:tabLst>
              <a:tab pos="3200400" algn="l"/>
              <a:tab pos="3314700" algn="l"/>
            </a:tabLst>
          </a:pPr>
          <a:r>
            <a:rPr lang="ru-RU" sz="900" dirty="0" smtClean="0">
              <a:solidFill>
                <a:schemeClr val="tx1"/>
              </a:solidFill>
            </a:rPr>
            <a:t>Завтрак</a:t>
          </a:r>
          <a:r>
            <a:rPr lang="en-US" sz="900" dirty="0" smtClean="0">
              <a:solidFill>
                <a:schemeClr val="tx1"/>
              </a:solidFill>
            </a:rPr>
            <a:t>                  </a:t>
          </a:r>
          <a:r>
            <a:rPr lang="ru-RU" sz="900" dirty="0" smtClean="0">
              <a:solidFill>
                <a:schemeClr val="tx1"/>
              </a:solidFill>
            </a:rPr>
            <a:t>Шведский стол </a:t>
          </a:r>
          <a:r>
            <a:rPr lang="en-US" sz="9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    07:00 - 10:30                                 </a:t>
          </a:r>
          <a:r>
            <a:rPr lang="ru-RU" sz="900" dirty="0" smtClean="0">
              <a:solidFill>
                <a:schemeClr val="tx1"/>
              </a:solidFill>
            </a:rPr>
            <a:t>Континентальный</a:t>
          </a:r>
          <a:r>
            <a:rPr lang="en-US" sz="900" dirty="0" smtClean="0">
              <a:solidFill>
                <a:schemeClr val="tx1"/>
              </a:solidFill>
            </a:rPr>
            <a:t> </a:t>
          </a:r>
          <a:r>
            <a:rPr lang="ru-RU" sz="900" dirty="0" smtClean="0">
              <a:solidFill>
                <a:schemeClr val="tx1"/>
              </a:solidFill>
            </a:rPr>
            <a:t>завтрак </a:t>
          </a:r>
          <a:r>
            <a:rPr lang="en-US" sz="900" dirty="0" smtClean="0">
              <a:solidFill>
                <a:schemeClr val="tx1"/>
              </a:solidFill>
            </a:rPr>
            <a:t>08:00 - 11:00</a:t>
          </a:r>
          <a:endParaRPr lang="en-US" sz="900" baseline="0" dirty="0" smtClean="0">
            <a:solidFill>
              <a:schemeClr val="tx1"/>
            </a:solidFill>
            <a:latin typeface="+mn-lt"/>
            <a:cs typeface="Times New Roman" pitchFamily="18" charset="0"/>
          </a:endParaRPr>
        </a:p>
        <a:p>
          <a:pPr algn="l">
            <a:tabLst/>
          </a:pPr>
          <a:r>
            <a:rPr lang="ru-RU" sz="900" dirty="0" smtClean="0">
              <a:solidFill>
                <a:schemeClr val="tx1"/>
              </a:solidFill>
            </a:rPr>
            <a:t>Обед</a:t>
          </a:r>
          <a:r>
            <a:rPr lang="en-US" sz="900" dirty="0" smtClean="0">
              <a:solidFill>
                <a:schemeClr val="tx1"/>
              </a:solidFill>
            </a:rPr>
            <a:t> </a:t>
          </a:r>
          <a:r>
            <a:rPr lang="ru-RU" sz="900" dirty="0" smtClean="0">
              <a:solidFill>
                <a:schemeClr val="tx1"/>
              </a:solidFill>
            </a:rPr>
            <a:t>                     Шведский стол </a:t>
          </a:r>
          <a:r>
            <a:rPr lang="en-US" sz="900" dirty="0" smtClean="0">
              <a:solidFill>
                <a:schemeClr val="tx1"/>
              </a:solidFill>
            </a:rPr>
            <a:t>      </a:t>
          </a:r>
          <a:r>
            <a:rPr lang="en-US" sz="9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13:00 - 15:00	           	          </a:t>
          </a:r>
          <a:r>
            <a:rPr lang="ru-RU" sz="900" dirty="0" smtClean="0">
              <a:solidFill>
                <a:schemeClr val="tx1"/>
              </a:solidFill>
            </a:rPr>
            <a:t>Шведский стол </a:t>
          </a:r>
          <a:r>
            <a:rPr lang="en-US" sz="900" dirty="0" smtClean="0">
              <a:solidFill>
                <a:schemeClr val="tx1"/>
              </a:solidFill>
            </a:rPr>
            <a:t>13:00 - 16:00</a:t>
          </a:r>
          <a:endParaRPr lang="en-US" sz="900" baseline="0" dirty="0" smtClean="0">
            <a:solidFill>
              <a:schemeClr val="tx1"/>
            </a:solidFill>
            <a:latin typeface="+mn-lt"/>
            <a:cs typeface="Times New Roman" pitchFamily="18" charset="0"/>
          </a:endParaRPr>
        </a:p>
        <a:p>
          <a:pPr algn="l"/>
          <a:r>
            <a:rPr lang="ru-RU" sz="900" dirty="0" smtClean="0">
              <a:solidFill>
                <a:schemeClr val="tx1"/>
              </a:solidFill>
            </a:rPr>
            <a:t>Ужин</a:t>
          </a:r>
          <a:r>
            <a:rPr lang="en-US" sz="900" dirty="0" smtClean="0">
              <a:solidFill>
                <a:schemeClr val="tx1"/>
              </a:solidFill>
            </a:rPr>
            <a:t>	   </a:t>
          </a:r>
          <a:r>
            <a:rPr lang="ru-RU" sz="900" dirty="0" smtClean="0">
              <a:solidFill>
                <a:schemeClr val="tx1"/>
              </a:solidFill>
            </a:rPr>
            <a:t>          Шведский стол</a:t>
          </a:r>
          <a:r>
            <a:rPr lang="en-US" sz="900" dirty="0" smtClean="0">
              <a:solidFill>
                <a:schemeClr val="tx1"/>
              </a:solidFill>
            </a:rPr>
            <a:t>       </a:t>
          </a:r>
          <a:r>
            <a:rPr lang="en-US" sz="9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19:30 </a:t>
          </a:r>
          <a:r>
            <a:rPr lang="en-US" sz="9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</a:t>
          </a:r>
          <a:r>
            <a:rPr lang="en-US" sz="9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22:30</a:t>
          </a:r>
          <a:r>
            <a:rPr lang="en-US" sz="9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	             	          </a:t>
          </a:r>
          <a:r>
            <a:rPr lang="ru-RU" sz="900" dirty="0" smtClean="0">
              <a:solidFill>
                <a:schemeClr val="tx1"/>
              </a:solidFill>
            </a:rPr>
            <a:t>А-ля Карт </a:t>
          </a:r>
          <a:r>
            <a:rPr lang="en-US" sz="900" dirty="0" smtClean="0">
              <a:solidFill>
                <a:schemeClr val="tx1"/>
              </a:solidFill>
            </a:rPr>
            <a:t>19:00 - 22:00 </a:t>
          </a:r>
          <a:r>
            <a:rPr lang="ru-RU" sz="900" dirty="0" smtClean="0">
              <a:solidFill>
                <a:schemeClr val="tx1"/>
              </a:solidFill>
            </a:rPr>
            <a:t>(кроме Воскресенья) 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						          		          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Воскресный ужин шведский стол без дополнительной 						          оплаты с 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19:00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 до 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22:00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 для гостей, проживающих по 							          программе «Все вклю</a:t>
          </a:r>
          <a:r>
            <a:rPr lang="ru-RU" sz="900" dirty="0" smtClean="0">
              <a:solidFill>
                <a:schemeClr val="tx1"/>
              </a:solidFill>
            </a:rPr>
            <a:t>чено» (включена только еда)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. </a:t>
          </a:r>
        </a:p>
        <a:p>
          <a:pPr algn="l"/>
          <a:r>
            <a:rPr lang="en-US" sz="900" baseline="0" dirty="0" smtClean="0">
              <a:solidFill>
                <a:schemeClr val="tx1"/>
              </a:solidFill>
              <a:latin typeface="+mn-lt"/>
            </a:rPr>
            <a:t>						          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Все напитки опла</a:t>
          </a:r>
          <a:r>
            <a:rPr lang="ru-RU" sz="900" dirty="0" smtClean="0">
              <a:solidFill>
                <a:schemeClr val="tx1"/>
              </a:solidFill>
            </a:rPr>
            <a:t>чиваются согласно меню без скидок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. </a:t>
          </a:r>
        </a:p>
        <a:p>
          <a:pPr algn="l"/>
          <a:r>
            <a:rPr lang="ru-RU" sz="900" baseline="0" dirty="0" smtClean="0">
              <a:solidFill>
                <a:schemeClr val="tx1"/>
              </a:solidFill>
              <a:latin typeface="+mn-lt"/>
            </a:rPr>
            <a:t>Только </a:t>
          </a:r>
          <a:r>
            <a:rPr lang="ru-RU" sz="900" dirty="0" smtClean="0">
              <a:solidFill>
                <a:schemeClr val="tx1"/>
              </a:solidFill>
            </a:rPr>
            <a:t> в ресторане «Итальянский»</a:t>
          </a:r>
          <a:r>
            <a:rPr lang="en-US" sz="900" dirty="0" smtClean="0">
              <a:solidFill>
                <a:schemeClr val="tx1"/>
              </a:solidFill>
            </a:rPr>
            <a:t> </a:t>
          </a:r>
          <a:r>
            <a:rPr lang="ru-RU" sz="900" dirty="0" smtClean="0">
              <a:solidFill>
                <a:schemeClr val="tx1"/>
              </a:solidFill>
            </a:rPr>
            <a:t>гости, проживающие по программе «Все включено» имеют право на 40 % скидку на еду и местные напитки, кроме «Воскресных ужинов» 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с 19:00 до 22:00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 (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шведский стол – бесплатно только для гостей, проживающих по программе «Все вклю</a:t>
          </a:r>
          <a:r>
            <a:rPr lang="ru-RU" sz="900" dirty="0" smtClean="0">
              <a:solidFill>
                <a:schemeClr val="tx1"/>
              </a:solidFill>
            </a:rPr>
            <a:t>чено»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, все напитки – платно без скидок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).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 В</a:t>
          </a:r>
          <a:r>
            <a:rPr lang="ru-RU" sz="900" dirty="0" smtClean="0">
              <a:solidFill>
                <a:schemeClr val="tx1"/>
              </a:solidFill>
            </a:rPr>
            <a:t>се импортные напитки оплачиваются по меню без скидок. </a:t>
          </a:r>
          <a:endParaRPr lang="en-US" sz="900" baseline="0" dirty="0" smtClean="0">
            <a:solidFill>
              <a:schemeClr val="tx1"/>
            </a:solidFill>
            <a:latin typeface="+mn-lt"/>
            <a:cs typeface="Times New Roman" pitchFamily="18" charset="0"/>
          </a:endParaRPr>
        </a:p>
        <a:p>
          <a:pPr algn="l">
            <a:tabLst>
              <a:tab pos="1771650" algn="l"/>
              <a:tab pos="1943100" algn="l"/>
              <a:tab pos="2057400" algn="l"/>
            </a:tabLst>
          </a:pPr>
          <a:r>
            <a:rPr lang="en-US" sz="900" baseline="0" dirty="0" smtClean="0">
              <a:solidFill>
                <a:schemeClr val="tx1"/>
              </a:solidFill>
              <a:latin typeface="+mn-lt"/>
            </a:rPr>
            <a:t>        </a:t>
          </a:r>
          <a:r>
            <a:rPr lang="en-US" sz="900" b="1" baseline="0" dirty="0" smtClean="0">
              <a:solidFill>
                <a:schemeClr val="tx1"/>
              </a:solidFill>
              <a:latin typeface="+mn-lt"/>
            </a:rPr>
            <a:t>   </a:t>
          </a:r>
          <a:r>
            <a:rPr lang="ru-RU" sz="900" b="1" dirty="0" smtClean="0">
              <a:solidFill>
                <a:schemeClr val="tx1"/>
              </a:solidFill>
            </a:rPr>
            <a:t>Бар «Вендом»</a:t>
          </a:r>
          <a:r>
            <a:rPr lang="en-US" sz="900" b="1" baseline="0" dirty="0" smtClean="0">
              <a:solidFill>
                <a:schemeClr val="tx1"/>
              </a:solidFill>
              <a:latin typeface="+mn-lt"/>
            </a:rPr>
            <a:t>                                      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Для гостей, проживающих по программе «Все вклю</a:t>
          </a:r>
          <a:r>
            <a:rPr lang="ru-RU" sz="900" dirty="0" smtClean="0">
              <a:solidFill>
                <a:schemeClr val="tx1"/>
              </a:solidFill>
            </a:rPr>
            <a:t>чено» работает с 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09:00 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до 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18:00.</a:t>
          </a:r>
        </a:p>
        <a:p>
          <a:pPr algn="l">
            <a:tabLst>
              <a:tab pos="1657350" algn="l"/>
            </a:tabLst>
          </a:pPr>
          <a:r>
            <a:rPr lang="en-US" sz="900" baseline="0" dirty="0" smtClean="0">
              <a:solidFill>
                <a:schemeClr val="tx1"/>
              </a:solidFill>
              <a:latin typeface="+mn-lt"/>
            </a:rPr>
            <a:t>	              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С 1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9:00 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до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 24:00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 все напитки за дополнительную оплату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.</a:t>
          </a:r>
        </a:p>
        <a:p>
          <a:pPr algn="l">
            <a:tabLst>
              <a:tab pos="1657350" algn="l"/>
            </a:tabLst>
          </a:pPr>
          <a:r>
            <a:rPr lang="en-US" sz="900" b="1" baseline="0" dirty="0" smtClean="0">
              <a:solidFill>
                <a:schemeClr val="tx1"/>
              </a:solidFill>
              <a:latin typeface="+mn-lt"/>
            </a:rPr>
            <a:t>          </a:t>
          </a:r>
          <a:r>
            <a:rPr lang="ru-RU" sz="900" b="1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b="1" dirty="0" smtClean="0">
              <a:solidFill>
                <a:schemeClr val="tx1"/>
              </a:solidFill>
            </a:rPr>
            <a:t>Ресторан</a:t>
          </a:r>
          <a:r>
            <a:rPr lang="ru-RU" sz="900" dirty="0" smtClean="0">
              <a:solidFill>
                <a:schemeClr val="tx1"/>
              </a:solidFill>
            </a:rPr>
            <a:t>«</a:t>
          </a:r>
          <a:r>
            <a:rPr lang="ru-RU" sz="900" b="1" dirty="0" smtClean="0">
              <a:solidFill>
                <a:schemeClr val="tx1"/>
              </a:solidFill>
            </a:rPr>
            <a:t>Флэйм»</a:t>
          </a:r>
          <a:r>
            <a:rPr lang="en-US" sz="900" b="1" baseline="0" dirty="0" smtClean="0">
              <a:solidFill>
                <a:schemeClr val="tx1"/>
              </a:solidFill>
              <a:latin typeface="+mn-lt"/>
            </a:rPr>
            <a:t>                                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Обед с </a:t>
          </a:r>
          <a:r>
            <a:rPr lang="en-US" sz="900" b="0" baseline="0" dirty="0" smtClean="0">
              <a:solidFill>
                <a:schemeClr val="tx1"/>
              </a:solidFill>
              <a:latin typeface="+mn-lt"/>
            </a:rPr>
            <a:t>12:00 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до</a:t>
          </a:r>
          <a:r>
            <a:rPr lang="en-US" sz="900" b="0" baseline="0" dirty="0" smtClean="0">
              <a:solidFill>
                <a:schemeClr val="tx1"/>
              </a:solidFill>
              <a:latin typeface="+mn-lt"/>
            </a:rPr>
            <a:t> 14:00.</a:t>
          </a:r>
          <a:r>
            <a:rPr lang="en-US" sz="900" b="1" baseline="0" dirty="0" smtClean="0">
              <a:solidFill>
                <a:schemeClr val="tx1"/>
              </a:solidFill>
              <a:latin typeface="+mn-lt"/>
            </a:rPr>
            <a:t>  </a:t>
          </a:r>
          <a:endParaRPr lang="en-US" sz="900" baseline="0" dirty="0" smtClean="0">
            <a:solidFill>
              <a:schemeClr val="tx1"/>
            </a:solidFill>
            <a:latin typeface="+mn-lt"/>
          </a:endParaRPr>
        </a:p>
        <a:p>
          <a:pPr marL="0" indent="285750" algn="l">
            <a:tabLst>
              <a:tab pos="2057400" algn="l"/>
              <a:tab pos="2114550" algn="l"/>
            </a:tabLst>
          </a:pPr>
          <a:r>
            <a:rPr lang="uk-UA" sz="900" b="1" dirty="0" smtClean="0">
              <a:solidFill>
                <a:schemeClr val="tx1"/>
              </a:solidFill>
            </a:rPr>
            <a:t>«Пиано» Бар и Лобби Бар</a:t>
          </a:r>
          <a:r>
            <a:rPr lang="en-US" sz="900" b="1" baseline="0" dirty="0" smtClean="0">
              <a:solidFill>
                <a:schemeClr val="tx1"/>
              </a:solidFill>
              <a:latin typeface="+mn-lt"/>
            </a:rPr>
            <a:t>:                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Предлагают холодные и горя</a:t>
          </a:r>
          <a:r>
            <a:rPr lang="ru-RU" sz="900" b="0" dirty="0" smtClean="0">
              <a:solidFill>
                <a:schemeClr val="tx1"/>
              </a:solidFill>
            </a:rPr>
            <a:t>чие </a:t>
          </a:r>
          <a:r>
            <a:rPr lang="ru-RU" sz="900" dirty="0" smtClean="0">
              <a:solidFill>
                <a:schemeClr val="tx1"/>
              </a:solidFill>
            </a:rPr>
            <a:t>напитки с 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10:00 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до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 24:00.</a:t>
          </a:r>
          <a:endParaRPr lang="ru-RU" sz="900" baseline="0" dirty="0" smtClean="0">
            <a:solidFill>
              <a:schemeClr val="tx1"/>
            </a:solidFill>
            <a:latin typeface="+mn-lt"/>
          </a:endParaRPr>
        </a:p>
        <a:p>
          <a:pPr marL="0" indent="285750" algn="l">
            <a:tabLst>
              <a:tab pos="2057400" algn="l"/>
              <a:tab pos="2114550" algn="l"/>
            </a:tabLst>
          </a:pPr>
          <a:r>
            <a:rPr lang="ru-RU" sz="900" baseline="0" dirty="0" smtClean="0">
              <a:solidFill>
                <a:schemeClr val="tx1"/>
              </a:solidFill>
              <a:latin typeface="+mn-lt"/>
            </a:rPr>
            <a:t>                                                                   </a:t>
          </a:r>
          <a:r>
            <a:rPr lang="ru-RU" sz="900" dirty="0" smtClean="0">
              <a:solidFill>
                <a:schemeClr val="tx1"/>
              </a:solidFill>
            </a:rPr>
            <a:t>Полдник и легкие закуски с 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16:00 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до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 18:00.</a:t>
          </a:r>
        </a:p>
        <a:p>
          <a:pPr algn="l">
            <a:tabLst>
              <a:tab pos="285750" algn="l"/>
              <a:tab pos="2057400" algn="l"/>
            </a:tabLst>
          </a:pPr>
          <a:r>
            <a:rPr lang="en-US" sz="900" b="1" baseline="0" dirty="0" smtClean="0">
              <a:solidFill>
                <a:schemeClr val="tx1"/>
              </a:solidFill>
              <a:latin typeface="+mn-lt"/>
            </a:rPr>
            <a:t>	</a:t>
          </a:r>
          <a:r>
            <a:rPr lang="ru-RU" sz="900" b="1" dirty="0" smtClean="0">
              <a:solidFill>
                <a:schemeClr val="tx1"/>
              </a:solidFill>
            </a:rPr>
            <a:t>Бары у Главных бассейнов </a:t>
          </a:r>
        </a:p>
        <a:p>
          <a:pPr algn="l">
            <a:tabLst>
              <a:tab pos="285750" algn="l"/>
              <a:tab pos="2057400" algn="l"/>
            </a:tabLst>
          </a:pPr>
          <a:r>
            <a:rPr lang="ru-RU" sz="900" b="1" dirty="0" smtClean="0">
              <a:solidFill>
                <a:schemeClr val="tx1"/>
              </a:solidFill>
            </a:rPr>
            <a:t>	и Бар на пляже</a:t>
          </a:r>
          <a:r>
            <a:rPr lang="en-US" sz="900" b="1" baseline="0" dirty="0" smtClean="0">
              <a:solidFill>
                <a:schemeClr val="tx1"/>
              </a:solidFill>
              <a:latin typeface="+mn-lt"/>
            </a:rPr>
            <a:t>:    </a:t>
          </a:r>
          <a:r>
            <a:rPr lang="ru-RU" sz="900" b="1" baseline="0" dirty="0" smtClean="0">
              <a:solidFill>
                <a:schemeClr val="tx1"/>
              </a:solidFill>
              <a:latin typeface="+mn-lt"/>
            </a:rPr>
            <a:t>                                 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Предлагают холодные и горя</a:t>
          </a:r>
          <a:r>
            <a:rPr lang="ru-RU" sz="900" b="0" dirty="0" smtClean="0">
              <a:solidFill>
                <a:schemeClr val="tx1"/>
              </a:solidFill>
            </a:rPr>
            <a:t>чие </a:t>
          </a:r>
          <a:r>
            <a:rPr lang="ru-RU" sz="900" dirty="0" smtClean="0">
              <a:solidFill>
                <a:schemeClr val="tx1"/>
              </a:solidFill>
            </a:rPr>
            <a:t>напитки с </a:t>
          </a:r>
          <a:r>
            <a:rPr lang="en-US" sz="900" b="0" baseline="0" dirty="0" smtClean="0">
              <a:solidFill>
                <a:schemeClr val="tx1"/>
              </a:solidFill>
              <a:latin typeface="+mn-lt"/>
            </a:rPr>
            <a:t>09:00 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до заката</a:t>
          </a:r>
          <a:r>
            <a:rPr lang="en-US" sz="900" b="0" baseline="0" dirty="0" smtClean="0">
              <a:solidFill>
                <a:schemeClr val="tx1"/>
              </a:solidFill>
              <a:latin typeface="+mn-lt"/>
            </a:rPr>
            <a:t>.</a:t>
          </a:r>
          <a:endParaRPr lang="en-US" sz="900" baseline="0" dirty="0" smtClean="0">
            <a:solidFill>
              <a:schemeClr val="tx1"/>
            </a:solidFill>
            <a:latin typeface="+mn-lt"/>
          </a:endParaRPr>
        </a:p>
        <a:p>
          <a:pPr algn="l"/>
          <a:r>
            <a:rPr lang="en-US" sz="900" b="0" baseline="0" dirty="0" smtClean="0">
              <a:solidFill>
                <a:schemeClr val="tx1"/>
              </a:solidFill>
              <a:latin typeface="+mn-lt"/>
            </a:rPr>
            <a:t>			                      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Обед с </a:t>
          </a:r>
          <a:r>
            <a:rPr lang="en-US" sz="900" b="0" baseline="0" dirty="0" smtClean="0">
              <a:solidFill>
                <a:schemeClr val="tx1"/>
              </a:solidFill>
              <a:latin typeface="+mn-lt"/>
            </a:rPr>
            <a:t>13:00 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до </a:t>
          </a:r>
          <a:r>
            <a:rPr lang="en-US" sz="900" b="0" baseline="0" dirty="0" smtClean="0">
              <a:solidFill>
                <a:schemeClr val="tx1"/>
              </a:solidFill>
              <a:latin typeface="+mn-lt"/>
            </a:rPr>
            <a:t>15:00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 подается на барах у Главных бассейнов</a:t>
          </a:r>
          <a:r>
            <a:rPr lang="en-US" sz="900" b="0" baseline="0" dirty="0" smtClean="0">
              <a:solidFill>
                <a:schemeClr val="tx1"/>
              </a:solidFill>
              <a:latin typeface="+mn-lt"/>
            </a:rPr>
            <a:t>.</a:t>
          </a:r>
        </a:p>
        <a:p>
          <a:pPr marL="285750" indent="-285750" algn="l">
            <a:tabLst>
              <a:tab pos="2057400" algn="l"/>
            </a:tabLst>
          </a:pPr>
          <a:r>
            <a:rPr lang="en-US" sz="900" b="1" baseline="0" dirty="0" smtClean="0">
              <a:solidFill>
                <a:schemeClr val="tx1"/>
              </a:solidFill>
              <a:latin typeface="+mn-lt"/>
            </a:rPr>
            <a:t>        	</a:t>
          </a:r>
          <a:r>
            <a:rPr lang="ru-RU" sz="900" b="1" dirty="0" smtClean="0">
              <a:solidFill>
                <a:schemeClr val="tx1"/>
              </a:solidFill>
            </a:rPr>
            <a:t>Бар у бассейна «Аква Джим»</a:t>
          </a:r>
          <a:r>
            <a:rPr lang="en-US" sz="900" b="1" baseline="0" dirty="0" smtClean="0">
              <a:solidFill>
                <a:schemeClr val="tx1"/>
              </a:solidFill>
              <a:latin typeface="+mn-lt"/>
            </a:rPr>
            <a:t>:          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Предлагает холодные </a:t>
          </a:r>
          <a:r>
            <a:rPr lang="ru-RU" sz="900" dirty="0" smtClean="0">
              <a:solidFill>
                <a:schemeClr val="tx1"/>
              </a:solidFill>
            </a:rPr>
            <a:t>напитки с 1</a:t>
          </a:r>
          <a:r>
            <a:rPr lang="en-US" sz="900" b="0" baseline="0" dirty="0" smtClean="0">
              <a:solidFill>
                <a:schemeClr val="tx1"/>
              </a:solidFill>
              <a:latin typeface="+mn-lt"/>
            </a:rPr>
            <a:t>0:00 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до</a:t>
          </a:r>
          <a:r>
            <a:rPr lang="en-US" sz="900" b="0" baseline="0" dirty="0" smtClean="0">
              <a:solidFill>
                <a:schemeClr val="tx1"/>
              </a:solidFill>
              <a:latin typeface="+mn-lt"/>
            </a:rPr>
            <a:t> 17:00.</a:t>
          </a:r>
        </a:p>
        <a:p>
          <a:pPr marL="285750" indent="-285750" algn="l"/>
          <a:r>
            <a:rPr lang="en-US" sz="900" b="1" i="0" u="none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			</a:t>
          </a:r>
          <a:endParaRPr lang="en-US" sz="900" b="1" dirty="0" smtClean="0">
            <a:solidFill>
              <a:schemeClr val="tx1"/>
            </a:solidFill>
            <a:latin typeface="+mn-lt"/>
            <a:cs typeface="Times New Roman" pitchFamily="18" charset="0"/>
          </a:endParaRPr>
        </a:p>
        <a:p>
          <a:pPr algn="l"/>
          <a:r>
            <a:rPr lang="en-US" sz="900" b="0" dirty="0" smtClean="0">
              <a:solidFill>
                <a:schemeClr val="tx1"/>
              </a:solidFill>
              <a:latin typeface="+mn-lt"/>
            </a:rPr>
            <a:t>   </a:t>
          </a:r>
          <a:r>
            <a:rPr lang="en-US" sz="900" b="1" dirty="0" smtClean="0">
              <a:solidFill>
                <a:schemeClr val="tx1"/>
              </a:solidFill>
              <a:latin typeface="+mn-lt"/>
            </a:rPr>
            <a:t>-  </a:t>
          </a:r>
          <a:r>
            <a:rPr lang="ru-RU" sz="900" b="0" dirty="0" smtClean="0">
              <a:solidFill>
                <a:schemeClr val="tx1"/>
              </a:solidFill>
              <a:latin typeface="+mn-lt"/>
            </a:rPr>
            <a:t>Все местные алкогольные и безалкогольные напитки, а также минеральная вода подаются в стаканах, по одному</a:t>
          </a:r>
          <a:r>
            <a:rPr lang="en-US" sz="900" b="0" dirty="0" smtClean="0">
              <a:solidFill>
                <a:schemeClr val="tx1"/>
              </a:solidFill>
              <a:latin typeface="+mn-lt"/>
            </a:rPr>
            <a:t>. </a:t>
          </a:r>
          <a:endParaRPr lang="en-US" sz="900" b="0" baseline="0" dirty="0" smtClean="0">
            <a:solidFill>
              <a:schemeClr val="tx1"/>
            </a:solidFill>
            <a:latin typeface="+mn-lt"/>
          </a:endParaRPr>
        </a:p>
        <a:p>
          <a:pPr algn="l"/>
          <a:r>
            <a:rPr lang="en-US" sz="900" dirty="0" smtClean="0">
              <a:solidFill>
                <a:schemeClr val="tx1"/>
              </a:solidFill>
              <a:latin typeface="+mn-lt"/>
            </a:rPr>
            <a:t>   -  </a:t>
          </a:r>
          <a:r>
            <a:rPr lang="ru-RU" sz="900" dirty="0" smtClean="0">
              <a:solidFill>
                <a:schemeClr val="tx1"/>
              </a:solidFill>
              <a:latin typeface="+mn-lt"/>
            </a:rPr>
            <a:t>Не разрешается переносить еду и напитки из одного ресторана или бара в другой</a:t>
          </a:r>
          <a:r>
            <a:rPr lang="en-US" sz="900" dirty="0" smtClean="0">
              <a:solidFill>
                <a:schemeClr val="tx1"/>
              </a:solidFill>
              <a:latin typeface="+mn-lt"/>
            </a:rPr>
            <a:t>. </a:t>
          </a:r>
          <a:r>
            <a:rPr lang="ru-RU" sz="900" dirty="0" smtClean="0">
              <a:solidFill>
                <a:schemeClr val="tx1"/>
              </a:solidFill>
              <a:latin typeface="+mn-lt"/>
            </a:rPr>
            <a:t>Не разрешается приносить свои напитки в бары, рестораны и ночной клуб.</a:t>
          </a:r>
          <a:r>
            <a:rPr lang="en-US" sz="90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dirty="0" smtClean="0">
              <a:solidFill>
                <a:schemeClr val="tx1"/>
              </a:solidFill>
              <a:latin typeface="+mn-lt"/>
            </a:rPr>
            <a:t>Не разрешается употребление алкогольных напитков  несовершеннолетними.</a:t>
          </a:r>
          <a:endParaRPr lang="en-US" sz="900" dirty="0" smtClean="0">
            <a:solidFill>
              <a:schemeClr val="tx1"/>
            </a:solidFill>
            <a:latin typeface="+mn-lt"/>
          </a:endParaRPr>
        </a:p>
        <a:p>
          <a:pPr algn="l"/>
          <a:r>
            <a:rPr lang="en-US" sz="900" b="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  -  </a:t>
          </a:r>
          <a:r>
            <a:rPr lang="ru-RU" sz="900" b="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К вашим услугам детское меню и детские стулья (по запросу).</a:t>
          </a:r>
          <a:endParaRPr lang="en-US" sz="900" b="0" baseline="0" dirty="0" smtClean="0">
            <a:solidFill>
              <a:schemeClr val="tx1"/>
            </a:solidFill>
            <a:latin typeface="+mn-lt"/>
            <a:cs typeface="Times New Roman" pitchFamily="18" charset="0"/>
          </a:endParaRPr>
        </a:p>
        <a:p>
          <a:pPr algn="l"/>
          <a:r>
            <a:rPr lang="en-US" sz="800" dirty="0" smtClean="0">
              <a:solidFill>
                <a:schemeClr val="tx1"/>
              </a:solidFill>
              <a:latin typeface="+mn-lt"/>
            </a:rPr>
            <a:t>   -  </a:t>
          </a:r>
          <a:r>
            <a:rPr lang="ru-RU" sz="1050" b="1" dirty="0" smtClean="0">
              <a:solidFill>
                <a:schemeClr val="tx1"/>
              </a:solidFill>
              <a:latin typeface="+mn-lt"/>
            </a:rPr>
            <a:t>Запрещается приходить на обед в купальнике и на ужин в шортах или майке. </a:t>
          </a:r>
          <a:endParaRPr lang="en-US" sz="1050" b="1" dirty="0">
            <a:latin typeface="+mn-lt"/>
          </a:endParaRPr>
        </a:p>
      </dgm:t>
    </dgm:pt>
    <dgm:pt modelId="{42123DFB-2948-4FE0-B74F-B4FD9780DD8F}" type="parTrans" cxnId="{0B1A1575-EDD0-4E09-9159-D397A2FE57B6}">
      <dgm:prSet/>
      <dgm:spPr/>
      <dgm:t>
        <a:bodyPr/>
        <a:lstStyle/>
        <a:p>
          <a:endParaRPr lang="en-US"/>
        </a:p>
      </dgm:t>
    </dgm:pt>
    <dgm:pt modelId="{F640139D-E4F8-431F-AEE8-C694AD2EDE0B}" type="sibTrans" cxnId="{0B1A1575-EDD0-4E09-9159-D397A2FE57B6}">
      <dgm:prSet/>
      <dgm:spPr/>
      <dgm:t>
        <a:bodyPr/>
        <a:lstStyle/>
        <a:p>
          <a:endParaRPr lang="en-US"/>
        </a:p>
      </dgm:t>
    </dgm:pt>
    <dgm:pt modelId="{F894F7B9-D3F6-434F-856D-0FC983C00B74}" type="pres">
      <dgm:prSet presAssocID="{91EBCAE2-48EC-4A18-9DB0-0F5C5B2C89B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0C3D0AE-02AC-4947-B0F6-1B622A9EFD1D}" type="pres">
      <dgm:prSet presAssocID="{8E62A216-F9AC-4951-A551-E1F23F99BDAF}" presName="vertOne" presStyleCnt="0"/>
      <dgm:spPr/>
      <dgm:t>
        <a:bodyPr/>
        <a:lstStyle/>
        <a:p>
          <a:endParaRPr lang="en-US"/>
        </a:p>
      </dgm:t>
    </dgm:pt>
    <dgm:pt modelId="{87E074EF-0084-4BC2-8780-F51913F5EDCE}" type="pres">
      <dgm:prSet presAssocID="{8E62A216-F9AC-4951-A551-E1F23F99BDAF}" presName="txOne" presStyleLbl="node0" presStyleIdx="0" presStyleCnt="1" custScaleY="119868" custLinFactNeighborX="215" custLinFactNeighborY="654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C98CDF-4E2D-475C-B476-D36FDCBBC43E}" type="pres">
      <dgm:prSet presAssocID="{8E62A216-F9AC-4951-A551-E1F23F99BDAF}" presName="parTransOne" presStyleCnt="0"/>
      <dgm:spPr/>
      <dgm:t>
        <a:bodyPr/>
        <a:lstStyle/>
        <a:p>
          <a:endParaRPr lang="en-US"/>
        </a:p>
      </dgm:t>
    </dgm:pt>
    <dgm:pt modelId="{C399F340-29D8-439A-A90C-A8BF383CFE1B}" type="pres">
      <dgm:prSet presAssocID="{8E62A216-F9AC-4951-A551-E1F23F99BDAF}" presName="horzOne" presStyleCnt="0"/>
      <dgm:spPr/>
      <dgm:t>
        <a:bodyPr/>
        <a:lstStyle/>
        <a:p>
          <a:endParaRPr lang="en-US"/>
        </a:p>
      </dgm:t>
    </dgm:pt>
    <dgm:pt modelId="{F27C28C9-1FDB-42C9-9D70-273A04883490}" type="pres">
      <dgm:prSet presAssocID="{8D2C5CC9-6F93-4B26-874A-349C6B4855C8}" presName="vertTwo" presStyleCnt="0"/>
      <dgm:spPr/>
      <dgm:t>
        <a:bodyPr/>
        <a:lstStyle/>
        <a:p>
          <a:endParaRPr lang="en-US"/>
        </a:p>
      </dgm:t>
    </dgm:pt>
    <dgm:pt modelId="{ABC349E5-E4AA-4153-9C0E-91C3991A3368}" type="pres">
      <dgm:prSet presAssocID="{8D2C5CC9-6F93-4B26-874A-349C6B4855C8}" presName="txTwo" presStyleLbl="node2" presStyleIdx="0" presStyleCnt="3" custScaleX="88838" custScaleY="74176" custLinFactNeighborX="323" custLinFactNeighborY="21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77CDCE1-EA36-4C7A-91FF-78126D56E4E4}" type="pres">
      <dgm:prSet presAssocID="{8D2C5CC9-6F93-4B26-874A-349C6B4855C8}" presName="horzTwo" presStyleCnt="0"/>
      <dgm:spPr/>
      <dgm:t>
        <a:bodyPr/>
        <a:lstStyle/>
        <a:p>
          <a:endParaRPr lang="en-US"/>
        </a:p>
      </dgm:t>
    </dgm:pt>
    <dgm:pt modelId="{BBA2A123-9DAF-42D5-BDDF-A3C2D8278C7C}" type="pres">
      <dgm:prSet presAssocID="{41F9C112-F768-446F-BFD9-E569591326E6}" presName="sibSpaceTwo" presStyleCnt="0"/>
      <dgm:spPr/>
      <dgm:t>
        <a:bodyPr/>
        <a:lstStyle/>
        <a:p>
          <a:endParaRPr lang="en-US"/>
        </a:p>
      </dgm:t>
    </dgm:pt>
    <dgm:pt modelId="{FB34FDC8-4730-4D63-95AF-8706C0B30D86}" type="pres">
      <dgm:prSet presAssocID="{50B09647-0E98-4B79-B147-D36120CB7821}" presName="vertTwo" presStyleCnt="0"/>
      <dgm:spPr/>
      <dgm:t>
        <a:bodyPr/>
        <a:lstStyle/>
        <a:p>
          <a:endParaRPr lang="en-US"/>
        </a:p>
      </dgm:t>
    </dgm:pt>
    <dgm:pt modelId="{B5E525AA-5C78-4CF8-8A6F-10AD67651BB9}" type="pres">
      <dgm:prSet presAssocID="{50B09647-0E98-4B79-B147-D36120CB7821}" presName="txTwo" presStyleLbl="node2" presStyleIdx="1" presStyleCnt="3" custScaleX="111606" custScaleY="71038" custLinFactNeighborX="2767" custLinFactNeighborY="58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48A58F-EA7B-4A4E-BA8C-9389AB76CA89}" type="pres">
      <dgm:prSet presAssocID="{50B09647-0E98-4B79-B147-D36120CB7821}" presName="horzTwo" presStyleCnt="0"/>
      <dgm:spPr/>
      <dgm:t>
        <a:bodyPr/>
        <a:lstStyle/>
        <a:p>
          <a:endParaRPr lang="en-US"/>
        </a:p>
      </dgm:t>
    </dgm:pt>
    <dgm:pt modelId="{2A722516-2588-4495-A594-39E96D8F20ED}" type="pres">
      <dgm:prSet presAssocID="{1D1D6EC6-B88F-4D40-8FF4-112B3CC4F681}" presName="sibSpaceTwo" presStyleCnt="0"/>
      <dgm:spPr/>
      <dgm:t>
        <a:bodyPr/>
        <a:lstStyle/>
        <a:p>
          <a:endParaRPr lang="en-US"/>
        </a:p>
      </dgm:t>
    </dgm:pt>
    <dgm:pt modelId="{E9ABB70B-379D-4D7E-984A-869D1A7F77F0}" type="pres">
      <dgm:prSet presAssocID="{0F92149A-DB8C-4EFD-843B-3B04F7B81911}" presName="vertTwo" presStyleCnt="0"/>
      <dgm:spPr/>
      <dgm:t>
        <a:bodyPr/>
        <a:lstStyle/>
        <a:p>
          <a:endParaRPr lang="en-US"/>
        </a:p>
      </dgm:t>
    </dgm:pt>
    <dgm:pt modelId="{37264269-25FE-4EF7-9474-9AE04A6941AE}" type="pres">
      <dgm:prSet presAssocID="{0F92149A-DB8C-4EFD-843B-3B04F7B81911}" presName="txTwo" presStyleLbl="node2" presStyleIdx="2" presStyleCnt="3" custScaleX="92866" custScaleY="74003" custLinFactNeighborX="-275" custLinFactNeighborY="18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9C9367-8B4D-4942-AE80-0372AD78DEF6}" type="pres">
      <dgm:prSet presAssocID="{0F92149A-DB8C-4EFD-843B-3B04F7B81911}" presName="horzTwo" presStyleCnt="0"/>
      <dgm:spPr/>
      <dgm:t>
        <a:bodyPr/>
        <a:lstStyle/>
        <a:p>
          <a:endParaRPr lang="en-US"/>
        </a:p>
      </dgm:t>
    </dgm:pt>
  </dgm:ptLst>
  <dgm:cxnLst>
    <dgm:cxn modelId="{2DDA0B54-B210-4887-82D3-B815A7889155}" type="presOf" srcId="{8D2C5CC9-6F93-4B26-874A-349C6B4855C8}" destId="{ABC349E5-E4AA-4153-9C0E-91C3991A3368}" srcOrd="0" destOrd="0" presId="urn:microsoft.com/office/officeart/2005/8/layout/hierarchy4"/>
    <dgm:cxn modelId="{8AECF6BF-AF12-4AF0-AC92-5DE5CAD217E0}" type="presOf" srcId="{0F92149A-DB8C-4EFD-843B-3B04F7B81911}" destId="{37264269-25FE-4EF7-9474-9AE04A6941AE}" srcOrd="0" destOrd="0" presId="urn:microsoft.com/office/officeart/2005/8/layout/hierarchy4"/>
    <dgm:cxn modelId="{4DA997B3-8E1E-450B-9C15-0BFD476AD681}" srcId="{8E62A216-F9AC-4951-A551-E1F23F99BDAF}" destId="{50B09647-0E98-4B79-B147-D36120CB7821}" srcOrd="1" destOrd="0" parTransId="{ECD9A23E-BA94-48AD-BBEA-7EB39BB9E156}" sibTransId="{1D1D6EC6-B88F-4D40-8FF4-112B3CC4F681}"/>
    <dgm:cxn modelId="{04C3A8B4-A264-44D6-95FA-6062C9F92307}" srcId="{8E62A216-F9AC-4951-A551-E1F23F99BDAF}" destId="{8D2C5CC9-6F93-4B26-874A-349C6B4855C8}" srcOrd="0" destOrd="0" parTransId="{2A26C00E-3BD1-4FB3-80C2-C990F83CAAA0}" sibTransId="{41F9C112-F768-446F-BFD9-E569591326E6}"/>
    <dgm:cxn modelId="{8E28C13E-EC3B-4258-82F7-29D6475240C4}" type="presOf" srcId="{8E62A216-F9AC-4951-A551-E1F23F99BDAF}" destId="{87E074EF-0084-4BC2-8780-F51913F5EDCE}" srcOrd="0" destOrd="0" presId="urn:microsoft.com/office/officeart/2005/8/layout/hierarchy4"/>
    <dgm:cxn modelId="{0B1A1575-EDD0-4E09-9159-D397A2FE57B6}" srcId="{91EBCAE2-48EC-4A18-9DB0-0F5C5B2C89BB}" destId="{8E62A216-F9AC-4951-A551-E1F23F99BDAF}" srcOrd="0" destOrd="0" parTransId="{42123DFB-2948-4FE0-B74F-B4FD9780DD8F}" sibTransId="{F640139D-E4F8-431F-AEE8-C694AD2EDE0B}"/>
    <dgm:cxn modelId="{F46A6E09-160C-4A72-BE1E-24352753CA16}" srcId="{8E62A216-F9AC-4951-A551-E1F23F99BDAF}" destId="{0F92149A-DB8C-4EFD-843B-3B04F7B81911}" srcOrd="2" destOrd="0" parTransId="{D51801E9-73E6-4608-A33B-40172D79F237}" sibTransId="{5B4FDB41-38F1-4927-9FCC-6C1F627631D4}"/>
    <dgm:cxn modelId="{22BC6A5A-9B28-4AFA-8CE9-5ACB64FC4055}" type="presOf" srcId="{50B09647-0E98-4B79-B147-D36120CB7821}" destId="{B5E525AA-5C78-4CF8-8A6F-10AD67651BB9}" srcOrd="0" destOrd="0" presId="urn:microsoft.com/office/officeart/2005/8/layout/hierarchy4"/>
    <dgm:cxn modelId="{21CFC369-2C10-4759-9C57-964B04FEA02D}" type="presOf" srcId="{91EBCAE2-48EC-4A18-9DB0-0F5C5B2C89BB}" destId="{F894F7B9-D3F6-434F-856D-0FC983C00B74}" srcOrd="0" destOrd="0" presId="urn:microsoft.com/office/officeart/2005/8/layout/hierarchy4"/>
    <dgm:cxn modelId="{4AD12223-4C40-47C9-AEF3-5250D408C91F}" type="presParOf" srcId="{F894F7B9-D3F6-434F-856D-0FC983C00B74}" destId="{60C3D0AE-02AC-4947-B0F6-1B622A9EFD1D}" srcOrd="0" destOrd="0" presId="urn:microsoft.com/office/officeart/2005/8/layout/hierarchy4"/>
    <dgm:cxn modelId="{5AF11863-6C39-4266-844B-7B98F39AF022}" type="presParOf" srcId="{60C3D0AE-02AC-4947-B0F6-1B622A9EFD1D}" destId="{87E074EF-0084-4BC2-8780-F51913F5EDCE}" srcOrd="0" destOrd="0" presId="urn:microsoft.com/office/officeart/2005/8/layout/hierarchy4"/>
    <dgm:cxn modelId="{F7FC7C0D-CEC9-4FEE-88EA-6385C1662751}" type="presParOf" srcId="{60C3D0AE-02AC-4947-B0F6-1B622A9EFD1D}" destId="{61C98CDF-4E2D-475C-B476-D36FDCBBC43E}" srcOrd="1" destOrd="0" presId="urn:microsoft.com/office/officeart/2005/8/layout/hierarchy4"/>
    <dgm:cxn modelId="{D7609FBD-6FE1-4A9F-9227-2B46929B9BC3}" type="presParOf" srcId="{60C3D0AE-02AC-4947-B0F6-1B622A9EFD1D}" destId="{C399F340-29D8-439A-A90C-A8BF383CFE1B}" srcOrd="2" destOrd="0" presId="urn:microsoft.com/office/officeart/2005/8/layout/hierarchy4"/>
    <dgm:cxn modelId="{C35B8710-6183-4259-8D20-596C2744854C}" type="presParOf" srcId="{C399F340-29D8-439A-A90C-A8BF383CFE1B}" destId="{F27C28C9-1FDB-42C9-9D70-273A04883490}" srcOrd="0" destOrd="0" presId="urn:microsoft.com/office/officeart/2005/8/layout/hierarchy4"/>
    <dgm:cxn modelId="{589C40BA-61B8-4005-94BD-9F16C3F91751}" type="presParOf" srcId="{F27C28C9-1FDB-42C9-9D70-273A04883490}" destId="{ABC349E5-E4AA-4153-9C0E-91C3991A3368}" srcOrd="0" destOrd="0" presId="urn:microsoft.com/office/officeart/2005/8/layout/hierarchy4"/>
    <dgm:cxn modelId="{28CDE45C-1477-4228-8427-1F58EAA28800}" type="presParOf" srcId="{F27C28C9-1FDB-42C9-9D70-273A04883490}" destId="{377CDCE1-EA36-4C7A-91FF-78126D56E4E4}" srcOrd="1" destOrd="0" presId="urn:microsoft.com/office/officeart/2005/8/layout/hierarchy4"/>
    <dgm:cxn modelId="{A00BE91A-A692-41CD-8451-C5038ECF324D}" type="presParOf" srcId="{C399F340-29D8-439A-A90C-A8BF383CFE1B}" destId="{BBA2A123-9DAF-42D5-BDDF-A3C2D8278C7C}" srcOrd="1" destOrd="0" presId="urn:microsoft.com/office/officeart/2005/8/layout/hierarchy4"/>
    <dgm:cxn modelId="{0D95D9BA-208B-422D-A16E-9516E9CF6FDC}" type="presParOf" srcId="{C399F340-29D8-439A-A90C-A8BF383CFE1B}" destId="{FB34FDC8-4730-4D63-95AF-8706C0B30D86}" srcOrd="2" destOrd="0" presId="urn:microsoft.com/office/officeart/2005/8/layout/hierarchy4"/>
    <dgm:cxn modelId="{5E0B5039-FC5A-466C-9022-7D4EC6D738AA}" type="presParOf" srcId="{FB34FDC8-4730-4D63-95AF-8706C0B30D86}" destId="{B5E525AA-5C78-4CF8-8A6F-10AD67651BB9}" srcOrd="0" destOrd="0" presId="urn:microsoft.com/office/officeart/2005/8/layout/hierarchy4"/>
    <dgm:cxn modelId="{9ABBE382-CC6F-41D5-AC2A-634E439C3ACD}" type="presParOf" srcId="{FB34FDC8-4730-4D63-95AF-8706C0B30D86}" destId="{A948A58F-EA7B-4A4E-BA8C-9389AB76CA89}" srcOrd="1" destOrd="0" presId="urn:microsoft.com/office/officeart/2005/8/layout/hierarchy4"/>
    <dgm:cxn modelId="{FF9B40C2-B047-4B16-8AEB-4A3D2D5BC3C3}" type="presParOf" srcId="{C399F340-29D8-439A-A90C-A8BF383CFE1B}" destId="{2A722516-2588-4495-A594-39E96D8F20ED}" srcOrd="3" destOrd="0" presId="urn:microsoft.com/office/officeart/2005/8/layout/hierarchy4"/>
    <dgm:cxn modelId="{9D0D4D77-7FCD-4E35-9D6C-A7EDDA800922}" type="presParOf" srcId="{C399F340-29D8-439A-A90C-A8BF383CFE1B}" destId="{E9ABB70B-379D-4D7E-984A-869D1A7F77F0}" srcOrd="4" destOrd="0" presId="urn:microsoft.com/office/officeart/2005/8/layout/hierarchy4"/>
    <dgm:cxn modelId="{70318C66-A6A7-4485-A85A-8C88B6C8A9C1}" type="presParOf" srcId="{E9ABB70B-379D-4D7E-984A-869D1A7F77F0}" destId="{37264269-25FE-4EF7-9474-9AE04A6941AE}" srcOrd="0" destOrd="0" presId="urn:microsoft.com/office/officeart/2005/8/layout/hierarchy4"/>
    <dgm:cxn modelId="{8AEF72C7-82C2-47ED-8497-7E272F807D66}" type="presParOf" srcId="{E9ABB70B-379D-4D7E-984A-869D1A7F77F0}" destId="{E99C9367-8B4D-4942-AE80-0372AD78DEF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E074EF-0084-4BC2-8780-F51913F5EDCE}">
      <dsp:nvSpPr>
        <dsp:cNvPr id="0" name=""/>
        <dsp:cNvSpPr/>
      </dsp:nvSpPr>
      <dsp:spPr>
        <a:xfrm>
          <a:off x="4043" y="125962"/>
          <a:ext cx="6495270" cy="4886647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u="sng" kern="12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Расписание работы баров и ресторанов</a:t>
          </a:r>
          <a:endParaRPr lang="en-US" sz="1100" b="1" i="0" u="sng" kern="1200" baseline="0" dirty="0" smtClean="0">
            <a:solidFill>
              <a:schemeClr val="tx1"/>
            </a:solidFill>
            <a:latin typeface="+mn-lt"/>
            <a:cs typeface="Times New Roman" pitchFamily="18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70" b="1" i="0" u="none" kern="12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		</a:t>
          </a:r>
          <a:r>
            <a:rPr lang="ru-RU" sz="870" b="1" kern="1200" dirty="0" smtClean="0">
              <a:solidFill>
                <a:schemeClr val="tx1"/>
              </a:solidFill>
            </a:rPr>
            <a:t>Ресторан «Лагуна»</a:t>
          </a:r>
          <a:r>
            <a:rPr lang="en-US" sz="900" b="1" i="0" u="none" kern="12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en-US" sz="900" b="1" i="0" u="none" kern="12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		</a:t>
          </a:r>
          <a:r>
            <a:rPr lang="en-US" sz="900" b="1" i="0" u="none" kern="12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		</a:t>
          </a:r>
          <a:r>
            <a:rPr lang="ru-RU" sz="900" b="1" kern="1200" dirty="0" smtClean="0">
              <a:solidFill>
                <a:schemeClr val="tx1"/>
              </a:solidFill>
            </a:rPr>
            <a:t>«Итальянский» ресторан</a:t>
          </a:r>
          <a:endParaRPr lang="en-US" sz="900" b="0" i="0" u="none" kern="1200" baseline="0" dirty="0" smtClean="0">
            <a:solidFill>
              <a:schemeClr val="tx1"/>
            </a:solidFill>
            <a:latin typeface="+mn-lt"/>
            <a:cs typeface="Times New Roman" pitchFamily="18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3200400" algn="l"/>
              <a:tab pos="3314700" algn="l"/>
            </a:tabLst>
          </a:pPr>
          <a:r>
            <a:rPr lang="ru-RU" sz="900" kern="1200" dirty="0" smtClean="0">
              <a:solidFill>
                <a:schemeClr val="tx1"/>
              </a:solidFill>
            </a:rPr>
            <a:t>Завтрак</a:t>
          </a:r>
          <a:r>
            <a:rPr lang="en-US" sz="900" kern="1200" dirty="0" smtClean="0">
              <a:solidFill>
                <a:schemeClr val="tx1"/>
              </a:solidFill>
            </a:rPr>
            <a:t>                  </a:t>
          </a:r>
          <a:r>
            <a:rPr lang="ru-RU" sz="900" kern="1200" dirty="0" smtClean="0">
              <a:solidFill>
                <a:schemeClr val="tx1"/>
              </a:solidFill>
            </a:rPr>
            <a:t>Шведский стол 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    07:00 - 10:30                                 </a:t>
          </a:r>
          <a:r>
            <a:rPr lang="ru-RU" sz="900" kern="1200" dirty="0" smtClean="0">
              <a:solidFill>
                <a:schemeClr val="tx1"/>
              </a:solidFill>
            </a:rPr>
            <a:t>Континентальный</a:t>
          </a:r>
          <a:r>
            <a:rPr lang="en-US" sz="900" kern="1200" dirty="0" smtClean="0">
              <a:solidFill>
                <a:schemeClr val="tx1"/>
              </a:solidFill>
            </a:rPr>
            <a:t> </a:t>
          </a:r>
          <a:r>
            <a:rPr lang="ru-RU" sz="900" kern="1200" dirty="0" smtClean="0">
              <a:solidFill>
                <a:schemeClr val="tx1"/>
              </a:solidFill>
            </a:rPr>
            <a:t>завтрак </a:t>
          </a:r>
          <a:r>
            <a:rPr lang="en-US" sz="900" kern="1200" dirty="0" smtClean="0">
              <a:solidFill>
                <a:schemeClr val="tx1"/>
              </a:solidFill>
            </a:rPr>
            <a:t>08:00 - 11:00</a:t>
          </a:r>
          <a:endParaRPr lang="en-US" sz="900" kern="1200" baseline="0" dirty="0" smtClean="0">
            <a:solidFill>
              <a:schemeClr val="tx1"/>
            </a:solidFill>
            <a:latin typeface="+mn-lt"/>
            <a:cs typeface="Times New Roman" pitchFamily="18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tabLst/>
          </a:pPr>
          <a:r>
            <a:rPr lang="ru-RU" sz="900" kern="1200" dirty="0" smtClean="0">
              <a:solidFill>
                <a:schemeClr val="tx1"/>
              </a:solidFill>
            </a:rPr>
            <a:t>Обед</a:t>
          </a:r>
          <a:r>
            <a:rPr lang="en-US" sz="900" kern="1200" dirty="0" smtClean="0">
              <a:solidFill>
                <a:schemeClr val="tx1"/>
              </a:solidFill>
            </a:rPr>
            <a:t> </a:t>
          </a:r>
          <a:r>
            <a:rPr lang="ru-RU" sz="900" kern="1200" dirty="0" smtClean="0">
              <a:solidFill>
                <a:schemeClr val="tx1"/>
              </a:solidFill>
            </a:rPr>
            <a:t>                     Шведский стол </a:t>
          </a:r>
          <a:r>
            <a:rPr lang="en-US" sz="900" kern="1200" dirty="0" smtClean="0">
              <a:solidFill>
                <a:schemeClr val="tx1"/>
              </a:solidFill>
            </a:rPr>
            <a:t>      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13:00 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- 15:00	           	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         </a:t>
          </a:r>
          <a:r>
            <a:rPr lang="ru-RU" sz="900" kern="1200" dirty="0" smtClean="0">
              <a:solidFill>
                <a:schemeClr val="tx1"/>
              </a:solidFill>
            </a:rPr>
            <a:t>Шведский стол </a:t>
          </a:r>
          <a:r>
            <a:rPr lang="en-US" sz="900" kern="1200" dirty="0" smtClean="0">
              <a:solidFill>
                <a:schemeClr val="tx1"/>
              </a:solidFill>
            </a:rPr>
            <a:t>13:00 </a:t>
          </a:r>
          <a:r>
            <a:rPr lang="en-US" sz="900" kern="1200" dirty="0" smtClean="0">
              <a:solidFill>
                <a:schemeClr val="tx1"/>
              </a:solidFill>
            </a:rPr>
            <a:t>- 16:00</a:t>
          </a:r>
          <a:endParaRPr lang="en-US" sz="900" kern="1200" baseline="0" dirty="0" smtClean="0">
            <a:solidFill>
              <a:schemeClr val="tx1"/>
            </a:solidFill>
            <a:latin typeface="+mn-lt"/>
            <a:cs typeface="Times New Roman" pitchFamily="18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solidFill>
                <a:schemeClr val="tx1"/>
              </a:solidFill>
            </a:rPr>
            <a:t>Ужин</a:t>
          </a:r>
          <a:r>
            <a:rPr lang="en-US" sz="900" kern="1200" dirty="0" smtClean="0">
              <a:solidFill>
                <a:schemeClr val="tx1"/>
              </a:solidFill>
            </a:rPr>
            <a:t>	   </a:t>
          </a:r>
          <a:r>
            <a:rPr lang="ru-RU" sz="900" kern="1200" dirty="0" smtClean="0">
              <a:solidFill>
                <a:schemeClr val="tx1"/>
              </a:solidFill>
            </a:rPr>
            <a:t>          Шведский стол</a:t>
          </a:r>
          <a:r>
            <a:rPr lang="en-US" sz="900" kern="1200" dirty="0" smtClean="0">
              <a:solidFill>
                <a:schemeClr val="tx1"/>
              </a:solidFill>
            </a:rPr>
            <a:t>       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18:30 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- 21:30	             	          </a:t>
          </a:r>
          <a:r>
            <a:rPr lang="ru-RU" sz="900" kern="1200" dirty="0" smtClean="0">
              <a:solidFill>
                <a:schemeClr val="tx1"/>
              </a:solidFill>
            </a:rPr>
            <a:t>А-ля Карт </a:t>
          </a:r>
          <a:r>
            <a:rPr lang="en-US" sz="900" kern="1200" dirty="0" smtClean="0">
              <a:solidFill>
                <a:schemeClr val="tx1"/>
              </a:solidFill>
            </a:rPr>
            <a:t>19:00 </a:t>
          </a:r>
          <a:r>
            <a:rPr lang="en-US" sz="900" kern="1200" dirty="0" smtClean="0">
              <a:solidFill>
                <a:schemeClr val="tx1"/>
              </a:solidFill>
            </a:rPr>
            <a:t>- 22:00 </a:t>
          </a:r>
          <a:r>
            <a:rPr lang="ru-RU" sz="900" kern="1200" dirty="0" smtClean="0">
              <a:solidFill>
                <a:schemeClr val="tx1"/>
              </a:solidFill>
            </a:rPr>
            <a:t>(кроме Воскресенья) 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						          		          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Воскресный ужин шведский стол без дополнительной 						          оплаты с 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19:00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 до 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22:00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 для гостей, проживающих по 							          программе «Все вклю</a:t>
          </a:r>
          <a:r>
            <a:rPr lang="ru-RU" sz="900" kern="1200" dirty="0" smtClean="0">
              <a:solidFill>
                <a:schemeClr val="tx1"/>
              </a:solidFill>
            </a:rPr>
            <a:t>чено» (включена только еда)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.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						          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Все напитки опла</a:t>
          </a:r>
          <a:r>
            <a:rPr lang="ru-RU" sz="900" kern="1200" dirty="0" smtClean="0">
              <a:solidFill>
                <a:schemeClr val="tx1"/>
              </a:solidFill>
            </a:rPr>
            <a:t>чиваются согласно меню без скидок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. </a:t>
          </a:r>
          <a:endParaRPr lang="en-US" sz="900" kern="1200" baseline="0" dirty="0" smtClean="0">
            <a:solidFill>
              <a:schemeClr val="tx1"/>
            </a:solidFill>
            <a:latin typeface="+mn-lt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Только </a:t>
          </a:r>
          <a:r>
            <a:rPr lang="ru-RU" sz="900" kern="1200" dirty="0" smtClean="0">
              <a:solidFill>
                <a:schemeClr val="tx1"/>
              </a:solidFill>
            </a:rPr>
            <a:t> в ресторане «Итальянский»</a:t>
          </a:r>
          <a:r>
            <a:rPr lang="en-US" sz="900" kern="1200" dirty="0" smtClean="0">
              <a:solidFill>
                <a:schemeClr val="tx1"/>
              </a:solidFill>
            </a:rPr>
            <a:t> </a:t>
          </a:r>
          <a:r>
            <a:rPr lang="ru-RU" sz="900" kern="1200" dirty="0" smtClean="0">
              <a:solidFill>
                <a:schemeClr val="tx1"/>
              </a:solidFill>
            </a:rPr>
            <a:t>гости, проживающие по программе «Все включено» имеют право на 40 % скидку на еду и местные напитки, кроме «Воскресных ужинов» 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с 19:00 до 22:00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 (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шведский стол – бесплатно только для гостей, проживающих по программе «Все вклю</a:t>
          </a:r>
          <a:r>
            <a:rPr lang="ru-RU" sz="900" kern="1200" dirty="0" smtClean="0">
              <a:solidFill>
                <a:schemeClr val="tx1"/>
              </a:solidFill>
            </a:rPr>
            <a:t>чено»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, все напитки – платно без скидок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).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 В</a:t>
          </a:r>
          <a:r>
            <a:rPr lang="ru-RU" sz="900" kern="1200" dirty="0" smtClean="0">
              <a:solidFill>
                <a:schemeClr val="tx1"/>
              </a:solidFill>
            </a:rPr>
            <a:t>се импортные напитки оплачиваются по меню без скидок. </a:t>
          </a:r>
          <a:endParaRPr lang="en-US" sz="900" kern="1200" baseline="0" dirty="0" smtClean="0">
            <a:solidFill>
              <a:schemeClr val="tx1"/>
            </a:solidFill>
            <a:latin typeface="+mn-lt"/>
            <a:cs typeface="Times New Roman" pitchFamily="18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771650" algn="l"/>
              <a:tab pos="1943100" algn="l"/>
              <a:tab pos="2057400" algn="l"/>
            </a:tabLst>
          </a:pP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        </a:t>
          </a:r>
          <a:r>
            <a:rPr lang="en-US" sz="900" b="1" kern="1200" baseline="0" dirty="0" smtClean="0">
              <a:solidFill>
                <a:schemeClr val="tx1"/>
              </a:solidFill>
              <a:latin typeface="+mn-lt"/>
            </a:rPr>
            <a:t>   </a:t>
          </a:r>
          <a:r>
            <a:rPr lang="ru-RU" sz="900" b="1" kern="1200" dirty="0" smtClean="0">
              <a:solidFill>
                <a:schemeClr val="tx1"/>
              </a:solidFill>
            </a:rPr>
            <a:t>Бар «Вендом»</a:t>
          </a:r>
          <a:r>
            <a:rPr lang="en-US" sz="900" b="1" kern="1200" baseline="0" dirty="0" smtClean="0">
              <a:solidFill>
                <a:schemeClr val="tx1"/>
              </a:solidFill>
              <a:latin typeface="+mn-lt"/>
            </a:rPr>
            <a:t>                                       </a:t>
          </a:r>
          <a:r>
            <a:rPr lang="ru-RU" sz="900" b="1" kern="1200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Для гостей, проживающих по программе «Все вклю</a:t>
          </a:r>
          <a:r>
            <a:rPr lang="ru-RU" sz="900" kern="1200" dirty="0" smtClean="0">
              <a:solidFill>
                <a:schemeClr val="tx1"/>
              </a:solidFill>
            </a:rPr>
            <a:t>чено» 		   работает с 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09:00 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до 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18:00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.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657350" algn="l"/>
            </a:tabLst>
          </a:pP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	              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С 1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9:00 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до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 24:00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 все напитки за дополнительную оплату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.</a:t>
          </a:r>
          <a:endParaRPr lang="en-US" sz="900" kern="1200" baseline="0" dirty="0" smtClean="0">
            <a:solidFill>
              <a:schemeClr val="tx1"/>
            </a:solidFill>
            <a:latin typeface="+mn-lt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657350" algn="l"/>
            </a:tabLst>
          </a:pPr>
          <a:r>
            <a:rPr lang="en-US" sz="900" b="1" kern="1200" baseline="0" dirty="0" smtClean="0">
              <a:solidFill>
                <a:schemeClr val="tx1"/>
              </a:solidFill>
              <a:latin typeface="+mn-lt"/>
            </a:rPr>
            <a:t>          </a:t>
          </a:r>
          <a:r>
            <a:rPr lang="ru-RU" sz="900" b="1" kern="1200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b="1" kern="1200" dirty="0" smtClean="0">
              <a:solidFill>
                <a:schemeClr val="tx1"/>
              </a:solidFill>
            </a:rPr>
            <a:t>Ресторан</a:t>
          </a:r>
          <a:r>
            <a:rPr lang="ru-RU" sz="900" kern="1200" dirty="0" smtClean="0">
              <a:solidFill>
                <a:schemeClr val="tx1"/>
              </a:solidFill>
            </a:rPr>
            <a:t>«</a:t>
          </a:r>
          <a:r>
            <a:rPr lang="ru-RU" sz="900" b="1" kern="1200" dirty="0" smtClean="0">
              <a:solidFill>
                <a:schemeClr val="tx1"/>
              </a:solidFill>
            </a:rPr>
            <a:t>Флэйм»</a:t>
          </a:r>
          <a:r>
            <a:rPr lang="en-US" sz="900" b="1" kern="1200" baseline="0" dirty="0" smtClean="0">
              <a:solidFill>
                <a:schemeClr val="tx1"/>
              </a:solidFill>
              <a:latin typeface="+mn-lt"/>
            </a:rPr>
            <a:t>                                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Обед с 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12:00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до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14:00.</a:t>
          </a:r>
          <a:r>
            <a:rPr lang="en-US" sz="900" b="1" kern="1200" baseline="0" dirty="0" smtClean="0">
              <a:solidFill>
                <a:schemeClr val="tx1"/>
              </a:solidFill>
              <a:latin typeface="+mn-lt"/>
            </a:rPr>
            <a:t>  </a:t>
          </a:r>
          <a:endParaRPr lang="en-US" sz="900" kern="1200" baseline="0" dirty="0" smtClean="0">
            <a:solidFill>
              <a:schemeClr val="tx1"/>
            </a:solidFill>
            <a:latin typeface="+mn-lt"/>
          </a:endParaRPr>
        </a:p>
        <a:p>
          <a:pPr marL="0" lvl="0" indent="28575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2057400" algn="l"/>
              <a:tab pos="2114550" algn="l"/>
            </a:tabLst>
          </a:pPr>
          <a:r>
            <a:rPr lang="uk-UA" sz="900" b="1" kern="1200" dirty="0" smtClean="0">
              <a:solidFill>
                <a:schemeClr val="tx1"/>
              </a:solidFill>
            </a:rPr>
            <a:t>«Пиано» Бар и Лобби Бар</a:t>
          </a:r>
          <a:r>
            <a:rPr lang="en-US" sz="900" b="1" kern="1200" baseline="0" dirty="0" smtClean="0">
              <a:solidFill>
                <a:schemeClr val="tx1"/>
              </a:solidFill>
              <a:latin typeface="+mn-lt"/>
            </a:rPr>
            <a:t>:               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Предлагают холодные и горя</a:t>
          </a:r>
          <a:r>
            <a:rPr lang="ru-RU" sz="900" b="0" kern="1200" dirty="0" smtClean="0">
              <a:solidFill>
                <a:schemeClr val="tx1"/>
              </a:solidFill>
            </a:rPr>
            <a:t>чие </a:t>
          </a:r>
          <a:r>
            <a:rPr lang="ru-RU" sz="900" kern="1200" dirty="0" smtClean="0">
              <a:solidFill>
                <a:schemeClr val="tx1"/>
              </a:solidFill>
            </a:rPr>
            <a:t>напитки с 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10:00 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до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 24:00.</a:t>
          </a:r>
          <a:endParaRPr lang="ru-RU" sz="900" kern="1200" baseline="0" dirty="0" smtClean="0">
            <a:solidFill>
              <a:schemeClr val="tx1"/>
            </a:solidFill>
            <a:latin typeface="+mn-lt"/>
          </a:endParaRPr>
        </a:p>
        <a:p>
          <a:pPr marL="0" lvl="0" indent="28575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2057400" algn="l"/>
              <a:tab pos="2114550" algn="l"/>
            </a:tabLst>
          </a:pP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                                                                   </a:t>
          </a:r>
          <a:r>
            <a:rPr lang="ru-RU" sz="900" kern="1200" dirty="0" smtClean="0">
              <a:solidFill>
                <a:schemeClr val="tx1"/>
              </a:solidFill>
            </a:rPr>
            <a:t>Полдник и легкие закуски с 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16:00 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до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18:00.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285750" algn="l"/>
              <a:tab pos="2057400" algn="l"/>
            </a:tabLst>
          </a:pPr>
          <a:r>
            <a:rPr lang="en-US" sz="900" b="1" kern="1200" baseline="0" dirty="0" smtClean="0">
              <a:solidFill>
                <a:schemeClr val="tx1"/>
              </a:solidFill>
              <a:latin typeface="+mn-lt"/>
            </a:rPr>
            <a:t>	</a:t>
          </a:r>
          <a:r>
            <a:rPr lang="ru-RU" sz="900" b="1" kern="1200" dirty="0" smtClean="0">
              <a:solidFill>
                <a:schemeClr val="tx1"/>
              </a:solidFill>
            </a:rPr>
            <a:t>Бары у Главных бассейнов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285750" algn="l"/>
              <a:tab pos="2057400" algn="l"/>
            </a:tabLst>
          </a:pPr>
          <a:r>
            <a:rPr lang="ru-RU" sz="900" b="1" kern="1200" dirty="0" smtClean="0">
              <a:solidFill>
                <a:schemeClr val="tx1"/>
              </a:solidFill>
            </a:rPr>
            <a:t>	и Бар на пляже</a:t>
          </a:r>
          <a:r>
            <a:rPr lang="en-US" sz="900" b="1" kern="1200" baseline="0" dirty="0" smtClean="0">
              <a:solidFill>
                <a:schemeClr val="tx1"/>
              </a:solidFill>
              <a:latin typeface="+mn-lt"/>
            </a:rPr>
            <a:t>:    </a:t>
          </a:r>
          <a:r>
            <a:rPr lang="ru-RU" sz="900" b="1" kern="1200" baseline="0" dirty="0" smtClean="0">
              <a:solidFill>
                <a:schemeClr val="tx1"/>
              </a:solidFill>
              <a:latin typeface="+mn-lt"/>
            </a:rPr>
            <a:t>                                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Предлагают холодные и горя</a:t>
          </a:r>
          <a:r>
            <a:rPr lang="ru-RU" sz="900" b="0" kern="1200" dirty="0" smtClean="0">
              <a:solidFill>
                <a:schemeClr val="tx1"/>
              </a:solidFill>
            </a:rPr>
            <a:t>чие </a:t>
          </a:r>
          <a:r>
            <a:rPr lang="ru-RU" sz="900" kern="1200" dirty="0" smtClean="0">
              <a:solidFill>
                <a:schemeClr val="tx1"/>
              </a:solidFill>
            </a:rPr>
            <a:t>напитки с 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09:00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до заката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.</a:t>
          </a:r>
          <a:endParaRPr lang="en-US" sz="900" kern="1200" baseline="0" dirty="0" smtClean="0">
            <a:solidFill>
              <a:schemeClr val="tx1"/>
            </a:solidFill>
            <a:latin typeface="+mn-lt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			                     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Обед с 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13:00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до 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15:00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 подается на барах у Главных бассейнов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.</a:t>
          </a:r>
          <a:endParaRPr lang="en-US" sz="900" b="0" kern="1200" baseline="0" dirty="0" smtClean="0">
            <a:solidFill>
              <a:schemeClr val="tx1"/>
            </a:solidFill>
            <a:latin typeface="+mn-lt"/>
          </a:endParaRPr>
        </a:p>
        <a:p>
          <a:pPr marL="285750" lvl="0" indent="-28575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2057400" algn="l"/>
            </a:tabLst>
          </a:pPr>
          <a:r>
            <a:rPr lang="en-US" sz="900" b="1" kern="1200" baseline="0" dirty="0" smtClean="0">
              <a:solidFill>
                <a:schemeClr val="tx1"/>
              </a:solidFill>
              <a:latin typeface="+mn-lt"/>
            </a:rPr>
            <a:t>        	</a:t>
          </a:r>
          <a:r>
            <a:rPr lang="ru-RU" sz="900" b="1" kern="1200" dirty="0" smtClean="0">
              <a:solidFill>
                <a:schemeClr val="tx1"/>
              </a:solidFill>
            </a:rPr>
            <a:t>Бар у бассейна «Аква Джим»</a:t>
          </a:r>
          <a:r>
            <a:rPr lang="en-US" sz="900" b="1" kern="1200" baseline="0" dirty="0" smtClean="0">
              <a:solidFill>
                <a:schemeClr val="tx1"/>
              </a:solidFill>
              <a:latin typeface="+mn-lt"/>
            </a:rPr>
            <a:t>:         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Предлагает холодные и горя</a:t>
          </a:r>
          <a:r>
            <a:rPr lang="ru-RU" sz="900" b="0" kern="1200" dirty="0" smtClean="0">
              <a:solidFill>
                <a:schemeClr val="tx1"/>
              </a:solidFill>
            </a:rPr>
            <a:t>чие </a:t>
          </a:r>
          <a:r>
            <a:rPr lang="ru-RU" sz="900" kern="1200" dirty="0" smtClean="0">
              <a:solidFill>
                <a:schemeClr val="tx1"/>
              </a:solidFill>
            </a:rPr>
            <a:t>напитки с 1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0:00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до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17:00.</a:t>
          </a:r>
        </a:p>
        <a:p>
          <a:pPr marL="285750" lvl="0" indent="-28575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i="0" u="none" kern="12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			</a:t>
          </a:r>
          <a:endParaRPr lang="en-US" sz="900" b="1" kern="1200" dirty="0" smtClean="0">
            <a:solidFill>
              <a:schemeClr val="tx1"/>
            </a:solidFill>
            <a:latin typeface="+mn-lt"/>
            <a:cs typeface="Times New Roman" pitchFamily="18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0" kern="1200" dirty="0" smtClean="0">
              <a:solidFill>
                <a:schemeClr val="tx1"/>
              </a:solidFill>
              <a:latin typeface="+mn-lt"/>
            </a:rPr>
            <a:t>   </a:t>
          </a:r>
          <a:r>
            <a:rPr lang="en-US" sz="900" b="1" kern="1200" dirty="0" smtClean="0">
              <a:solidFill>
                <a:schemeClr val="tx1"/>
              </a:solidFill>
              <a:latin typeface="+mn-lt"/>
            </a:rPr>
            <a:t>-  </a:t>
          </a:r>
          <a:r>
            <a:rPr lang="ru-RU" sz="900" b="0" kern="1200" dirty="0" smtClean="0">
              <a:solidFill>
                <a:schemeClr val="tx1"/>
              </a:solidFill>
              <a:latin typeface="+mn-lt"/>
            </a:rPr>
            <a:t>Все местные алкогольные и безалкогольные напитки, а также минеральная вода подаются в стаканах, по одному </a:t>
          </a:r>
          <a:r>
            <a:rPr lang="en-US" sz="900" b="0" kern="1200" dirty="0" smtClean="0">
              <a:solidFill>
                <a:schemeClr val="tx1"/>
              </a:solidFill>
              <a:latin typeface="+mn-lt"/>
            </a:rPr>
            <a:t>. </a:t>
          </a:r>
          <a:endParaRPr lang="en-US" sz="900" b="0" kern="1200" baseline="0" dirty="0" smtClean="0">
            <a:solidFill>
              <a:schemeClr val="tx1"/>
            </a:solidFill>
            <a:latin typeface="+mn-lt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1"/>
              </a:solidFill>
              <a:latin typeface="+mn-lt"/>
            </a:rPr>
            <a:t>   -  </a:t>
          </a:r>
          <a:r>
            <a:rPr lang="ru-RU" sz="900" kern="1200" dirty="0" smtClean="0">
              <a:solidFill>
                <a:schemeClr val="tx1"/>
              </a:solidFill>
              <a:latin typeface="+mn-lt"/>
            </a:rPr>
            <a:t>Не разрешается переносить еду и напитки из одного ресторана или бара в другой</a:t>
          </a:r>
          <a:r>
            <a:rPr lang="en-US" sz="900" kern="1200" dirty="0" smtClean="0">
              <a:solidFill>
                <a:schemeClr val="tx1"/>
              </a:solidFill>
              <a:latin typeface="+mn-lt"/>
            </a:rPr>
            <a:t>. </a:t>
          </a:r>
          <a:r>
            <a:rPr lang="ru-RU" sz="900" kern="1200" dirty="0" smtClean="0">
              <a:solidFill>
                <a:schemeClr val="tx1"/>
              </a:solidFill>
              <a:latin typeface="+mn-lt"/>
            </a:rPr>
            <a:t>Не разрешается приносить свои напитки в бары, рестораны и ночной клуб.</a:t>
          </a:r>
          <a:r>
            <a:rPr lang="en-US" sz="900" kern="120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kern="1200" dirty="0" smtClean="0">
              <a:solidFill>
                <a:schemeClr val="tx1"/>
              </a:solidFill>
              <a:latin typeface="+mn-lt"/>
            </a:rPr>
            <a:t>Не разрешается употребление алкогольных напитков  несовершеннолетними.</a:t>
          </a:r>
          <a:endParaRPr lang="en-US" sz="900" kern="1200" dirty="0" smtClean="0">
            <a:solidFill>
              <a:schemeClr val="tx1"/>
            </a:solidFill>
            <a:latin typeface="+mn-lt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0" kern="12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  - 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К вашим услугам детское меню и детские стулья (по запросу).</a:t>
          </a:r>
          <a:endParaRPr lang="en-US" sz="900" b="0" kern="1200" baseline="0" dirty="0" smtClean="0">
            <a:solidFill>
              <a:schemeClr val="tx1"/>
            </a:solidFill>
            <a:latin typeface="+mn-lt"/>
            <a:cs typeface="Times New Roman" pitchFamily="18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chemeClr val="tx1"/>
              </a:solidFill>
              <a:latin typeface="+mn-lt"/>
            </a:rPr>
            <a:t>   -  </a:t>
          </a:r>
          <a:r>
            <a:rPr lang="ru-RU" sz="1050" b="1" kern="1200" dirty="0" smtClean="0">
              <a:solidFill>
                <a:schemeClr val="tx1"/>
              </a:solidFill>
              <a:latin typeface="+mn-lt"/>
            </a:rPr>
            <a:t>Запрещается приходить на обед в купальнике и на ужин в шортах или майке. </a:t>
          </a:r>
          <a:endParaRPr lang="en-US" sz="1050" b="1" kern="1200" dirty="0">
            <a:latin typeface="+mn-lt"/>
          </a:endParaRPr>
        </a:p>
      </dsp:txBody>
      <dsp:txXfrm>
        <a:off x="147168" y="269087"/>
        <a:ext cx="6209020" cy="4600397"/>
      </dsp:txXfrm>
    </dsp:sp>
    <dsp:sp modelId="{ABC349E5-E4AA-4153-9C0E-91C3991A3368}">
      <dsp:nvSpPr>
        <dsp:cNvPr id="0" name=""/>
        <dsp:cNvSpPr/>
      </dsp:nvSpPr>
      <dsp:spPr>
        <a:xfrm>
          <a:off x="8786" y="5081959"/>
          <a:ext cx="1860716" cy="302392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+mn-lt"/>
            </a:rPr>
            <a:t>Общая информация</a:t>
          </a:r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b="1" kern="1200" dirty="0" smtClean="0">
            <a:solidFill>
              <a:schemeClr val="tx1"/>
            </a:solidFill>
            <a:latin typeface="+mn-lt"/>
          </a:endParaRPr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+mn-lt"/>
            </a:rPr>
            <a:t>Время заезда в номер </a:t>
          </a:r>
          <a:r>
            <a:rPr lang="ru-RU" sz="800" b="0" kern="1200" dirty="0" smtClean="0">
              <a:solidFill>
                <a:schemeClr val="tx1"/>
              </a:solidFill>
              <a:latin typeface="+mn-lt"/>
            </a:rPr>
            <a:t>после 14</a:t>
          </a:r>
          <a:r>
            <a:rPr lang="en-US" sz="800" b="0" kern="1200" dirty="0" smtClean="0">
              <a:solidFill>
                <a:schemeClr val="tx1"/>
              </a:solidFill>
              <a:latin typeface="+mn-lt"/>
            </a:rPr>
            <a:t>:</a:t>
          </a:r>
          <a:r>
            <a:rPr lang="ru-RU" sz="800" b="0" kern="1200" dirty="0" smtClean="0">
              <a:solidFill>
                <a:schemeClr val="tx1"/>
              </a:solidFill>
              <a:latin typeface="+mn-lt"/>
            </a:rPr>
            <a:t>00</a:t>
          </a:r>
          <a:r>
            <a:rPr lang="ru-RU" sz="800" b="0" kern="1200" baseline="0" dirty="0" smtClean="0">
              <a:solidFill>
                <a:schemeClr val="tx1"/>
              </a:solidFill>
              <a:latin typeface="+mn-lt"/>
            </a:rPr>
            <a:t>.</a:t>
          </a:r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b="0" kern="1200" baseline="0" dirty="0" smtClean="0">
            <a:solidFill>
              <a:schemeClr val="tx1"/>
            </a:solidFill>
            <a:latin typeface="+mn-lt"/>
          </a:endParaRPr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+mn-lt"/>
            </a:rPr>
            <a:t>Время освобождения номера </a:t>
          </a:r>
          <a:r>
            <a:rPr lang="en-US" sz="800" kern="1200" dirty="0" smtClean="0">
              <a:solidFill>
                <a:schemeClr val="tx1"/>
              </a:solidFill>
              <a:latin typeface="+mn-lt"/>
            </a:rPr>
            <a:t>12:00 </a:t>
          </a:r>
          <a:r>
            <a:rPr lang="ru-RU" sz="800" kern="1200" dirty="0" smtClean="0">
              <a:solidFill>
                <a:schemeClr val="tx1"/>
              </a:solidFill>
              <a:latin typeface="+mn-lt"/>
            </a:rPr>
            <a:t>дня в день отъезда</a:t>
          </a:r>
          <a:r>
            <a:rPr lang="en-US" sz="800" kern="1200" dirty="0" smtClean="0">
              <a:solidFill>
                <a:schemeClr val="tx1"/>
              </a:solidFill>
              <a:latin typeface="+mn-lt"/>
            </a:rPr>
            <a:t>,</a:t>
          </a:r>
          <a:r>
            <a:rPr lang="en-US" sz="800" kern="1200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800" kern="1200" baseline="0" dirty="0" smtClean="0">
              <a:solidFill>
                <a:schemeClr val="tx1"/>
              </a:solidFill>
              <a:latin typeface="+mn-lt"/>
            </a:rPr>
            <a:t>ключ от комнаты и карты на полотенце должны быть возвращены на ресепшен, браслеты  «ВСЕ ВЛЮЧЕНО» должны быть срезаны.</a:t>
          </a:r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baseline="0" dirty="0" smtClean="0">
            <a:solidFill>
              <a:schemeClr val="tx1"/>
            </a:solidFill>
            <a:latin typeface="+mn-lt"/>
          </a:endParaRPr>
        </a:p>
        <a:p>
          <a:pPr lvl="0" algn="l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+mn-lt"/>
            </a:rPr>
            <a:t>Дополнительные расходы после сдачи номера </a:t>
          </a:r>
          <a:r>
            <a:rPr lang="ru-RU" sz="800" b="0" kern="1200" dirty="0" smtClean="0">
              <a:solidFill>
                <a:schemeClr val="tx1"/>
              </a:solidFill>
              <a:latin typeface="+mn-lt"/>
            </a:rPr>
            <a:t>оплачиваются перед выездом.</a:t>
          </a:r>
        </a:p>
        <a:p>
          <a:pPr lvl="0" algn="l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b="1" kern="1200" dirty="0" smtClean="0">
            <a:solidFill>
              <a:schemeClr val="tx1"/>
            </a:solidFill>
            <a:latin typeface="+mj-lt"/>
          </a:endParaRPr>
        </a:p>
        <a:p>
          <a:pPr lvl="0" algn="l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+mn-lt"/>
            </a:rPr>
            <a:t>Рейсовый автобус в Наама Бэй </a:t>
          </a:r>
          <a:r>
            <a:rPr lang="en-US" sz="800" b="1" kern="120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800" b="0" kern="1200" dirty="0" smtClean="0">
              <a:solidFill>
                <a:schemeClr val="tx1"/>
              </a:solidFill>
              <a:latin typeface="+mn-lt"/>
            </a:rPr>
            <a:t>расписание находится в Лобби отеля. Просим резервировать места заранее день в день на стойке консьержа.</a:t>
          </a:r>
          <a:r>
            <a:rPr lang="en-US" sz="800" b="0" kern="1200" dirty="0" smtClean="0">
              <a:solidFill>
                <a:schemeClr val="tx1"/>
              </a:solidFill>
              <a:latin typeface="+mn-lt"/>
            </a:rPr>
            <a:t> </a:t>
          </a:r>
          <a:endParaRPr lang="ru-RU" sz="800" b="0" kern="1200" dirty="0" smtClean="0">
            <a:solidFill>
              <a:schemeClr val="tx1"/>
            </a:solidFill>
            <a:latin typeface="+mn-lt"/>
          </a:endParaRPr>
        </a:p>
        <a:p>
          <a:pPr lvl="0" algn="l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 smtClean="0">
            <a:solidFill>
              <a:schemeClr val="tx1"/>
            </a:solidFill>
            <a:latin typeface="+mj-lt"/>
          </a:endParaRPr>
        </a:p>
        <a:p>
          <a:pPr lvl="0" algn="l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+mn-lt"/>
            </a:rPr>
            <a:t>Автобус </a:t>
          </a:r>
          <a:r>
            <a:rPr lang="ru-RU" sz="800" b="0" kern="1200" dirty="0" smtClean="0">
              <a:solidFill>
                <a:schemeClr val="tx1"/>
              </a:solidFill>
              <a:latin typeface="+mn-lt"/>
            </a:rPr>
            <a:t>между Фронт и Спорт отелями ходит ежедневно каждые </a:t>
          </a:r>
          <a:r>
            <a:rPr lang="en-US" sz="800" b="0" kern="1200" dirty="0" smtClean="0">
              <a:solidFill>
                <a:schemeClr val="tx1"/>
              </a:solidFill>
              <a:latin typeface="+mn-lt"/>
            </a:rPr>
            <a:t>10 - 15 </a:t>
          </a:r>
          <a:r>
            <a:rPr lang="ru-RU" sz="800" b="0" kern="1200" dirty="0" smtClean="0">
              <a:solidFill>
                <a:schemeClr val="tx1"/>
              </a:solidFill>
              <a:latin typeface="+mn-lt"/>
            </a:rPr>
            <a:t>минут с 0</a:t>
          </a:r>
          <a:r>
            <a:rPr lang="en-US" sz="800" b="0" kern="1200" dirty="0" smtClean="0">
              <a:solidFill>
                <a:schemeClr val="tx1"/>
              </a:solidFill>
              <a:latin typeface="+mn-lt"/>
            </a:rPr>
            <a:t>7:00 </a:t>
          </a:r>
          <a:r>
            <a:rPr lang="ru-RU" sz="800" b="0" kern="1200" dirty="0" smtClean="0">
              <a:solidFill>
                <a:schemeClr val="tx1"/>
              </a:solidFill>
              <a:latin typeface="+mn-lt"/>
            </a:rPr>
            <a:t>до</a:t>
          </a:r>
          <a:r>
            <a:rPr lang="en-US" sz="800" b="0" kern="1200" dirty="0" smtClean="0">
              <a:solidFill>
                <a:schemeClr val="tx1"/>
              </a:solidFill>
              <a:latin typeface="+mn-lt"/>
            </a:rPr>
            <a:t> 01:00.</a:t>
          </a:r>
          <a:endParaRPr lang="en-US" sz="800" kern="1200" dirty="0">
            <a:solidFill>
              <a:schemeClr val="tx1"/>
            </a:solidFill>
            <a:latin typeface="+mj-lt"/>
          </a:endParaRPr>
        </a:p>
      </dsp:txBody>
      <dsp:txXfrm>
        <a:off x="63285" y="5136458"/>
        <a:ext cx="1751718" cy="2914928"/>
      </dsp:txXfrm>
    </dsp:sp>
    <dsp:sp modelId="{B5E525AA-5C78-4CF8-8A6F-10AD67651BB9}">
      <dsp:nvSpPr>
        <dsp:cNvPr id="0" name=""/>
        <dsp:cNvSpPr/>
      </dsp:nvSpPr>
      <dsp:spPr>
        <a:xfrm>
          <a:off x="2096631" y="5209886"/>
          <a:ext cx="2337593" cy="2895999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i="0" u="none" kern="1200" dirty="0" smtClean="0">
              <a:solidFill>
                <a:schemeClr val="tx1"/>
              </a:solidFill>
              <a:latin typeface="+mj-lt"/>
            </a:rPr>
            <a:t>Развлекательные мероприятия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+mj-lt"/>
            </a:rPr>
            <a:t>Развлечения</a:t>
          </a:r>
          <a:r>
            <a:rPr lang="en-US" sz="800" b="1" kern="1200" dirty="0" smtClean="0">
              <a:solidFill>
                <a:schemeClr val="tx1"/>
              </a:solidFill>
              <a:latin typeface="+mj-lt"/>
            </a:rPr>
            <a:t>:</a:t>
          </a:r>
          <a:r>
            <a:rPr lang="ru-RU" sz="800" b="1" kern="1200" dirty="0" smtClean="0">
              <a:solidFill>
                <a:schemeClr val="tx1"/>
              </a:solidFill>
              <a:latin typeface="+mj-lt"/>
            </a:rPr>
            <a:t> 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Живая музыка и шоу проходят каждую ночь на терассах ресторанов Лагуна, «Водопады»и Итальянского</a:t>
          </a:r>
          <a:r>
            <a:rPr lang="en-US" sz="800" kern="1200" dirty="0" smtClean="0">
              <a:solidFill>
                <a:schemeClr val="tx1"/>
              </a:solidFill>
              <a:latin typeface="+mj-lt"/>
            </a:rPr>
            <a:t>, 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а также в ночном клубе </a:t>
          </a:r>
          <a:r>
            <a:rPr lang="en-US" sz="800" kern="1200" dirty="0" smtClean="0">
              <a:solidFill>
                <a:schemeClr val="tx1"/>
              </a:solidFill>
              <a:latin typeface="+mj-lt"/>
            </a:rPr>
            <a:t>“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Норманди </a:t>
          </a:r>
          <a:r>
            <a:rPr lang="en-US" sz="800" kern="1200" dirty="0" smtClean="0">
              <a:solidFill>
                <a:schemeClr val="tx1"/>
              </a:solidFill>
              <a:latin typeface="+mj-lt"/>
            </a:rPr>
            <a:t>II”. 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Пожалуйста, ознакомьтесь с ежедневной анимационной программой в вашей комнате.</a:t>
          </a:r>
          <a:endParaRPr lang="en-US" sz="800" b="1" kern="1200" dirty="0" smtClean="0">
            <a:solidFill>
              <a:schemeClr val="tx1"/>
            </a:solidFill>
            <a:latin typeface="+mj-lt"/>
          </a:endParaRP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i="0" u="none" kern="1200" dirty="0" smtClean="0">
              <a:solidFill>
                <a:schemeClr val="tx1"/>
              </a:solidFill>
              <a:latin typeface="+mj-lt"/>
            </a:rPr>
            <a:t>Спортивные мероприятия</a:t>
          </a:r>
          <a:r>
            <a:rPr lang="en-US" sz="800" b="1" i="0" u="none" kern="1200" dirty="0" smtClean="0">
              <a:solidFill>
                <a:schemeClr val="tx1"/>
              </a:solidFill>
              <a:latin typeface="+mj-lt"/>
            </a:rPr>
            <a:t>:</a:t>
          </a:r>
          <a:r>
            <a:rPr lang="en-US" sz="800" b="1" i="0" u="none" kern="1200" baseline="0" dirty="0" smtClean="0">
              <a:solidFill>
                <a:schemeClr val="tx1"/>
              </a:solidFill>
              <a:latin typeface="+mj-lt"/>
            </a:rPr>
            <a:t> </a:t>
          </a:r>
          <a:r>
            <a:rPr lang="ru-RU" sz="800" b="0" i="0" u="none" kern="1200" baseline="0" dirty="0" smtClean="0">
              <a:solidFill>
                <a:schemeClr val="tx1"/>
              </a:solidFill>
              <a:latin typeface="+mj-lt"/>
            </a:rPr>
            <a:t>В дневное время 3 теннисных корта, футбольное поле, многокомплексное поле</a:t>
          </a:r>
          <a:r>
            <a:rPr lang="ru-RU" sz="800" b="0" i="0" u="none" kern="1200" baseline="0" dirty="0" smtClean="0">
              <a:solidFill>
                <a:srgbClr val="FF0000"/>
              </a:solidFill>
              <a:latin typeface="+mj-lt"/>
            </a:rPr>
            <a:t>, </a:t>
          </a:r>
          <a:r>
            <a:rPr lang="ru-RU" sz="800" b="0" i="0" u="none" kern="1200" baseline="0" dirty="0" smtClean="0">
              <a:solidFill>
                <a:schemeClr val="tx1"/>
              </a:solidFill>
              <a:latin typeface="+mj-lt"/>
            </a:rPr>
            <a:t>беговая дорожка, бассейн с тренажерами, бассейн с водными горками, пляжный воллейбол</a:t>
          </a:r>
          <a:r>
            <a:rPr lang="en-US" sz="800" b="0" kern="1200" dirty="0" smtClean="0">
              <a:solidFill>
                <a:schemeClr val="tx1"/>
              </a:solidFill>
              <a:latin typeface="+mj-lt"/>
            </a:rPr>
            <a:t>.</a:t>
          </a:r>
          <a:endParaRPr lang="en-US" sz="800" kern="1200" dirty="0" smtClean="0">
            <a:solidFill>
              <a:schemeClr val="tx1"/>
            </a:solidFill>
            <a:latin typeface="+mj-lt"/>
          </a:endParaRP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i="0" u="none" kern="1200" dirty="0" smtClean="0">
              <a:solidFill>
                <a:schemeClr val="tx1"/>
              </a:solidFill>
              <a:latin typeface="+mj-lt"/>
            </a:rPr>
            <a:t>Оздоровительный центр</a:t>
          </a:r>
          <a:r>
            <a:rPr lang="en-US" sz="800" b="1" i="0" u="none" kern="1200" dirty="0" smtClean="0">
              <a:solidFill>
                <a:schemeClr val="tx1"/>
              </a:solidFill>
              <a:latin typeface="+mj-lt"/>
            </a:rPr>
            <a:t>: </a:t>
          </a:r>
          <a:r>
            <a:rPr lang="ru-RU" sz="800" b="0" i="0" u="none" kern="1200" dirty="0" smtClean="0">
              <a:solidFill>
                <a:schemeClr val="tx1"/>
              </a:solidFill>
              <a:latin typeface="+mj-lt"/>
            </a:rPr>
            <a:t>тренажерный зал</a:t>
          </a:r>
          <a:r>
            <a:rPr lang="en-US" sz="800" b="0" i="0" u="none" kern="1200" dirty="0" smtClean="0">
              <a:solidFill>
                <a:schemeClr val="tx1"/>
              </a:solidFill>
              <a:latin typeface="+mj-lt"/>
            </a:rPr>
            <a:t> (</a:t>
          </a:r>
          <a:r>
            <a:rPr lang="ru-RU" sz="800" b="0" i="0" u="none" kern="1200" dirty="0" smtClean="0">
              <a:solidFill>
                <a:schemeClr val="tx1"/>
              </a:solidFill>
              <a:latin typeface="+mj-lt"/>
            </a:rPr>
            <a:t>только в спортивной обуви,  не разрешается детям до 14 лет), сауна, джакузи, парная комната (не р</a:t>
          </a:r>
          <a:r>
            <a:rPr lang="en-US" sz="800" b="0" i="0" u="none" kern="1200" dirty="0" smtClean="0">
              <a:solidFill>
                <a:schemeClr val="tx1"/>
              </a:solidFill>
              <a:latin typeface="+mj-lt"/>
            </a:rPr>
            <a:t>a</a:t>
          </a:r>
          <a:r>
            <a:rPr lang="ru-RU" sz="800" b="0" i="0" u="none" kern="1200" dirty="0" smtClean="0">
              <a:solidFill>
                <a:schemeClr val="tx1"/>
              </a:solidFill>
              <a:latin typeface="+mj-lt"/>
            </a:rPr>
            <a:t>зрешается детям до 12 лет).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solidFill>
                <a:schemeClr val="tx1"/>
              </a:solidFill>
              <a:latin typeface="+mj-lt"/>
            </a:rPr>
            <a:t>Не разрешается приносить алкогольные напитки  и курить в оздоровительном центре.</a:t>
          </a:r>
          <a:endParaRPr lang="en-US" sz="800" kern="1200" dirty="0" smtClean="0">
            <a:solidFill>
              <a:schemeClr val="tx1"/>
            </a:solidFill>
            <a:latin typeface="+mj-lt"/>
          </a:endParaRP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i="0" u="none" kern="1200" dirty="0" smtClean="0">
              <a:solidFill>
                <a:schemeClr val="tx1"/>
              </a:solidFill>
              <a:latin typeface="+mj-lt"/>
            </a:rPr>
            <a:t>Игровая комната</a:t>
          </a:r>
          <a:r>
            <a:rPr lang="en-US" sz="800" b="1" i="0" u="none" kern="1200" dirty="0" smtClean="0">
              <a:solidFill>
                <a:schemeClr val="tx1"/>
              </a:solidFill>
              <a:latin typeface="+mj-lt"/>
            </a:rPr>
            <a:t>:</a:t>
          </a:r>
          <a:r>
            <a:rPr lang="en-US" sz="800" b="0" i="0" u="none" kern="1200" dirty="0" smtClean="0">
              <a:solidFill>
                <a:schemeClr val="tx1"/>
              </a:solidFill>
              <a:latin typeface="+mj-lt"/>
            </a:rPr>
            <a:t> </a:t>
          </a:r>
          <a:r>
            <a:rPr lang="ru-RU" sz="800" b="0" i="0" u="none" kern="1200" dirty="0" smtClean="0">
              <a:solidFill>
                <a:schemeClr val="tx1"/>
              </a:solidFill>
              <a:latin typeface="+mj-lt"/>
            </a:rPr>
            <a:t>бильярд, настольный теннис, шахматы</a:t>
          </a:r>
          <a:r>
            <a:rPr lang="en-US" sz="800" b="0" kern="1200" dirty="0" smtClean="0">
              <a:solidFill>
                <a:schemeClr val="tx1"/>
              </a:solidFill>
              <a:latin typeface="+mj-lt"/>
            </a:rPr>
            <a:t>.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 smtClean="0">
              <a:solidFill>
                <a:schemeClr val="tx1"/>
              </a:solidFill>
              <a:latin typeface="+mj-lt"/>
            </a:rPr>
            <a:t>Детские развлечения</a:t>
          </a:r>
          <a:r>
            <a:rPr lang="en-US" sz="800" b="1" u="none" kern="1200" dirty="0" smtClean="0">
              <a:solidFill>
                <a:schemeClr val="tx1"/>
              </a:solidFill>
              <a:latin typeface="+mj-lt"/>
            </a:rPr>
            <a:t>: </a:t>
          </a:r>
          <a:r>
            <a:rPr lang="ru-RU" sz="800" b="0" u="none" kern="1200" dirty="0" smtClean="0">
              <a:solidFill>
                <a:schemeClr val="tx1"/>
              </a:solidFill>
              <a:latin typeface="+mj-lt"/>
            </a:rPr>
            <a:t>Каждый день, кроме воскресенья, работает Детский Клуб Тукан до 22:00 с мини-диско в 20:00 , а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 так же две детские площадки – во Фронт и Спорт Отелях.</a:t>
          </a:r>
          <a:r>
            <a:rPr lang="en-US" sz="800" kern="1200" dirty="0" smtClean="0">
              <a:solidFill>
                <a:schemeClr val="tx1"/>
              </a:solidFill>
              <a:latin typeface="+mj-lt"/>
            </a:rPr>
            <a:t> </a:t>
          </a:r>
          <a:endParaRPr lang="en-US" sz="800" kern="1200" dirty="0">
            <a:solidFill>
              <a:schemeClr val="tx1"/>
            </a:solidFill>
            <a:latin typeface="+mj-lt"/>
          </a:endParaRPr>
        </a:p>
      </dsp:txBody>
      <dsp:txXfrm>
        <a:off x="2165097" y="5278352"/>
        <a:ext cx="2200661" cy="2759067"/>
      </dsp:txXfrm>
    </dsp:sp>
    <dsp:sp modelId="{37264269-25FE-4EF7-9474-9AE04A6941AE}">
      <dsp:nvSpPr>
        <dsp:cNvPr id="0" name=""/>
        <dsp:cNvSpPr/>
      </dsp:nvSpPr>
      <dsp:spPr>
        <a:xfrm>
          <a:off x="4546449" y="5089012"/>
          <a:ext cx="1945083" cy="3016873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+mj-lt"/>
            </a:rPr>
            <a:t>Правила безопасности</a:t>
          </a:r>
          <a:endParaRPr lang="en-US" sz="800" kern="1200" dirty="0" smtClean="0">
            <a:solidFill>
              <a:schemeClr val="tx1"/>
            </a:solidFill>
            <a:latin typeface="+mj-lt"/>
          </a:endParaRP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chemeClr val="tx1"/>
              </a:solidFill>
              <a:latin typeface="+mj-lt"/>
            </a:rPr>
            <a:t>- 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Пожалуйста храните  ценные вещи, драгоценности и деньги в сейфе в вашей комнате.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chemeClr val="tx1"/>
              </a:solidFill>
              <a:latin typeface="+mj-lt"/>
            </a:rPr>
            <a:t>- 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Просьба не оставлять ваши личные вещи за пределами вашего номера, а так же на терассе</a:t>
          </a:r>
          <a:r>
            <a:rPr lang="en-US" sz="800" kern="1200" dirty="0" smtClean="0">
              <a:solidFill>
                <a:schemeClr val="tx1"/>
              </a:solidFill>
              <a:latin typeface="+mj-lt"/>
            </a:rPr>
            <a:t>/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балконе. Так как в этом случае отель не несет ответственность за какую-либо пропажу.</a:t>
          </a:r>
          <a:endParaRPr lang="en-US" sz="800" kern="1200" dirty="0" smtClean="0">
            <a:solidFill>
              <a:schemeClr val="tx1"/>
            </a:solidFill>
            <a:latin typeface="+mj-lt"/>
          </a:endParaRP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chemeClr val="tx1"/>
              </a:solidFill>
              <a:latin typeface="+mj-lt"/>
            </a:rPr>
            <a:t>- 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Любой ущерб, нанесенный гостями в номерах либо общественных местах отеля должен быть компенсирован в денежной форме до отъезда</a:t>
          </a:r>
          <a:r>
            <a:rPr lang="en-US" sz="800" kern="1200" dirty="0" smtClean="0">
              <a:solidFill>
                <a:schemeClr val="tx1"/>
              </a:solidFill>
              <a:latin typeface="+mj-lt"/>
            </a:rPr>
            <a:t>. </a:t>
          </a:r>
          <a:endParaRPr lang="en-US" sz="800" kern="1200" dirty="0" smtClean="0">
            <a:solidFill>
              <a:schemeClr val="tx1"/>
            </a:solidFill>
            <a:latin typeface="+mj-lt"/>
          </a:endParaRP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chemeClr val="tx1"/>
              </a:solidFill>
              <a:latin typeface="+mj-lt"/>
            </a:rPr>
            <a:t>- 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Курение кальяна в комнате, на балконе</a:t>
          </a:r>
          <a:r>
            <a:rPr lang="en-US" sz="800" kern="1200" dirty="0" smtClean="0">
              <a:solidFill>
                <a:schemeClr val="tx1"/>
              </a:solidFill>
              <a:latin typeface="+mj-lt"/>
            </a:rPr>
            <a:t>/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терассе строго запрещается.</a:t>
          </a:r>
          <a:endParaRPr lang="en-US" sz="800" kern="1200" dirty="0" smtClean="0">
            <a:solidFill>
              <a:schemeClr val="tx1"/>
            </a:solidFill>
            <a:latin typeface="+mj-lt"/>
          </a:endParaRP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chemeClr val="tx1"/>
              </a:solidFill>
              <a:latin typeface="+mj-lt"/>
            </a:rPr>
            <a:t>- 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Вывешивание личных вещей, полотенец на стульях  или балконных перилах запрещается.</a:t>
          </a:r>
          <a:endParaRPr lang="en-US" sz="800" kern="1200" dirty="0"/>
        </a:p>
      </dsp:txBody>
      <dsp:txXfrm>
        <a:off x="4603419" y="5145982"/>
        <a:ext cx="1831143" cy="2902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A27B5-EC41-4EBC-8E95-6FD5DA646716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A4C111-EA7B-45A6-AA6F-689FC1107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675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2421E-8270-42FA-B341-B97399ADA12F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07AAE-E289-4238-BB75-43DFA407D5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4114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456855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913710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370574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827429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2284284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741139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3198003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3654858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07AAE-E289-4238-BB75-43DFA407D5B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75"/>
            <a:ext cx="5829300" cy="1960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41" y="488950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9" y="488950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3" y="5875870"/>
            <a:ext cx="5829300" cy="181610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3" y="3875625"/>
            <a:ext cx="5829300" cy="200025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685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7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05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18274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2842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274113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19800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365485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5"/>
            <a:ext cx="2257425" cy="8045450"/>
          </a:xfr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5"/>
            <a:ext cx="2257425" cy="8045450"/>
          </a:xfr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0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4" y="2046820"/>
            <a:ext cx="3030143" cy="85302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56855" indent="0">
              <a:buNone/>
              <a:defRPr sz="1800" b="1"/>
            </a:lvl2pPr>
            <a:lvl3pPr marL="913710" indent="0">
              <a:buNone/>
              <a:defRPr sz="1800" b="1"/>
            </a:lvl3pPr>
            <a:lvl4pPr marL="1370574" indent="0">
              <a:buNone/>
              <a:defRPr sz="1800" b="1"/>
            </a:lvl4pPr>
            <a:lvl5pPr marL="1827429" indent="0">
              <a:buNone/>
              <a:defRPr sz="1800" b="1"/>
            </a:lvl5pPr>
            <a:lvl6pPr marL="2284284" indent="0">
              <a:buNone/>
              <a:defRPr sz="1800" b="1"/>
            </a:lvl6pPr>
            <a:lvl7pPr marL="2741139" indent="0">
              <a:buNone/>
              <a:defRPr sz="1800" b="1"/>
            </a:lvl7pPr>
            <a:lvl8pPr marL="3198003" indent="0">
              <a:buNone/>
              <a:defRPr sz="1800" b="1"/>
            </a:lvl8pPr>
            <a:lvl9pPr marL="365485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4" y="2899840"/>
            <a:ext cx="3030143" cy="5268380"/>
          </a:xfrm>
        </p:spPr>
        <p:txBody>
          <a:bodyPr/>
          <a:lstStyle>
            <a:lvl1pPr>
              <a:defRPr sz="26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6" y="2046820"/>
            <a:ext cx="3031328" cy="85302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56855" indent="0">
              <a:buNone/>
              <a:defRPr sz="1800" b="1"/>
            </a:lvl2pPr>
            <a:lvl3pPr marL="913710" indent="0">
              <a:buNone/>
              <a:defRPr sz="1800" b="1"/>
            </a:lvl3pPr>
            <a:lvl4pPr marL="1370574" indent="0">
              <a:buNone/>
              <a:defRPr sz="1800" b="1"/>
            </a:lvl4pPr>
            <a:lvl5pPr marL="1827429" indent="0">
              <a:buNone/>
              <a:defRPr sz="1800" b="1"/>
            </a:lvl5pPr>
            <a:lvl6pPr marL="2284284" indent="0">
              <a:buNone/>
              <a:defRPr sz="1800" b="1"/>
            </a:lvl6pPr>
            <a:lvl7pPr marL="2741139" indent="0">
              <a:buNone/>
              <a:defRPr sz="1800" b="1"/>
            </a:lvl7pPr>
            <a:lvl8pPr marL="3198003" indent="0">
              <a:buNone/>
              <a:defRPr sz="1800" b="1"/>
            </a:lvl8pPr>
            <a:lvl9pPr marL="365485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6" y="2899840"/>
            <a:ext cx="3031328" cy="5268380"/>
          </a:xfrm>
        </p:spPr>
        <p:txBody>
          <a:bodyPr/>
          <a:lstStyle>
            <a:lvl1pPr>
              <a:defRPr sz="26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11" y="364070"/>
            <a:ext cx="2256233" cy="15494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91" y="364075"/>
            <a:ext cx="3833813" cy="7804150"/>
          </a:xfrm>
        </p:spPr>
        <p:txBody>
          <a:bodyPr/>
          <a:lstStyle>
            <a:lvl1pPr>
              <a:defRPr sz="3500"/>
            </a:lvl1pPr>
            <a:lvl2pPr>
              <a:defRPr sz="2600"/>
            </a:lvl2pPr>
            <a:lvl3pPr>
              <a:defRPr sz="2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11" y="1913475"/>
            <a:ext cx="2256233" cy="6254750"/>
          </a:xfrm>
        </p:spPr>
        <p:txBody>
          <a:bodyPr/>
          <a:lstStyle>
            <a:lvl1pPr marL="0" indent="0">
              <a:buNone/>
              <a:defRPr sz="1800"/>
            </a:lvl1pPr>
            <a:lvl2pPr marL="456855" indent="0">
              <a:buNone/>
              <a:defRPr sz="900"/>
            </a:lvl2pPr>
            <a:lvl3pPr marL="913710" indent="0">
              <a:buNone/>
              <a:defRPr sz="900"/>
            </a:lvl3pPr>
            <a:lvl4pPr marL="1370574" indent="0">
              <a:buNone/>
              <a:defRPr sz="900"/>
            </a:lvl4pPr>
            <a:lvl5pPr marL="1827429" indent="0">
              <a:buNone/>
              <a:defRPr sz="900"/>
            </a:lvl5pPr>
            <a:lvl6pPr marL="2284284" indent="0">
              <a:buNone/>
              <a:defRPr sz="900"/>
            </a:lvl6pPr>
            <a:lvl7pPr marL="2741139" indent="0">
              <a:buNone/>
              <a:defRPr sz="900"/>
            </a:lvl7pPr>
            <a:lvl8pPr marL="3198003" indent="0">
              <a:buNone/>
              <a:defRPr sz="900"/>
            </a:lvl8pPr>
            <a:lvl9pPr marL="365485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8" y="6400805"/>
            <a:ext cx="4114800" cy="75565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8" y="817030"/>
            <a:ext cx="4114800" cy="5486400"/>
          </a:xfrm>
        </p:spPr>
        <p:txBody>
          <a:bodyPr/>
          <a:lstStyle>
            <a:lvl1pPr marL="0" indent="0">
              <a:buNone/>
              <a:defRPr sz="3500"/>
            </a:lvl1pPr>
            <a:lvl2pPr marL="456855" indent="0">
              <a:buNone/>
              <a:defRPr sz="2600"/>
            </a:lvl2pPr>
            <a:lvl3pPr marL="913710" indent="0">
              <a:buNone/>
              <a:defRPr sz="2600"/>
            </a:lvl3pPr>
            <a:lvl4pPr marL="1370574" indent="0">
              <a:buNone/>
              <a:defRPr sz="1800"/>
            </a:lvl4pPr>
            <a:lvl5pPr marL="1827429" indent="0">
              <a:buNone/>
              <a:defRPr sz="1800"/>
            </a:lvl5pPr>
            <a:lvl6pPr marL="2284284" indent="0">
              <a:buNone/>
              <a:defRPr sz="1800"/>
            </a:lvl6pPr>
            <a:lvl7pPr marL="2741139" indent="0">
              <a:buNone/>
              <a:defRPr sz="1800"/>
            </a:lvl7pPr>
            <a:lvl8pPr marL="3198003" indent="0">
              <a:buNone/>
              <a:defRPr sz="1800"/>
            </a:lvl8pPr>
            <a:lvl9pPr marL="3654858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8" y="7156455"/>
            <a:ext cx="4114800" cy="1073150"/>
          </a:xfrm>
        </p:spPr>
        <p:txBody>
          <a:bodyPr/>
          <a:lstStyle>
            <a:lvl1pPr marL="0" indent="0">
              <a:buNone/>
              <a:defRPr sz="1800"/>
            </a:lvl1pPr>
            <a:lvl2pPr marL="456855" indent="0">
              <a:buNone/>
              <a:defRPr sz="900"/>
            </a:lvl2pPr>
            <a:lvl3pPr marL="913710" indent="0">
              <a:buNone/>
              <a:defRPr sz="900"/>
            </a:lvl3pPr>
            <a:lvl4pPr marL="1370574" indent="0">
              <a:buNone/>
              <a:defRPr sz="900"/>
            </a:lvl4pPr>
            <a:lvl5pPr marL="1827429" indent="0">
              <a:buNone/>
              <a:defRPr sz="900"/>
            </a:lvl5pPr>
            <a:lvl6pPr marL="2284284" indent="0">
              <a:buNone/>
              <a:defRPr sz="900"/>
            </a:lvl6pPr>
            <a:lvl7pPr marL="2741139" indent="0">
              <a:buNone/>
              <a:defRPr sz="900"/>
            </a:lvl7pPr>
            <a:lvl8pPr marL="3198003" indent="0">
              <a:buNone/>
              <a:defRPr sz="900"/>
            </a:lvl8pPr>
            <a:lvl9pPr marL="365485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0"/>
            <a:ext cx="6172200" cy="1524000"/>
          </a:xfrm>
          <a:prstGeom prst="rect">
            <a:avLst/>
          </a:prstGeom>
        </p:spPr>
        <p:txBody>
          <a:bodyPr vert="horz" lIns="91368" tIns="45684" rIns="91368" bIns="4568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034620"/>
          </a:xfrm>
          <a:prstGeom prst="rect">
            <a:avLst/>
          </a:prstGeom>
        </p:spPr>
        <p:txBody>
          <a:bodyPr vert="horz" lIns="91368" tIns="45684" rIns="91368" bIns="456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45"/>
            <a:ext cx="1600200" cy="486830"/>
          </a:xfrm>
          <a:prstGeom prst="rect">
            <a:avLst/>
          </a:prstGeom>
        </p:spPr>
        <p:txBody>
          <a:bodyPr vert="horz" lIns="91368" tIns="45684" rIns="91368" bIns="45684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59EB6-83B4-4C08-9F30-AD9CE87358BE}" type="datetimeFigureOut">
              <a:rPr lang="en-US" smtClean="0"/>
              <a:pPr/>
              <a:t>7/4/2014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45"/>
            <a:ext cx="2171700" cy="486830"/>
          </a:xfrm>
          <a:prstGeom prst="rect">
            <a:avLst/>
          </a:prstGeom>
        </p:spPr>
        <p:txBody>
          <a:bodyPr vert="horz" lIns="91368" tIns="45684" rIns="91368" bIns="45684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45"/>
            <a:ext cx="1600200" cy="486830"/>
          </a:xfrm>
          <a:prstGeom prst="rect">
            <a:avLst/>
          </a:prstGeom>
        </p:spPr>
        <p:txBody>
          <a:bodyPr vert="horz" lIns="91368" tIns="45684" rIns="91368" bIns="45684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371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641" indent="-342641" algn="l" defTabSz="91371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742394" indent="-285539" algn="l" defTabSz="913710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146" indent="-228428" algn="l" defTabSz="91371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001" indent="-228428" algn="l" defTabSz="91371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56" indent="-228428" algn="l" defTabSz="91371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711" indent="-228428" algn="l" defTabSz="91371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575" indent="-228428" algn="l" defTabSz="91371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430" indent="-228428" algn="l" defTabSz="91371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285" indent="-228428" algn="l" defTabSz="91371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55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10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74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429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284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139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003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858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30" y="446031"/>
            <a:ext cx="6715170" cy="263586"/>
          </a:xfrm>
        </p:spPr>
        <p:txBody>
          <a:bodyPr>
            <a:normAutofit fontScale="90000"/>
          </a:bodyPr>
          <a:lstStyle/>
          <a:p>
            <a:r>
              <a:rPr lang="en-US" sz="1800" b="1" kern="700" dirty="0" smtClean="0"/>
              <a:t/>
            </a:r>
            <a:br>
              <a:rPr lang="en-US" sz="1800" b="1" kern="700" dirty="0" smtClean="0"/>
            </a:br>
            <a:r>
              <a:rPr lang="ru-RU" sz="1800" b="1" kern="700" dirty="0"/>
              <a:t>Программа «Все включено» Фронт Отель</a:t>
            </a:r>
            <a:r>
              <a:rPr lang="en-US" sz="1800" b="1" kern="700" dirty="0" smtClean="0"/>
              <a:t> 2014</a:t>
            </a:r>
            <a:r>
              <a:rPr lang="en-US" sz="1800" b="1" kern="700" dirty="0" smtClean="0">
                <a:latin typeface="Lucida Calligraphy" pitchFamily="66" charset="0"/>
              </a:rPr>
              <a:t/>
            </a:r>
            <a:br>
              <a:rPr lang="en-US" sz="1800" b="1" kern="700" dirty="0" smtClean="0">
                <a:latin typeface="Lucida Calligraphy" pitchFamily="66" charset="0"/>
              </a:rPr>
            </a:br>
            <a:r>
              <a:rPr lang="en-US" sz="1100" b="1" kern="700" dirty="0" smtClean="0">
                <a:latin typeface="Lucida Calligraphy" pitchFamily="66" charset="0"/>
              </a:rPr>
              <a:t> </a:t>
            </a:r>
            <a:r>
              <a:rPr lang="ru-RU" sz="1200" b="1" kern="700" dirty="0" smtClean="0">
                <a:latin typeface="+mn-lt"/>
              </a:rPr>
              <a:t>Менеджмент </a:t>
            </a:r>
            <a:r>
              <a:rPr lang="ru-RU" sz="1200" b="1" kern="700" dirty="0">
                <a:latin typeface="+mn-lt"/>
              </a:rPr>
              <a:t>и персонал  Отеля приветствуют Вас и желают Вам приятного отдыха </a:t>
            </a:r>
            <a:r>
              <a:rPr lang="en-US" sz="1200" b="1" kern="700" dirty="0">
                <a:latin typeface="+mn-lt"/>
              </a:rPr>
              <a:t/>
            </a:r>
            <a:br>
              <a:rPr lang="en-US" sz="1200" b="1" kern="700" dirty="0">
                <a:latin typeface="+mn-lt"/>
              </a:rPr>
            </a:br>
            <a:r>
              <a:rPr lang="ru-RU" sz="1200" b="1" kern="700" dirty="0">
                <a:latin typeface="+mn-lt"/>
              </a:rPr>
              <a:t>в Отеле Конкорд  Эль Салам Шарм Эль </a:t>
            </a:r>
            <a:r>
              <a:rPr lang="ru-RU" sz="1200" b="1" kern="700" dirty="0" smtClean="0">
                <a:latin typeface="+mn-lt"/>
              </a:rPr>
              <a:t>Шейх</a:t>
            </a:r>
            <a:r>
              <a:rPr lang="en-US" sz="1200" b="1" kern="700" dirty="0">
                <a:latin typeface="+mn-lt"/>
              </a:rPr>
              <a:t>!</a:t>
            </a:r>
            <a:br>
              <a:rPr lang="en-US" sz="1200" b="1" kern="700" dirty="0">
                <a:latin typeface="+mn-lt"/>
              </a:rPr>
            </a:br>
            <a:r>
              <a:rPr lang="en-US" sz="1800" b="1" dirty="0" smtClean="0">
                <a:latin typeface="Lucida Calligraphy" pitchFamily="66" charset="0"/>
              </a:rPr>
              <a:t/>
            </a:r>
            <a:br>
              <a:rPr lang="en-US" sz="1800" b="1" dirty="0" smtClean="0">
                <a:latin typeface="Lucida Calligraphy" pitchFamily="66" charset="0"/>
              </a:rPr>
            </a:br>
            <a:endParaRPr lang="en-US" sz="1800" b="1" dirty="0">
              <a:latin typeface="Lucida Calligraphy" pitchFamily="66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2741833659"/>
              </p:ext>
            </p:extLst>
          </p:nvPr>
        </p:nvGraphicFramePr>
        <p:xfrm>
          <a:off x="215856" y="701622"/>
          <a:ext cx="6499314" cy="8105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0" y="8880534"/>
            <a:ext cx="6858000" cy="263466"/>
          </a:xfrm>
          <a:prstGeom prst="rect">
            <a:avLst/>
          </a:prstGeom>
        </p:spPr>
        <p:txBody>
          <a:bodyPr vert="horz" lIns="91368" tIns="45684" rIns="91368" bIns="45684" rtlCol="0" anchor="ctr">
            <a:normAutofit fontScale="25000" lnSpcReduction="20000"/>
          </a:bodyPr>
          <a:lstStyle/>
          <a:p>
            <a:pPr lvl="0" algn="ctr">
              <a:spcBef>
                <a:spcPct val="0"/>
              </a:spcBef>
            </a:pPr>
            <a:endParaRPr lang="en-US" sz="4200" b="1" dirty="0" smtClean="0">
              <a:latin typeface="+mj-lt"/>
            </a:endParaRPr>
          </a:p>
          <a:p>
            <a:pPr lvl="0" algn="ctr">
              <a:spcBef>
                <a:spcPct val="0"/>
              </a:spcBef>
            </a:pPr>
            <a:endParaRPr lang="en-US" sz="4200" b="1" dirty="0" smtClean="0">
              <a:latin typeface="+mj-lt"/>
            </a:endParaRPr>
          </a:p>
          <a:p>
            <a:pPr lvl="0" algn="ctr">
              <a:spcBef>
                <a:spcPct val="0"/>
              </a:spcBef>
            </a:pPr>
            <a:endParaRPr lang="en-US" sz="4200" b="1" dirty="0" smtClean="0">
              <a:latin typeface="+mj-lt"/>
            </a:endParaRPr>
          </a:p>
          <a:p>
            <a:pPr lvl="0" algn="ctr">
              <a:spcBef>
                <a:spcPct val="0"/>
              </a:spcBef>
            </a:pPr>
            <a:endParaRPr lang="en-US" sz="4200" b="1" dirty="0" smtClean="0">
              <a:latin typeface="+mj-lt"/>
            </a:endParaRPr>
          </a:p>
          <a:p>
            <a:pPr lvl="0" algn="ctr">
              <a:spcBef>
                <a:spcPct val="0"/>
              </a:spcBef>
            </a:pPr>
            <a:endParaRPr lang="en-US" sz="4200" b="1" dirty="0" smtClean="0">
              <a:latin typeface="+mj-lt"/>
            </a:endParaRPr>
          </a:p>
          <a:p>
            <a:pPr lvl="0" algn="ctr">
              <a:spcBef>
                <a:spcPct val="0"/>
              </a:spcBef>
            </a:pPr>
            <a:endParaRPr lang="en-US" sz="4200" b="1" dirty="0" smtClean="0">
              <a:latin typeface="+mj-lt"/>
            </a:endParaRPr>
          </a:p>
          <a:p>
            <a:pPr lvl="0" algn="ctr">
              <a:spcBef>
                <a:spcPct val="0"/>
              </a:spcBef>
            </a:pPr>
            <a:endParaRPr lang="en-US" sz="4200" b="1" dirty="0" smtClean="0">
              <a:latin typeface="+mj-lt"/>
            </a:endParaRPr>
          </a:p>
          <a:p>
            <a:pPr lvl="0" algn="ctr">
              <a:spcBef>
                <a:spcPct val="0"/>
              </a:spcBef>
            </a:pPr>
            <a:r>
              <a:rPr lang="en-US" sz="4200" b="1" dirty="0" smtClean="0">
                <a:latin typeface="+mj-lt"/>
              </a:rPr>
              <a:t>.</a:t>
            </a:r>
            <a:r>
              <a:rPr lang="en-US" b="1" dirty="0" smtClean="0">
                <a:latin typeface="Lucida Calligraphy" pitchFamily="66" charset="0"/>
              </a:rPr>
              <a:t/>
            </a:r>
            <a:br>
              <a:rPr lang="en-US" b="1" dirty="0" smtClean="0">
                <a:latin typeface="Lucida Calligraphy" pitchFamily="66" charset="0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" y="8807508"/>
            <a:ext cx="675168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900" b="1" dirty="0"/>
              <a:t>Более подробную информацию вы найдете в </a:t>
            </a:r>
            <a:r>
              <a:rPr lang="ru-RU" sz="900" b="1" dirty="0" smtClean="0"/>
              <a:t>справочнике, </a:t>
            </a:r>
            <a:r>
              <a:rPr lang="ru-RU" sz="900" b="1" dirty="0"/>
              <a:t>который находится в вашей </a:t>
            </a:r>
            <a:r>
              <a:rPr lang="ru-RU" sz="900" b="1" dirty="0" smtClean="0"/>
              <a:t>комнате, </a:t>
            </a:r>
            <a:r>
              <a:rPr lang="ru-RU" sz="900" b="1" dirty="0"/>
              <a:t>либо обращайтесь за помощью к Представителям по работе с Гостями по номеру 0</a:t>
            </a:r>
            <a:r>
              <a:rPr lang="en-US" sz="900" b="1" dirty="0"/>
              <a:t>5</a:t>
            </a:r>
            <a:r>
              <a:rPr lang="en-US" sz="1000" b="1" dirty="0"/>
              <a:t>.</a:t>
            </a:r>
            <a:r>
              <a:rPr lang="en-US" sz="900" b="1" dirty="0">
                <a:latin typeface="Lucida Calligraphy" pitchFamily="66" charset="0"/>
              </a:rPr>
              <a:t/>
            </a:r>
            <a:br>
              <a:rPr lang="en-US" sz="900" b="1" dirty="0">
                <a:latin typeface="Lucida Calligraphy" pitchFamily="66" charset="0"/>
              </a:rPr>
            </a:br>
            <a:endParaRPr lang="en-US" sz="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1599</TotalTime>
  <Words>401</Words>
  <Application>Microsoft Office PowerPoint</Application>
  <PresentationFormat>On-screen Show (4:3)</PresentationFormat>
  <Paragraphs>57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Программа «Все включено» Фронт Отель 2014  Менеджмент и персонал  Отеля приветствуют Вас и желают Вам приятного отдыха  в Отеле Конкорд  Эль Салам Шарм Эль Шейх!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gms</dc:creator>
  <cp:lastModifiedBy>gr01</cp:lastModifiedBy>
  <cp:revision>217</cp:revision>
  <dcterms:created xsi:type="dcterms:W3CDTF">2009-02-16T14:07:44Z</dcterms:created>
  <dcterms:modified xsi:type="dcterms:W3CDTF">2014-07-04T07:40:37Z</dcterms:modified>
</cp:coreProperties>
</file>