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119"/>
    <a:srgbClr val="CC0000"/>
    <a:srgbClr val="990000"/>
    <a:srgbClr val="E28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49" autoAdjust="0"/>
  </p:normalViewPr>
  <p:slideViewPr>
    <p:cSldViewPr>
      <p:cViewPr varScale="1">
        <p:scale>
          <a:sx n="73" d="100"/>
          <a:sy n="73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B9F3B-F3F1-4A8C-9D46-8F4F4891F4B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AFC9CA3-17BD-45A1-91FE-F05AA750D12E}">
      <dgm:prSet phldrT="[Κείμενο]"/>
      <dgm:spPr>
        <a:solidFill>
          <a:srgbClr val="C00000"/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Book Now</a:t>
          </a:r>
          <a:endParaRPr lang="el-GR" u="none" dirty="0">
            <a:solidFill>
              <a:schemeClr val="bg1"/>
            </a:solidFill>
          </a:endParaRPr>
        </a:p>
      </dgm:t>
    </dgm:pt>
    <dgm:pt modelId="{4F1005CA-BC73-4E39-9EA7-332A684E1643}" type="parTrans" cxnId="{E998F8A6-0B2B-44BB-A878-32BBCC8E9A38}">
      <dgm:prSet/>
      <dgm:spPr/>
      <dgm:t>
        <a:bodyPr/>
        <a:lstStyle/>
        <a:p>
          <a:endParaRPr lang="el-GR"/>
        </a:p>
      </dgm:t>
    </dgm:pt>
    <dgm:pt modelId="{B3FBCEE9-7302-43B6-B8C1-AD9BB50B228A}" type="sibTrans" cxnId="{E998F8A6-0B2B-44BB-A878-32BBCC8E9A38}">
      <dgm:prSet/>
      <dgm:spPr/>
      <dgm:t>
        <a:bodyPr/>
        <a:lstStyle/>
        <a:p>
          <a:endParaRPr lang="el-GR"/>
        </a:p>
      </dgm:t>
    </dgm:pt>
    <dgm:pt modelId="{31111D78-56A6-4522-A143-80A973C1BE31}" type="pres">
      <dgm:prSet presAssocID="{DCAB9F3B-F3F1-4A8C-9D46-8F4F4891F4B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64E155F5-7B98-4206-AA14-CEFF2E4362AE}" type="pres">
      <dgm:prSet presAssocID="{BAFC9CA3-17BD-45A1-91FE-F05AA750D12E}" presName="horFlow" presStyleCnt="0"/>
      <dgm:spPr/>
    </dgm:pt>
    <dgm:pt modelId="{1A8CE13E-A59D-42A5-A707-5EF6E71ED144}" type="pres">
      <dgm:prSet presAssocID="{BAFC9CA3-17BD-45A1-91FE-F05AA750D12E}" presName="bigChev" presStyleLbl="node1" presStyleIdx="0" presStyleCnt="1" custScaleX="100098" custScaleY="30291" custLinFactNeighborX="2001" custLinFactNeighborY="29"/>
      <dgm:spPr/>
      <dgm:t>
        <a:bodyPr/>
        <a:lstStyle/>
        <a:p>
          <a:endParaRPr lang="el-GR"/>
        </a:p>
      </dgm:t>
    </dgm:pt>
  </dgm:ptLst>
  <dgm:cxnLst>
    <dgm:cxn modelId="{E998F8A6-0B2B-44BB-A878-32BBCC8E9A38}" srcId="{DCAB9F3B-F3F1-4A8C-9D46-8F4F4891F4B7}" destId="{BAFC9CA3-17BD-45A1-91FE-F05AA750D12E}" srcOrd="0" destOrd="0" parTransId="{4F1005CA-BC73-4E39-9EA7-332A684E1643}" sibTransId="{B3FBCEE9-7302-43B6-B8C1-AD9BB50B228A}"/>
    <dgm:cxn modelId="{A3D41B8E-0BD7-4CE6-AAA0-F724FA8B2E5C}" type="presOf" srcId="{DCAB9F3B-F3F1-4A8C-9D46-8F4F4891F4B7}" destId="{31111D78-56A6-4522-A143-80A973C1BE31}" srcOrd="0" destOrd="0" presId="urn:microsoft.com/office/officeart/2005/8/layout/lProcess3"/>
    <dgm:cxn modelId="{A71B4F6F-D95B-4AB9-9487-ACB9B1DE5625}" type="presOf" srcId="{BAFC9CA3-17BD-45A1-91FE-F05AA750D12E}" destId="{1A8CE13E-A59D-42A5-A707-5EF6E71ED144}" srcOrd="0" destOrd="0" presId="urn:microsoft.com/office/officeart/2005/8/layout/lProcess3"/>
    <dgm:cxn modelId="{8E01CD04-DCE2-4255-8171-3B2502ECDE0E}" type="presParOf" srcId="{31111D78-56A6-4522-A143-80A973C1BE31}" destId="{64E155F5-7B98-4206-AA14-CEFF2E4362AE}" srcOrd="0" destOrd="0" presId="urn:microsoft.com/office/officeart/2005/8/layout/lProcess3"/>
    <dgm:cxn modelId="{BA3F408C-E96C-4FC0-8E38-1A46C3BC211F}" type="presParOf" srcId="{64E155F5-7B98-4206-AA14-CEFF2E4362AE}" destId="{1A8CE13E-A59D-42A5-A707-5EF6E71ED14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CE13E-A59D-42A5-A707-5EF6E71ED144}">
      <dsp:nvSpPr>
        <dsp:cNvPr id="0" name=""/>
        <dsp:cNvSpPr/>
      </dsp:nvSpPr>
      <dsp:spPr>
        <a:xfrm>
          <a:off x="3603" y="861"/>
          <a:ext cx="3692468" cy="44695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u="none" kern="1200" dirty="0" smtClean="0">
              <a:solidFill>
                <a:schemeClr val="bg1"/>
              </a:solidFill>
            </a:rPr>
            <a:t>Book Now</a:t>
          </a:r>
          <a:endParaRPr lang="el-GR" sz="2900" u="none" kern="1200" dirty="0">
            <a:solidFill>
              <a:schemeClr val="bg1"/>
            </a:solidFill>
          </a:endParaRPr>
        </a:p>
      </dsp:txBody>
      <dsp:txXfrm>
        <a:off x="227081" y="861"/>
        <a:ext cx="3245512" cy="44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7116E-3308-4987-810E-699C3F85CA25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85634-44B3-4C87-9B01-3B6EDF631B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449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5634-44B3-4C87-9B01-3B6EDF631B94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333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397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296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656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243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4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96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60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380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63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0165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663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79E0-3DED-4CCE-A24A-2563BB817A9E}" type="datetimeFigureOut">
              <a:rPr lang="el-GR" smtClean="0"/>
              <a:pPr/>
              <a:t>17/11/2014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7B4D-4647-447F-B462-B1AB3B5E6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725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pomegranatespahotel.reserve-online.net/" TargetMode="Externa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693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80526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Myriad Pro" pitchFamily="34" charset="0"/>
              </a:rPr>
              <a:t>Предложение на Новогодние и Рождественские праздники</a:t>
            </a:r>
            <a:endParaRPr lang="el-GR" sz="2400" b="1" dirty="0">
              <a:solidFill>
                <a:srgbClr val="990000"/>
              </a:solidFill>
              <a:latin typeface="Myriad Pro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508104" y="5949280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00" dirty="0" smtClean="0">
                <a:solidFill>
                  <a:srgbClr val="990000"/>
                </a:solidFill>
                <a:latin typeface="Myriad Pro" pitchFamily="34" charset="0"/>
              </a:rPr>
              <a:t>2014</a:t>
            </a:r>
            <a:r>
              <a:rPr lang="el-GR" sz="4800" b="1" spc="-100" dirty="0" smtClean="0">
                <a:solidFill>
                  <a:srgbClr val="990000"/>
                </a:solidFill>
                <a:latin typeface="Myriad Pro" pitchFamily="34" charset="0"/>
              </a:rPr>
              <a:t> </a:t>
            </a:r>
            <a:r>
              <a:rPr lang="en-US" sz="4800" b="1" spc="-100" dirty="0" smtClean="0">
                <a:solidFill>
                  <a:srgbClr val="990000"/>
                </a:solidFill>
                <a:latin typeface="Myriad Pro" pitchFamily="34" charset="0"/>
              </a:rPr>
              <a:t>-</a:t>
            </a:r>
            <a:r>
              <a:rPr lang="el-GR" sz="4800" b="1" spc="-100" dirty="0" smtClean="0">
                <a:solidFill>
                  <a:srgbClr val="990000"/>
                </a:solidFill>
                <a:latin typeface="Myriad Pro" pitchFamily="34" charset="0"/>
              </a:rPr>
              <a:t> </a:t>
            </a:r>
            <a:r>
              <a:rPr lang="en-US" sz="4800" b="1" spc="-100" dirty="0" smtClean="0">
                <a:solidFill>
                  <a:srgbClr val="990000"/>
                </a:solidFill>
                <a:latin typeface="Myriad Pro" pitchFamily="34" charset="0"/>
              </a:rPr>
              <a:t>2015</a:t>
            </a:r>
            <a:endParaRPr lang="el-GR" sz="4800" b="1" spc="-100" dirty="0">
              <a:solidFill>
                <a:srgbClr val="99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6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9060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  <a:bevel/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ТОРЖЕСТВЕННЫЙ НОВОГОДНИЙ УЖИН</a:t>
            </a:r>
            <a:endParaRPr lang="el-GR" sz="1600" b="1" dirty="0">
              <a:ln w="12700">
                <a:noFill/>
                <a:bevel/>
              </a:ln>
              <a:solidFill>
                <a:srgbClr val="CC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5806" y="573654"/>
            <a:ext cx="3204356" cy="38472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n w="12700">
                  <a:noFill/>
                  <a:beve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главном ресторане «Зевс»</a:t>
            </a:r>
            <a:endParaRPr lang="en-US" sz="9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31/12</a:t>
            </a:r>
            <a:r>
              <a:rPr lang="en-US" sz="9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21:00 – 02:00</a:t>
            </a:r>
            <a:endParaRPr lang="el-GR" sz="9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052736"/>
            <a:ext cx="424847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Myriad Pro" pitchFamily="34" charset="0"/>
              </a:rPr>
              <a:t>Kir </a:t>
            </a:r>
            <a:r>
              <a:rPr lang="ru-RU" sz="900" dirty="0">
                <a:latin typeface="Myriad Pro" pitchFamily="34" charset="0"/>
              </a:rPr>
              <a:t>royale | </a:t>
            </a:r>
            <a:r>
              <a:rPr lang="ru-RU" sz="900" dirty="0" smtClean="0">
                <a:latin typeface="Myriad Pro" pitchFamily="34" charset="0"/>
              </a:rPr>
              <a:t>Ассорти </a:t>
            </a:r>
            <a:r>
              <a:rPr lang="ru-RU" sz="900" dirty="0">
                <a:latin typeface="Myriad Pro" pitchFamily="34" charset="0"/>
              </a:rPr>
              <a:t>канапе</a:t>
            </a:r>
          </a:p>
          <a:p>
            <a:endParaRPr lang="el-GR" sz="900" b="1" dirty="0" smtClean="0">
              <a:latin typeface="Myriad Pro" pitchFamily="34" charset="0"/>
            </a:endParaRPr>
          </a:p>
          <a:p>
            <a:endParaRPr lang="ru-RU" sz="900" b="1" dirty="0" smtClean="0">
              <a:latin typeface="Myriad Pro" pitchFamily="34" charset="0"/>
            </a:endParaRPr>
          </a:p>
          <a:p>
            <a:r>
              <a:rPr lang="ru-RU" sz="900" b="1" dirty="0" smtClean="0">
                <a:latin typeface="Myriad Pro" pitchFamily="34" charset="0"/>
              </a:rPr>
              <a:t>Супы:</a:t>
            </a:r>
            <a:endParaRPr lang="el-GR" sz="900" dirty="0">
              <a:latin typeface="Myriad Pro" pitchFamily="34" charset="0"/>
            </a:endParaRPr>
          </a:p>
          <a:p>
            <a:r>
              <a:rPr lang="ru-RU" sz="900" dirty="0" smtClean="0">
                <a:latin typeface="Myriad Pro" pitchFamily="34" charset="0"/>
              </a:rPr>
              <a:t>Консоме из утки с овощными жемчужинами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Велюте из спаржи со свежими трюфелями и креветками в тесте</a:t>
            </a:r>
          </a:p>
          <a:p>
            <a:endParaRPr lang="el-GR" sz="900" b="1" dirty="0" smtClean="0">
              <a:latin typeface="Myriad Pro" pitchFamily="34" charset="0"/>
            </a:endParaRPr>
          </a:p>
          <a:p>
            <a:endParaRPr lang="ru-RU" sz="900" b="1" dirty="0" smtClean="0">
              <a:latin typeface="Myriad Pro" pitchFamily="34" charset="0"/>
            </a:endParaRPr>
          </a:p>
          <a:p>
            <a:r>
              <a:rPr lang="ru-RU" sz="900" b="1" dirty="0" smtClean="0">
                <a:latin typeface="Myriad Pro" pitchFamily="34" charset="0"/>
              </a:rPr>
              <a:t>Холодные закуски </a:t>
            </a:r>
            <a:r>
              <a:rPr lang="el-GR" sz="900" b="1" dirty="0" smtClean="0">
                <a:latin typeface="Myriad Pro" pitchFamily="34" charset="0"/>
              </a:rPr>
              <a:t>&amp; </a:t>
            </a:r>
            <a:r>
              <a:rPr lang="ru-RU" sz="900" b="1" dirty="0" smtClean="0">
                <a:latin typeface="Myriad Pro" pitchFamily="34" charset="0"/>
              </a:rPr>
              <a:t>Салаты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dirty="0" smtClean="0">
                <a:latin typeface="Myriad Pro" pitchFamily="34" charset="0"/>
              </a:rPr>
              <a:t>Копченый Шотландский лосось с закусками</a:t>
            </a:r>
            <a:r>
              <a:rPr lang="el-GR" sz="900" dirty="0" smtClean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«Тарт» из раков с маскарпоне и немецким хлебом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Карпаччо из телятины с рукколой, пармезаном и трюфельным маслом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Медальоны из омара с чатни из экзотических фруктов и соусом винегрет с ванилью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Устрицы, мидии и другие моллюски с лаймом </a:t>
            </a:r>
            <a:r>
              <a:rPr lang="el-GR" sz="900" dirty="0" smtClean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пирамида из креветок и соусом из оливкового масла, лимона. Томатов и имбиря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Мясная </a:t>
            </a:r>
            <a:r>
              <a:rPr lang="ru-RU" sz="900" dirty="0">
                <a:latin typeface="Myriad Pro" pitchFamily="34" charset="0"/>
              </a:rPr>
              <a:t>нарезка и тарелка Греческих и мировых </a:t>
            </a:r>
            <a:r>
              <a:rPr lang="ru-RU" sz="900" dirty="0" smtClean="0">
                <a:latin typeface="Myriad Pro" pitchFamily="34" charset="0"/>
              </a:rPr>
              <a:t>сыров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нежные листья салата с тунцом</a:t>
            </a:r>
            <a:r>
              <a:rPr lang="el-GR" sz="900" dirty="0" smtClean="0">
                <a:latin typeface="Myriad Pro" pitchFamily="34" charset="0"/>
              </a:rPr>
              <a:t> – </a:t>
            </a:r>
            <a:r>
              <a:rPr lang="ru-RU" sz="900" dirty="0" smtClean="0">
                <a:latin typeface="Myriad Pro" pitchFamily="34" charset="0"/>
              </a:rPr>
              <a:t>Помидоры с моцареллой и базиликом на листьях рукколы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>
                <a:latin typeface="Myriad Pro" pitchFamily="34" charset="0"/>
              </a:rPr>
              <a:t>зеленый салат с грушей, </a:t>
            </a:r>
            <a:r>
              <a:rPr lang="ru-RU" sz="900" dirty="0" smtClean="0">
                <a:latin typeface="Myriad Pro" pitchFamily="34" charset="0"/>
              </a:rPr>
              <a:t>Горгондзолой и беконом</a:t>
            </a:r>
            <a:r>
              <a:rPr lang="el-GR" sz="900" dirty="0" smtClean="0">
                <a:latin typeface="Myriad Pro" pitchFamily="34" charset="0"/>
              </a:rPr>
              <a:t> – </a:t>
            </a:r>
            <a:r>
              <a:rPr lang="ru-RU" sz="900" dirty="0" smtClean="0">
                <a:latin typeface="Myriad Pro" pitchFamily="34" charset="0"/>
              </a:rPr>
              <a:t>греческий салат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булгур с конфи из запеченых овощей и греческим йогуртом</a:t>
            </a:r>
            <a:r>
              <a:rPr lang="el-GR" sz="900" dirty="0" smtClean="0">
                <a:latin typeface="Myriad Pro" pitchFamily="34" charset="0"/>
              </a:rPr>
              <a:t> – </a:t>
            </a:r>
            <a:r>
              <a:rPr lang="ru-RU" sz="900" dirty="0" smtClean="0">
                <a:latin typeface="Myriad Pro" pitchFamily="34" charset="0"/>
              </a:rPr>
              <a:t>Салат Цезарь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Экзотический салат с рисом, ананасом и манго</a:t>
            </a:r>
            <a:r>
              <a:rPr lang="el-GR" sz="900" dirty="0" smtClean="0">
                <a:latin typeface="Myriad Pro" pitchFamily="34" charset="0"/>
              </a:rPr>
              <a:t> – </a:t>
            </a:r>
            <a:r>
              <a:rPr lang="ru-RU" sz="900" dirty="0" smtClean="0">
                <a:latin typeface="Myriad Pro" pitchFamily="34" charset="0"/>
              </a:rPr>
              <a:t>Руккола с пармезаном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сезонный салат с деревенским сыром, оливковым маслом и ореганом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Маринованный фенхель с апельсином и анисом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Шпинат с грибами, красным грейпфрутом и козьим сыром</a:t>
            </a:r>
          </a:p>
          <a:p>
            <a:endParaRPr lang="ru-RU" sz="900" dirty="0">
              <a:latin typeface="Myriad Pro" pitchFamily="34" charset="0"/>
            </a:endParaRPr>
          </a:p>
          <a:p>
            <a:endParaRPr lang="ru-RU" sz="900" dirty="0" smtClean="0">
              <a:latin typeface="Myriad Pro" pitchFamily="34" charset="0"/>
            </a:endParaRPr>
          </a:p>
          <a:p>
            <a:r>
              <a:rPr lang="ru-RU" sz="900" b="1" dirty="0" smtClean="0">
                <a:latin typeface="Myriad Pro" pitchFamily="34" charset="0"/>
              </a:rPr>
              <a:t>Горячие блюда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dirty="0" smtClean="0">
                <a:latin typeface="Myriad Pro" pitchFamily="34" charset="0"/>
              </a:rPr>
              <a:t>Барашек на гриле с овощным рагу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норвежский омар на гриле с чесночным соусом и томатами и ароматными травами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>
                <a:latin typeface="Myriad Pro" pitchFamily="34" charset="0"/>
              </a:rPr>
              <a:t>М</a:t>
            </a:r>
            <a:r>
              <a:rPr lang="ru-RU" sz="900" dirty="0" smtClean="0">
                <a:latin typeface="Myriad Pro" pitchFamily="34" charset="0"/>
              </a:rPr>
              <a:t>едальоны из Морского черта с икорным соусом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Жареная утиная грудка с соусом из апельсинов и имбиря, приправленная ликером Куантро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Нежная телятина в хрустящей горчичной корочке на подушке из сельдерее, карамелизованного лука и трюфелей</a:t>
            </a:r>
            <a:r>
              <a:rPr lang="el-GR" sz="900" dirty="0" smtClean="0">
                <a:latin typeface="Myriad Pro" pitchFamily="34" charset="0"/>
              </a:rPr>
              <a:t> | </a:t>
            </a:r>
            <a:r>
              <a:rPr lang="ru-RU" sz="900" dirty="0" smtClean="0">
                <a:latin typeface="Myriad Pro" pitchFamily="34" charset="0"/>
              </a:rPr>
              <a:t>Киш Лорен с луком-пореем и беконом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Грибы Портобелло, фаршированные беконом, овощами и свежим кориандром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Пенне с жареным луком, томатами, соусом песто и сиропом бальзамик</a:t>
            </a:r>
            <a:endParaRPr lang="el-GR" sz="900" dirty="0">
              <a:latin typeface="Myriad Pro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052736"/>
            <a:ext cx="439248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Myriad Pro" pitchFamily="34" charset="0"/>
              </a:rPr>
              <a:t>Фарфалле </a:t>
            </a:r>
            <a:r>
              <a:rPr lang="ru-RU" sz="900" dirty="0">
                <a:latin typeface="Myriad Pro" pitchFamily="34" charset="0"/>
              </a:rPr>
              <a:t>с копченым лососем, луком-пореем и розовым перцем | Baby-фенхель во фритюре с засахаренными томатами, гратьеном из баклажан и сыром с овощами | Филе Тсипуры с соусом из оливкового масла и лимона и жульеном с овощами | Вырезка, фаршированная черносливом с гранатовым соусом | Курица с Фуа-гра и крыжовником | соте из хвоста омара с овощами и омаровым соусом с шафраном | Картофель, фаршированный грибами и сыром | Курица, фаршированная грибами | Филе оленины с мандариновым соусом | Кролик, тушеный с розмарином</a:t>
            </a:r>
          </a:p>
          <a:p>
            <a:r>
              <a:rPr lang="ru-RU" sz="900" dirty="0">
                <a:latin typeface="Myriad Pro" pitchFamily="34" charset="0"/>
              </a:rPr>
              <a:t> </a:t>
            </a:r>
          </a:p>
          <a:p>
            <a:r>
              <a:rPr lang="ru-RU" sz="900" b="1" dirty="0">
                <a:latin typeface="Myriad Pro" pitchFamily="34" charset="0"/>
              </a:rPr>
              <a:t>Карвинг </a:t>
            </a:r>
          </a:p>
          <a:p>
            <a:r>
              <a:rPr lang="ru-RU" sz="900" dirty="0">
                <a:latin typeface="Myriad Pro" pitchFamily="34" charset="0"/>
              </a:rPr>
              <a:t>Цельный лосось с крупной солью с соусом из оливкового масла и лимона и с топленым маслом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Телячья нога с перчным соусом и грибами</a:t>
            </a:r>
          </a:p>
          <a:p>
            <a:r>
              <a:rPr lang="ru-RU" sz="900" dirty="0">
                <a:latin typeface="Myriad Pro" pitchFamily="34" charset="0"/>
              </a:rPr>
              <a:t>Суши и Сашими с соевым соусом, маринованным имбирем и васаби</a:t>
            </a:r>
          </a:p>
          <a:p>
            <a:endParaRPr lang="ru-RU" sz="900" dirty="0">
              <a:latin typeface="Myriad Pro" pitchFamily="34" charset="0"/>
            </a:endParaRPr>
          </a:p>
          <a:p>
            <a:r>
              <a:rPr lang="ru-RU" sz="900" b="1" dirty="0">
                <a:latin typeface="Myriad Pro" pitchFamily="34" charset="0"/>
              </a:rPr>
              <a:t>Барбекю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Ребрышки ягненка в ароматном маринаде | котлетки из индейки с манговым соусом </a:t>
            </a:r>
            <a:r>
              <a:rPr lang="ru-RU" sz="900" dirty="0" smtClean="0">
                <a:latin typeface="Myriad Pro" pitchFamily="34" charset="0"/>
              </a:rPr>
              <a:t>| Свиные </a:t>
            </a:r>
            <a:r>
              <a:rPr lang="ru-RU" sz="900" dirty="0">
                <a:latin typeface="Myriad Pro" pitchFamily="34" charset="0"/>
              </a:rPr>
              <a:t>эскалопы на гриле | Сувлаки из морепродуктов</a:t>
            </a:r>
          </a:p>
          <a:p>
            <a:endParaRPr lang="ru-RU" sz="900" dirty="0">
              <a:latin typeface="Myriad Pro" pitchFamily="34" charset="0"/>
            </a:endParaRPr>
          </a:p>
          <a:p>
            <a:r>
              <a:rPr lang="ru-RU" sz="900" b="1" dirty="0">
                <a:latin typeface="Myriad Pro" pitchFamily="34" charset="0"/>
              </a:rPr>
              <a:t>Специальное праздничное блюдо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Соте из оленины с соусом из малины и кумкуата на подушке из лесных грибов и пюре из сельдерея</a:t>
            </a:r>
          </a:p>
          <a:p>
            <a:endParaRPr lang="ru-RU" sz="900" dirty="0">
              <a:latin typeface="Myriad Pro" pitchFamily="34" charset="0"/>
            </a:endParaRPr>
          </a:p>
          <a:p>
            <a:r>
              <a:rPr lang="ru-RU" sz="900" b="1" dirty="0">
                <a:latin typeface="Myriad Pro" pitchFamily="34" charset="0"/>
              </a:rPr>
              <a:t>Выпечка </a:t>
            </a:r>
          </a:p>
          <a:p>
            <a:r>
              <a:rPr lang="ru-RU" sz="900" dirty="0">
                <a:latin typeface="Myriad Pro" pitchFamily="34" charset="0"/>
              </a:rPr>
              <a:t>Большой выбор хлеба и булочек</a:t>
            </a:r>
          </a:p>
          <a:p>
            <a:r>
              <a:rPr lang="ru-RU" sz="900" dirty="0">
                <a:latin typeface="Myriad Pro" pitchFamily="34" charset="0"/>
              </a:rPr>
              <a:t> </a:t>
            </a:r>
          </a:p>
          <a:p>
            <a:r>
              <a:rPr lang="ru-RU" sz="900" b="1" dirty="0">
                <a:latin typeface="Myriad Pro" pitchFamily="34" charset="0"/>
              </a:rPr>
              <a:t>Сладости и фрукты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Греческие Традиционные сладости | большой выбор пирогов и пирожных | Большой выбор свежих фруктов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Греческий йогурт с медом и орешками | нарезанные фрукты | блинчики &amp; выбор мороженог | Традиционный греческий Новогодний пирог Василопита </a:t>
            </a:r>
          </a:p>
          <a:p>
            <a:r>
              <a:rPr lang="ru-RU" sz="900" dirty="0">
                <a:latin typeface="Myriad Pro" pitchFamily="34" charset="0"/>
              </a:rPr>
              <a:t> </a:t>
            </a:r>
          </a:p>
          <a:p>
            <a:r>
              <a:rPr lang="ru-RU" sz="900" b="1" dirty="0">
                <a:latin typeface="Myriad Pro" pitchFamily="34" charset="0"/>
              </a:rPr>
              <a:t>Напитки</a:t>
            </a:r>
          </a:p>
          <a:p>
            <a:r>
              <a:rPr lang="ru-RU" sz="900" dirty="0">
                <a:latin typeface="Myriad Pro" pitchFamily="34" charset="0"/>
              </a:rPr>
              <a:t>Свежесваренный ароматный кофе | Шампанское </a:t>
            </a:r>
          </a:p>
        </p:txBody>
      </p:sp>
      <p:cxnSp>
        <p:nvCxnSpPr>
          <p:cNvPr id="22" name="Ευθεία γραμμή σύνδεσης 21"/>
          <p:cNvCxnSpPr/>
          <p:nvPr/>
        </p:nvCxnSpPr>
        <p:spPr>
          <a:xfrm>
            <a:off x="4427984" y="1312030"/>
            <a:ext cx="0" cy="468052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515" y="6165304"/>
            <a:ext cx="87489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yriad Pro" pitchFamily="34" charset="0"/>
              </a:rPr>
              <a:t>Цена на человека: </a:t>
            </a:r>
            <a:r>
              <a:rPr lang="el-GR" sz="1000" b="1" dirty="0" smtClean="0">
                <a:latin typeface="Myriad Pro" pitchFamily="34" charset="0"/>
              </a:rPr>
              <a:t> €</a:t>
            </a:r>
            <a:r>
              <a:rPr lang="ru-RU" sz="1000" b="1" dirty="0" smtClean="0">
                <a:latin typeface="Myriad Pro" pitchFamily="34" charset="0"/>
              </a:rPr>
              <a:t>8</a:t>
            </a:r>
            <a:r>
              <a:rPr lang="el-GR" sz="1000" b="1" dirty="0" smtClean="0">
                <a:latin typeface="Myriad Pro" pitchFamily="34" charset="0"/>
              </a:rPr>
              <a:t>0 </a:t>
            </a:r>
            <a:r>
              <a:rPr lang="el-GR" sz="1000" dirty="0" smtClean="0">
                <a:latin typeface="Myriad Pro" pitchFamily="34" charset="0"/>
              </a:rPr>
              <a:t>(</a:t>
            </a:r>
            <a:r>
              <a:rPr lang="ru-RU" sz="1000" dirty="0" smtClean="0">
                <a:latin typeface="Myriad Pro" pitchFamily="34" charset="0"/>
              </a:rPr>
              <a:t>напитки оплачиваются отдельно</a:t>
            </a:r>
            <a:r>
              <a:rPr lang="el-GR" sz="1000" dirty="0" smtClean="0">
                <a:latin typeface="Myriad Pro" pitchFamily="34" charset="0"/>
              </a:rPr>
              <a:t>) | </a:t>
            </a:r>
            <a:r>
              <a:rPr lang="ru-RU" sz="1000" dirty="0" smtClean="0">
                <a:latin typeface="Myriad Pro" pitchFamily="34" charset="0"/>
              </a:rPr>
              <a:t>Дети</a:t>
            </a:r>
            <a:r>
              <a:rPr lang="en-US" sz="1000" dirty="0" smtClean="0">
                <a:latin typeface="Myriad Pro" pitchFamily="34" charset="0"/>
              </a:rPr>
              <a:t> </a:t>
            </a:r>
            <a:r>
              <a:rPr lang="el-GR" sz="1000" dirty="0" smtClean="0">
                <a:latin typeface="Myriad Pro" pitchFamily="34" charset="0"/>
              </a:rPr>
              <a:t>(</a:t>
            </a:r>
            <a:r>
              <a:rPr lang="ru-RU" sz="1000" dirty="0" smtClean="0">
                <a:latin typeface="Myriad Pro" pitchFamily="34" charset="0"/>
              </a:rPr>
              <a:t>до 12 лет</a:t>
            </a:r>
            <a:r>
              <a:rPr lang="el-GR" sz="1000" dirty="0" smtClean="0">
                <a:latin typeface="Myriad Pro" pitchFamily="34" charset="0"/>
              </a:rPr>
              <a:t>): </a:t>
            </a:r>
            <a:r>
              <a:rPr lang="el-GR" sz="1000" b="1" dirty="0" smtClean="0">
                <a:latin typeface="Myriad Pro" pitchFamily="34" charset="0"/>
              </a:rPr>
              <a:t>€ </a:t>
            </a:r>
            <a:r>
              <a:rPr lang="ru-RU" sz="1000" b="1" dirty="0" smtClean="0">
                <a:latin typeface="Myriad Pro" pitchFamily="34" charset="0"/>
              </a:rPr>
              <a:t>40</a:t>
            </a:r>
            <a:endParaRPr lang="el-GR" sz="1000" b="1" dirty="0" smtClean="0">
              <a:latin typeface="Myriad Pro" pitchFamily="34" charset="0"/>
            </a:endParaRPr>
          </a:p>
          <a:p>
            <a:pPr algn="ctr"/>
            <a:r>
              <a:rPr lang="ru-RU" sz="800" dirty="0" smtClean="0">
                <a:latin typeface="Myriad Pro" pitchFamily="34" charset="0"/>
              </a:rPr>
              <a:t>Гала - ужин включен в паздничный пакет. Для других гостей ужин бронируется заранее.</a:t>
            </a:r>
            <a:endParaRPr lang="el-GR" sz="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6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://2.bp.blogspot.com/-nGoEmJQRg6Q/UNGPwUQbm9I/AAAAAAAAHKw/Jkw_XjBCMYU/s1600/%CF%81%CE%B5%CE%B2%CE%B5%CE%B3%CE%B9%CF%8C%CE%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49"/>
          <a:stretch/>
        </p:blipFill>
        <p:spPr bwMode="auto">
          <a:xfrm>
            <a:off x="-36512" y="0"/>
            <a:ext cx="9180512" cy="56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2348880"/>
            <a:ext cx="396044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ресторане-Гурме «Гермес»</a:t>
            </a:r>
            <a:endParaRPr lang="el-GR" sz="16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067090"/>
            <a:ext cx="561662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ТОРЖЕСТВЕННЫЙ НОВОГОДНИЙ УЖИН</a:t>
            </a:r>
            <a:endParaRPr lang="el-GR" sz="2800" b="1" dirty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Εικόνα 13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4" b="21295"/>
          <a:stretch/>
        </p:blipFill>
        <p:spPr bwMode="auto">
          <a:xfrm>
            <a:off x="4211960" y="5723383"/>
            <a:ext cx="4824536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Εικόνα 1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5" t="12024" b="21295"/>
          <a:stretch/>
        </p:blipFill>
        <p:spPr bwMode="auto">
          <a:xfrm flipH="1">
            <a:off x="107504" y="5723383"/>
            <a:ext cx="4606230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908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9866" y="24443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noFill/>
                  <a:bevel/>
                </a:ln>
                <a:solidFill>
                  <a:srgbClr val="E7B1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ТОРЖЕСТВЕННЫЙ НОВОГОДНИЙ УЖИН </a:t>
            </a:r>
            <a:endParaRPr lang="el-GR" sz="2000" b="1" dirty="0">
              <a:ln w="12700">
                <a:noFill/>
                <a:bevel/>
              </a:ln>
              <a:solidFill>
                <a:srgbClr val="E7B11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3788" y="855718"/>
            <a:ext cx="3312368" cy="461665"/>
          </a:xfrm>
          <a:prstGeom prst="rect">
            <a:avLst/>
          </a:prstGeom>
          <a:solidFill>
            <a:srgbClr val="E7B1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ресторане-гурме «Гермес»</a:t>
            </a:r>
            <a:endParaRPr lang="en-US" sz="12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31/12 | 21:00 – 02:00</a:t>
            </a:r>
            <a:endParaRPr lang="el-GR" sz="12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66" y="1512343"/>
            <a:ext cx="6760212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Myriad Pro" pitchFamily="34" charset="0"/>
              </a:rPr>
              <a:t>Бокал шампанского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>
                <a:latin typeface="Myriad Pro" pitchFamily="34" charset="0"/>
              </a:rPr>
              <a:t>****</a:t>
            </a:r>
          </a:p>
          <a:p>
            <a:pPr algn="ctr"/>
            <a:r>
              <a:rPr lang="el-GR" sz="1050" dirty="0" smtClean="0">
                <a:latin typeface="Myriad Pro" pitchFamily="34" charset="0"/>
              </a:rPr>
              <a:t>«</a:t>
            </a:r>
            <a:r>
              <a:rPr lang="en-US" sz="1050" dirty="0" smtClean="0">
                <a:latin typeface="Myriad Pro" pitchFamily="34" charset="0"/>
              </a:rPr>
              <a:t>Amuse-bouche</a:t>
            </a:r>
            <a:r>
              <a:rPr lang="ru-RU" sz="1050" dirty="0" smtClean="0">
                <a:latin typeface="Myriad Pro" pitchFamily="34" charset="0"/>
              </a:rPr>
              <a:t>»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 smtClean="0">
                <a:latin typeface="Myriad Pro" pitchFamily="34" charset="0"/>
              </a:rPr>
              <a:t>(</a:t>
            </a:r>
            <a:r>
              <a:rPr lang="ru-RU" sz="1050" dirty="0">
                <a:latin typeface="Myriad Pro" pitchFamily="34" charset="0"/>
              </a:rPr>
              <a:t>К</a:t>
            </a:r>
            <a:r>
              <a:rPr lang="ru-RU" sz="1050" dirty="0" smtClean="0">
                <a:latin typeface="Myriad Pro" pitchFamily="34" charset="0"/>
              </a:rPr>
              <a:t>арпаччо с мандарином и мороженым из рукколы</a:t>
            </a:r>
            <a:r>
              <a:rPr lang="el-GR" sz="1050" dirty="0" smtClean="0">
                <a:latin typeface="Myriad Pro" pitchFamily="34" charset="0"/>
              </a:rPr>
              <a:t>)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050" dirty="0" smtClean="0">
                <a:latin typeface="Myriad Pro" pitchFamily="34" charset="0"/>
              </a:rPr>
              <a:t>Тыквенный суп </a:t>
            </a:r>
            <a:r>
              <a:rPr lang="en-US" sz="1050" dirty="0" smtClean="0">
                <a:latin typeface="Myriad Pro" pitchFamily="34" charset="0"/>
              </a:rPr>
              <a:t>Velouté</a:t>
            </a:r>
            <a:r>
              <a:rPr lang="ru-RU" sz="1050" dirty="0" smtClean="0">
                <a:latin typeface="Myriad Pro" pitchFamily="34" charset="0"/>
              </a:rPr>
              <a:t> , крабы и гребешки, тост с чесночным кремом и дижонской горчицей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 smtClean="0">
                <a:latin typeface="Myriad Pro" pitchFamily="34" charset="0"/>
              </a:rPr>
              <a:t>****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Филе морского окуня с муссом из зеленых бобов, Мессалонгская вяленая икра и биск из омара</a:t>
            </a:r>
          </a:p>
          <a:p>
            <a:pPr algn="ctr"/>
            <a:r>
              <a:rPr lang="el-GR" sz="1050" dirty="0" smtClean="0">
                <a:latin typeface="Myriad Pro" pitchFamily="34" charset="0"/>
              </a:rPr>
              <a:t>***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Сорбет из граната и мандарина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 smtClean="0">
                <a:latin typeface="Myriad Pro" pitchFamily="34" charset="0"/>
              </a:rPr>
              <a:t>****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Праздничный салат с копченой уткой, жемчужинами из граната, зеленым яблоком, кедровыми орешками, изюмом и соусом из смородины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 smtClean="0">
                <a:latin typeface="Myriad Pro" pitchFamily="34" charset="0"/>
              </a:rPr>
              <a:t>****</a:t>
            </a:r>
            <a:endParaRPr lang="el-GR" sz="1050" dirty="0">
              <a:latin typeface="Myriad Pro" pitchFamily="34" charset="0"/>
            </a:endParaRPr>
          </a:p>
          <a:p>
            <a:pPr algn="ctr"/>
            <a:endParaRPr lang="el-GR" sz="1050" dirty="0" smtClean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Филе дикого кабана в беконе, «Сигариллы» из чернослива, пюре из сельдерея и медово-горчичный соус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или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Филе ягненка со сладкой тыквой, спаржей, хрустящей Пармской ветчиной и лакричным соусом с портвейном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>
                <a:latin typeface="Myriad Pro" pitchFamily="34" charset="0"/>
              </a:rPr>
              <a:t>****</a:t>
            </a:r>
          </a:p>
          <a:p>
            <a:pPr algn="ctr"/>
            <a:endParaRPr lang="el-GR" sz="1050" dirty="0" smtClean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Шоколадный </a:t>
            </a:r>
            <a:r>
              <a:rPr lang="en-US" sz="1050" dirty="0">
                <a:latin typeface="Myriad Pro" pitchFamily="34" charset="0"/>
              </a:rPr>
              <a:t>Lava </a:t>
            </a:r>
            <a:r>
              <a:rPr lang="en-US" sz="1050" dirty="0" smtClean="0">
                <a:latin typeface="Myriad Pro" pitchFamily="34" charset="0"/>
              </a:rPr>
              <a:t>Cake</a:t>
            </a:r>
            <a:r>
              <a:rPr lang="ru-RU" sz="1050" dirty="0" smtClean="0">
                <a:latin typeface="Myriad Pro" pitchFamily="34" charset="0"/>
              </a:rPr>
              <a:t> с имбирем, шафрановым мороженым и Монастырским сахаром</a:t>
            </a:r>
            <a:endParaRPr lang="el-GR" sz="1050" dirty="0">
              <a:latin typeface="Myriad Pro" pitchFamily="34" charset="0"/>
            </a:endParaRPr>
          </a:p>
          <a:p>
            <a:pPr algn="ctr"/>
            <a:r>
              <a:rPr lang="el-GR" sz="105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050" dirty="0" smtClean="0">
                <a:latin typeface="Myriad Pro" pitchFamily="34" charset="0"/>
              </a:rPr>
              <a:t>Кофе или чай</a:t>
            </a:r>
            <a:endParaRPr lang="el-GR" sz="1050" dirty="0">
              <a:latin typeface="Myriad Pro" pitchFamily="34" charset="0"/>
            </a:endParaRPr>
          </a:p>
          <a:p>
            <a:pPr algn="ctr"/>
            <a:endParaRPr lang="el-GR" sz="1050" dirty="0">
              <a:latin typeface="Myriad Pro" pitchFamily="34" charset="0"/>
            </a:endParaRPr>
          </a:p>
          <a:p>
            <a:pPr algn="ctr"/>
            <a:r>
              <a:rPr lang="ru-RU" sz="1050" dirty="0" smtClean="0">
                <a:latin typeface="Myriad Pro" pitchFamily="34" charset="0"/>
              </a:rPr>
              <a:t>Традиционный греческий новогодний пирог «Василопита»</a:t>
            </a:r>
            <a:endParaRPr lang="el-GR" sz="105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3748" y="6178581"/>
            <a:ext cx="40324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yriad Pro" pitchFamily="34" charset="0"/>
              </a:rPr>
              <a:t>Цена на человека</a:t>
            </a:r>
            <a:r>
              <a:rPr lang="el-GR" sz="1000" b="1" dirty="0" smtClean="0">
                <a:latin typeface="Myriad Pro" pitchFamily="34" charset="0"/>
              </a:rPr>
              <a:t>: €</a:t>
            </a:r>
            <a:r>
              <a:rPr lang="en-US" sz="1000" b="1" dirty="0" smtClean="0">
                <a:latin typeface="Myriad Pro" pitchFamily="34" charset="0"/>
              </a:rPr>
              <a:t>125 </a:t>
            </a:r>
            <a:r>
              <a:rPr lang="el-GR" sz="1000" dirty="0" smtClean="0">
                <a:latin typeface="Myriad Pro" pitchFamily="34" charset="0"/>
              </a:rPr>
              <a:t>(</a:t>
            </a:r>
            <a:r>
              <a:rPr lang="ru-RU" sz="1000" dirty="0" smtClean="0">
                <a:latin typeface="Myriad Pro" pitchFamily="34" charset="0"/>
              </a:rPr>
              <a:t>без напитков</a:t>
            </a:r>
            <a:r>
              <a:rPr lang="el-GR" sz="1000" dirty="0" smtClean="0">
                <a:latin typeface="Myriad Pro" pitchFamily="34" charset="0"/>
              </a:rPr>
              <a:t>)</a:t>
            </a:r>
            <a:endParaRPr lang="el-GR" sz="1000" b="1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Θέση περιεχομένου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3" r="1110"/>
          <a:stretch/>
        </p:blipFill>
        <p:spPr>
          <a:xfrm>
            <a:off x="-1" y="-27384"/>
            <a:ext cx="9143999" cy="47388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Τίτλος 1"/>
          <p:cNvSpPr txBox="1">
            <a:spLocks/>
          </p:cNvSpPr>
          <p:nvPr/>
        </p:nvSpPr>
        <p:spPr>
          <a:xfrm>
            <a:off x="-1" y="5877272"/>
            <a:ext cx="9143999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Nea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Moudania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632 00,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Halkidiki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Greece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T: +30 23730 43070 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Reservations Dept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: reservations@pomegranatespahotel.com 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www.pomegranatespahotel.com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123" y="4797152"/>
            <a:ext cx="1295754" cy="10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4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3528392" cy="5256584"/>
          </a:xfrm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yriad Pro" pitchFamily="34" charset="0"/>
              </a:rPr>
              <a:t>Новогодние праздники</a:t>
            </a:r>
            <a:r>
              <a:rPr lang="en-US" sz="1200" dirty="0" smtClean="0">
                <a:latin typeface="Myriad Pro" pitchFamily="34" charset="0"/>
              </a:rPr>
              <a:t/>
            </a:r>
            <a:br>
              <a:rPr lang="en-US" sz="1200" dirty="0" smtClean="0">
                <a:latin typeface="Myriad Pro" pitchFamily="34" charset="0"/>
              </a:rPr>
            </a:br>
            <a:r>
              <a:rPr lang="ru-RU" sz="1200" dirty="0" smtClean="0">
                <a:latin typeface="Myriad Pro" pitchFamily="34" charset="0"/>
              </a:rPr>
              <a:t>Откройте для себя очарование зимней Греции и Рождественскую сказку </a:t>
            </a:r>
            <a:br>
              <a:rPr lang="ru-RU" sz="1200" dirty="0" smtClean="0">
                <a:latin typeface="Myriad Pro" pitchFamily="34" charset="0"/>
              </a:rPr>
            </a:br>
            <a:r>
              <a:rPr lang="ru-RU" sz="1200" dirty="0" smtClean="0">
                <a:latin typeface="Myriad Pro" pitchFamily="34" charset="0"/>
              </a:rPr>
              <a:t>в </a:t>
            </a:r>
            <a:r>
              <a:rPr lang="en-US" sz="1200" b="1" dirty="0" smtClean="0">
                <a:latin typeface="Myriad Pro" pitchFamily="34" charset="0"/>
              </a:rPr>
              <a:t>Pomegranate Wellness Spa Hotel</a:t>
            </a:r>
            <a:r>
              <a:rPr lang="ru-RU" sz="1200" b="1" dirty="0" smtClean="0">
                <a:latin typeface="Myriad Pro" pitchFamily="34" charset="0"/>
              </a:rPr>
              <a:t>.</a:t>
            </a:r>
            <a:r>
              <a:rPr lang="en-US" sz="1200" dirty="0" smtClean="0">
                <a:latin typeface="Myriad Pro" pitchFamily="34" charset="0"/>
              </a:rPr>
              <a:t/>
            </a:r>
            <a:br>
              <a:rPr lang="en-US" sz="1200" dirty="0" smtClean="0">
                <a:latin typeface="Myriad Pro" pitchFamily="34" charset="0"/>
              </a:rPr>
            </a:b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 smtClean="0">
                <a:latin typeface="Myriad Pro" pitchFamily="34" charset="0"/>
              </a:rPr>
              <a:t>Приглашаем вас посетить новый современный гостиничный комплекс и провести незабываемые Рождественские каникулы.  </a:t>
            </a:r>
            <a:br>
              <a:rPr lang="ru-RU" sz="1200" dirty="0" smtClean="0">
                <a:latin typeface="Myriad Pro" pitchFamily="34" charset="0"/>
              </a:rPr>
            </a:br>
            <a:r>
              <a:rPr lang="ru-RU" sz="1200" dirty="0" smtClean="0">
                <a:latin typeface="Myriad Pro" pitchFamily="34" charset="0"/>
              </a:rPr>
              <a:t/>
            </a:r>
            <a:br>
              <a:rPr lang="ru-RU" sz="1200" dirty="0" smtClean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В </a:t>
            </a:r>
            <a:r>
              <a:rPr lang="el-GR" sz="1200" dirty="0">
                <a:latin typeface="Myriad Pro" pitchFamily="34" charset="0"/>
              </a:rPr>
              <a:t>Pomegranate Wellness Spa Hotel </a:t>
            </a:r>
            <a:r>
              <a:rPr lang="ru-RU" sz="1200" dirty="0">
                <a:latin typeface="Myriad Pro" pitchFamily="34" charset="0"/>
              </a:rPr>
              <a:t>мы создали атмосферу настоящего праздника</a:t>
            </a:r>
            <a:r>
              <a:rPr lang="ru-RU" sz="1200" dirty="0" smtClean="0">
                <a:latin typeface="Myriad Pro" pitchFamily="34" charset="0"/>
              </a:rPr>
              <a:t>.</a:t>
            </a:r>
            <a:br>
              <a:rPr lang="ru-RU" sz="1200" dirty="0" smtClean="0">
                <a:latin typeface="Myriad Pro" pitchFamily="34" charset="0"/>
              </a:rPr>
            </a:br>
            <a:r>
              <a:rPr lang="el-GR" sz="1200" dirty="0">
                <a:latin typeface="Myriad Pro" pitchFamily="34" charset="0"/>
              </a:rPr>
              <a:t/>
            </a:r>
            <a:br>
              <a:rPr lang="el-GR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Мы  познакомим  с лучшими традициями самого светлого и красивого праздника – Рождества и поделимся замечательным настроением, радостью и любовью</a:t>
            </a:r>
            <a:r>
              <a:rPr lang="ru-RU" sz="1200" dirty="0" smtClean="0">
                <a:latin typeface="Myriad Pro" pitchFamily="34" charset="0"/>
              </a:rPr>
              <a:t>!</a:t>
            </a:r>
            <a:endParaRPr lang="el-GR" sz="1200" dirty="0">
              <a:latin typeface="Myriad Pro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8640"/>
            <a:ext cx="4317622" cy="64922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6515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3528" y="288897"/>
            <a:ext cx="4104456" cy="1555927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t"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Myriad Pro" pitchFamily="34" charset="0"/>
              </a:rPr>
              <a:t>Предложение на зимние каникулы</a:t>
            </a:r>
            <a:br>
              <a:rPr lang="ru-RU" sz="2200" b="1" dirty="0" smtClean="0">
                <a:solidFill>
                  <a:srgbClr val="C00000"/>
                </a:solidFill>
                <a:latin typeface="Myriad Pro" pitchFamily="34" charset="0"/>
              </a:rPr>
            </a:br>
            <a:r>
              <a:rPr lang="en-US" sz="1200" dirty="0" smtClean="0">
                <a:latin typeface="Myriad Pro" pitchFamily="34" charset="0"/>
              </a:rPr>
              <a:t/>
            </a:r>
            <a:br>
              <a:rPr lang="en-US" sz="1200" dirty="0" smtClean="0">
                <a:latin typeface="Myriad Pro" pitchFamily="34" charset="0"/>
              </a:rPr>
            </a:br>
            <a:r>
              <a:rPr lang="ru-RU" sz="1300" dirty="0" smtClean="0">
                <a:latin typeface="Myriad Pro" pitchFamily="34" charset="0"/>
              </a:rPr>
              <a:t>Уникальное предложение по заманчивым ценам. </a:t>
            </a:r>
            <a:br>
              <a:rPr lang="ru-RU" sz="1300" dirty="0" smtClean="0">
                <a:latin typeface="Myriad Pro" pitchFamily="34" charset="0"/>
              </a:rPr>
            </a:br>
            <a:r>
              <a:rPr lang="ru-RU" sz="1300" dirty="0" smtClean="0">
                <a:latin typeface="Myriad Pro" pitchFamily="34" charset="0"/>
              </a:rPr>
              <a:t>Выберите свой номер из нашей коллекции. Дополнительно мы предлагаем:</a:t>
            </a:r>
            <a:r>
              <a:rPr lang="en-US" sz="1300" dirty="0" smtClean="0">
                <a:latin typeface="Myriad Pro" pitchFamily="34" charset="0"/>
              </a:rPr>
              <a:t/>
            </a:r>
            <a:br>
              <a:rPr lang="en-US" sz="1300" dirty="0" smtClean="0">
                <a:latin typeface="Myriad Pro" pitchFamily="34" charset="0"/>
              </a:rPr>
            </a:br>
            <a:r>
              <a:rPr lang="en-US" sz="1200" dirty="0" smtClean="0">
                <a:latin typeface="Myriad Pro" pitchFamily="34" charset="0"/>
              </a:rPr>
              <a:t/>
            </a:r>
            <a:br>
              <a:rPr lang="en-US" sz="1200" dirty="0" smtClean="0">
                <a:latin typeface="Myriad Pro" pitchFamily="34" charset="0"/>
              </a:rPr>
            </a:br>
            <a:endParaRPr lang="el-GR" sz="1100" dirty="0">
              <a:latin typeface="Myriad Pro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3528" y="2094428"/>
            <a:ext cx="410445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Подарочная корзина с традиционными греческими рождественскими сладостями (при заезде в номере)</a:t>
            </a:r>
            <a:endParaRPr lang="el-GR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Gala</a:t>
            </a:r>
            <a:r>
              <a:rPr lang="ru-RU" sz="1200" dirty="0"/>
              <a:t>-ужин  (на Рождественскую ночь (24/12), Новогоднюю Ночь (31/12) или 7</a:t>
            </a:r>
            <a:r>
              <a:rPr lang="ru-RU" sz="1200" baseline="30000" dirty="0"/>
              <a:t> </a:t>
            </a:r>
            <a:r>
              <a:rPr lang="ru-RU" sz="1200" dirty="0"/>
              <a:t>Января 2015 соответственно</a:t>
            </a:r>
            <a:r>
              <a:rPr lang="ru-RU" sz="1200" dirty="0" smtClean="0"/>
              <a:t>),</a:t>
            </a:r>
            <a:r>
              <a:rPr lang="en-US" sz="1200" dirty="0" smtClean="0"/>
              <a:t> </a:t>
            </a:r>
            <a:r>
              <a:rPr lang="ru-RU" sz="1200" dirty="0" smtClean="0"/>
              <a:t>включая </a:t>
            </a:r>
            <a:r>
              <a:rPr lang="ru-RU" sz="1200" dirty="0"/>
              <a:t>прохладительные напитки и </a:t>
            </a:r>
            <a:r>
              <a:rPr lang="ru-RU" sz="1200" dirty="0" smtClean="0"/>
              <a:t>вино, </a:t>
            </a:r>
            <a:r>
              <a:rPr lang="ru-RU" sz="1200" dirty="0"/>
              <a:t>ж</a:t>
            </a:r>
            <a:r>
              <a:rPr lang="ru-RU" sz="1200" dirty="0" smtClean="0"/>
              <a:t>ивую музыку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Праздничный </a:t>
            </a:r>
            <a:r>
              <a:rPr lang="ru-RU" sz="1200" dirty="0"/>
              <a:t>завтрак на Рождество </a:t>
            </a:r>
            <a:r>
              <a:rPr lang="ru-RU" sz="1200" dirty="0" smtClean="0"/>
              <a:t>и Новый Год (25, 31 декабря </a:t>
            </a:r>
            <a:r>
              <a:rPr lang="ru-RU" sz="1200" dirty="0"/>
              <a:t>и 7 января) с 10:00 до 13:00</a:t>
            </a:r>
            <a:r>
              <a:rPr lang="ru-RU" sz="120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Развлечения для детей ( с 3 лет)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716016" y="3212976"/>
            <a:ext cx="4104456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Ежедневный бесплатный вход в Спа-парк, включающий большой бассейн с морской водой, Византийский хамам (самый большой в Греции, площадью 70 м2), хамамы, наполненные парами эфирных масел, ледяной фонтан, </a:t>
            </a:r>
            <a:r>
              <a:rPr lang="ru-RU" sz="1200" dirty="0" smtClean="0"/>
              <a:t>Кнайп-терапи</a:t>
            </a:r>
            <a:r>
              <a:rPr lang="ru-RU" sz="1200" dirty="0"/>
              <a:t>ю</a:t>
            </a:r>
            <a:r>
              <a:rPr lang="ru-RU" sz="1200" dirty="0" smtClean="0"/>
              <a:t>, </a:t>
            </a:r>
            <a:r>
              <a:rPr lang="ru-RU" sz="1200" dirty="0"/>
              <a:t>флебологическую дорожку из гальки, русскую баню с кадкой ледяной воды, соляную </a:t>
            </a:r>
            <a:r>
              <a:rPr lang="ru-RU" sz="1200" dirty="0" smtClean="0"/>
              <a:t>комнату, </a:t>
            </a:r>
            <a:r>
              <a:rPr lang="ru-RU" sz="1200" dirty="0"/>
              <a:t>финскую сауну, джакузи, тропический душ, Разул, тренажерный зал с тренажерами премиум-класса компании Cybex и многое другое. </a:t>
            </a:r>
            <a:endParaRPr lang="el-GR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Праздничные хоровые песнопения </a:t>
            </a:r>
            <a:endParaRPr lang="el-GR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 день выезда в подарок Late Check-out (возможность остаться в номере до 20:00)</a:t>
            </a:r>
            <a:endParaRPr lang="el-GR" sz="1200" dirty="0"/>
          </a:p>
          <a:p>
            <a:endParaRPr lang="ru-RU" sz="1000" dirty="0">
              <a:latin typeface="Myriad Pro" pitchFamily="34" charset="0"/>
            </a:endParaRPr>
          </a:p>
        </p:txBody>
      </p:sp>
      <p:sp>
        <p:nvSpPr>
          <p:cNvPr id="6" name="AutoShape 2" descr="data:image/jpeg;base64,/9j/4AAQSkZJRgABAQAAAQABAAD/2wCEAAkGBxISEhQSExEUExUUEhQVEBQVFBQUFBQUFRUWFhUVFBQYHCggGBolHBQUIT0hJSkrLi4uFx8zODMtNyguLisBCgoKDg0OGxAQGywkHyQsLCwsLCwsLCwsLCwsLCwsLCwsLCwsLCwsLCwsLCwsLCwsLCwsLCwsLCwsLCwsLCwsLP/AABEIALEBHAMBEQACEQEDEQH/xAAcAAABBQEBAQAAAAAAAAAAAAAGAAMEBQcCAQj/xABEEAACAQIFAgMFBAYIBAcAAAABAhEAAwQFEiExBkETIlEyYXGBkQdCobEUIyRSwdEVM2JygpKi4UOy8PFTZHODo7PC/8QAGwEAAQUBAQAAAAAAAAAAAAAABAABAgMFBgf/xAA4EQACAgEDAQYEBAUEAgMAAAAAAQIDEQQSITEFEyJBUWEycYHBFJGhsSMzQsLRUmLh8QbwFSQ0/9oADAMBAAIRAxEAPwDDaQhUhCpCFSEeikOhUhCpCyexTDnumkPg6FkntSyPtOxaYdqYlHKZY5e8GqbEbGhswy6sgGhWdDVhixGFBqUZYGu00Zoh2cCQ2wqbsygCGkcJ5CTA4N4HlNVKSybdcko8hJkuH8wDCp23JQ4KNVPwcB9aYKoArnbbOTm3Fylkq8fjAtDJZDaaWymxeYr61OFLbD4UMDOo8cG4rZ0tLii23FcAWN+jtpkfiORsvNSXAznu4C3pDpBsUQY2puZcIjY41LMjRR9miBPfFJ0y6gq7QjnALYnIRhrke+itFPEsM29LtnHdEsLV5Y5reUlgvkgb6iviDFZ2pmgbUS8JneMWSaCTOcvg8kXRUsguwdSwaZzLo0tiezFJSHlTgjutTQLKODmKRHAopDYPacc4pEBUhCpCFSEO2FkimZZWsvBa41Sr207BQx+Jk1XHkJ1ce7cYr0ybF9leSYe8P12HtXNifPbVvhyKuwsAMWN/bLl+GwuH1YfD2rLaom3bRe6jiPfScVgdt5M1wRd7mHUlT4lt2Ia3bglQ39n3UHKeIyfoV961Fv0Hcy/V4lkhQAiEAW7QG6/3PnUqpOUchOmt3xyzzE29Sg7ccaLIH10VZ0Renl9C0yPBJcZbXh2tTOAHZVMAjnj4/h60JdZti5PyN6iiKhvS6FXnoNp7ZChQ9rVpEwCly5ab5zbJ+dThicckZ6mVdjSOMJitW1QlHBo0arf1NM6J6WW9DMKph45YB9fre6WEaTh+lrKiNIo1adYOfl2ja31KLqbIltrrTaKB1NW00tBrZWS2yAl+omXyntQD0alyby0MZckPFZzqG9MtJtYRDTKAN5pmZ7GjKaUijU6hVrgHcRimY70dGKRg36mc2NohNO2imMJMfs2oIqDkEV1tPk2r7MM0tIgUkA01U9r5Ku0KZTWUaJis4tKpOocetFO2ODHhprJPGDHOts+W5cOk0LGeJZR12gr7qvDBb+k3NE/ipYCGnJjV8lxvVErWyToyuSix2Gp4TMbV6dIhW7W9WOQDCrktsHgdXah5Twa1GkTWTrG5O4ExShcslWp0uFwDuJtFTvRsZZMC2OGMRUyjB5SGFTjHFIgKkIVIQqQiRg/aFRl0L6PiLI3Nd+fSB9BFQguCesnvtz6cG8fZQsA/3aI8gOKB77d782gP7X/6X+VM+g/9QH5RY/aMEP8Ay94/6WrMm/BL5gk3/Dl80ROpdsa3/pWv+QVdp/5aCNDLFZ0qkqu3bf696tZp1xbwaF9lODttitNxQT4LlJEw0qDG0DZjQ6ipPbLzNztDdXok4eqz+oN9fZVBsjurYlT6/wBdr/N2oTS243R9CSo/ET3LpiP7FDgsBBFEyeTTo0aiaj0Tny2gFah4vu5ZAe0uz5WLKD5epLMTqFGrVRwc6+zrc9AS6v6pRlKqaGtn3htdndmyjLdIzW6dRmnSwjrIQSQ1dtbVFtDTjlFXiMLSTMm/StjKZdPapb2DLQZH/wBBgUzbCo6SMURMQsU8QPUYgdZfmb2z5SRTygDV3ZeGW93P7zCC5+tQwHQjDGUiuBLtv3pE48sL8B0oTa8Q+lRnLaskPxcVPYirxGXkSAKjG1M1YtNFLj8KfSrYsz9VTu6DFjLasciqns99WGXTmWLtNZ2puaCbF3ccIv8AMMtTQdhxQddzyAys3dTKOp8MFYxW9pptowtXHkHtFG5AlA5ZacjKODmKRDA3TlQqQhUhCpCLLJbOq4PSd/gNzVdjwgzSQ3TJGVpquE+pn6maSKbeW2bv9nT6E+IFX+RSgQ+2u9qVRP3h+ZP8KjJixyUvTdwPjMOO1uxfX8Gj86zbViuXzBrYYpk/ch9YKFxryOLdn/6l/nVtHwIJ0MPANWMQCqrEeh3jf31Y2a8IN8IKOlcyOFvW7y+bT7QPEMIIHyPNDSljldTolplqNM6ZPr5j/UGKbFODpg+I7QPRwCfxFCRWyUpvzCaKI6eOM8YS/Ibw+RvExUZauKL1qoIbu4drZqyN0bAiFkbDz9Kf1NM4pEu6h6Db4Z3Pel30YkG4xLnLOmncTFUyvlL4QK7tGNfB3mXT7WxxVanNPkVHaEbH1Kb+i2btREbl0DJXwJVjp24fu0ZCDkZ93aVNfmeY3p24FmmnBozZ9uVPhMCM3QoSDTwQFbq1byiBhjJqc+g+n5kWtu3tVBvV1+EcwghgffTMlCrLNGynHXLtsWwNqDubzgGtohVLewwyrpVGSXG5orT6TKyzG1PaclLwlB1h0gttS6irp1bA7s7tJ2y2yM5aFMUx1MZRwWWWZhpIANCX1ZWSi6EZoK/E1p8qxm9sjHlWlIz7q/Kolq2tDfngF1WlUo5QHjD1q7jNVDwRr6RVsWCXQwMVIFGqcpFSEKkI9phwp6Fyl8Q9wIJ0J6gbuCF/I1Rc+DQ0MkpPIb5V9mt5TLFU3/tNt8lNKE/UhbVF9DR8h6eFlf6+3uPQj86IUkDd3jyBT7R+lLd+D+nWE8w2YMfX92fWoTkiyuly8mVOVdOrbxSP+l4dgouSq+KCdX+GPWg7I5g0U3aZ920yH1TkRbGM5uWyptWuGM7W19RUqvDHBdoqvBgaXL0KAB7YI23+kxU5tYNzS1rzYR9PYG0LBXUrO0ggbn/tuKx9QrJWLb0DpXOMko9CxyfJAG1TM2rcrG6tqeZ+QWo3ubjhkdRrXLher+xethlC1lzTAlY2wP6hjtRWjb3G7omyBlWB1nitS2La4CtTftQW5dk/G1Zs65uWDDv1nuHWVYBVUbVuaTTxjHk5vUXylI9zTLkdTIqeooi4jae+UJcFBg8qt6ogVk0V5sNO3VT2neaslrYRXU6WlYON7V1tkX1BnMswWDJFNqq4pGVpr7ZsynqzEKzmKzIRwdbot23kocM+9TmuDa08sMvMI8ihmdLpp5iTbNsUjQrggw6YxgtQaAvypcGdr6HZwjT8qz+0UEsBWpp71twzkNRobIy6A71z1Jb8MopBmldZu6Gh2ZoZqW5mN4y5JJqlHSWNpEXCYwq4k084bogK1DjLDDrA5xb0CW7ViW6aW4slJPkH+pc1W55VrQ0encOWUzkmsFHbwkiaO3FsNNmJUZnYiiKpGJr6NrKyKIMfAzTg4qQhUhHtMOEPTJKqzh9HnGogwYVGMAgg7kgbHvQ2o9DS7P4ln3Nl6XxL3LILGAmHv6RzLa7ehj6sCzDfes9zluWDb1VcIyW3zcf2eV8uAow63GG7t7oYj3H0jt9K0VLhv2MpqCfQCftFxbWudTDURB1OODuw1biQKGc8ySZfVBJZSQIYHPLv6Q1tLjKsYhtlt7sLbHYaZ207Ak7D31JvEMgeoWYN4LvqDNMVaxKIrQrWrME+GSzeBLSf3dxt3MRUFY9oPompdSiwXWGLtm4guhlBDgqykaY4Uwe5X4QwNXPOAtNN8InYbq/FXDbJvuCqHUQ5JYwB7Hs8g/8AW9D2OS8w/TQg8pxRfZL1BcAvNdveIfCUjzFgAtwDYn+/VLW/hkpQg8KKxh/b/g9xXVT+C7rHlHJEgSQJIn31U9HGT5Cu4hFbmUeExb4i6yPciPvBAFnbbzOKteljWsxRbVqkniKNQ6UyG0qjWwZj6NH4R/GrtJb3nVr5GP2hrrXLwrCLrM8IyKPCnkTADGPhtS1tUlHMACm1Sf8AELTBBgi6iSY32A/CaMoyoLLBLMOTwQOoMxa0ggE6tuB+c0NrbpRilHz9QjR0K2XL6Ay2Yuq6wrhj7I0Bwfo1D6aiWcs05Ux+HP2+wG591LdZoJUmYjQVj/Wa1YaydXCB7/8AxmnU+Jya/Uo89Ui2H8eWIfxFGnSrCCApmSDJ391DvVztk8orr/8AHK6Iye7p09wDxF0sd6sRSobeDrCJvUJvgM065L3CpQzOk00kkS9emkHK7aPWMygc1FwUiEtTB9T05644Y0lBICnbBvoQcTmDOdzNSwPG5LoNKZpFqluGMRhTyKsjLANdp2+UQLr3F2k1clFmXbGyA5glLHemnhdC/RwlJ5ZfosCqTpIwSiUWcirqjnu00UhSiTn3AiVMAFSEe0hxUw5eZUdNnmNTseSJA0gqPUmfwNDWrMjQ0j2x+psPSF4DDhdvNhx6ESbxYkkjuENA45z/AO9f+DoNRHiM/R/24+4bYW4ZC7xqUTztzvHuo6OVBt+eUY8o8N+zAL7TsQAuk93crB3BGuGBkbwT37/CA3ncl8guFf8ACz7L9kZ7kt6Mbbkcm4HmRs6Opn5NVsl/DYFqFmtpdS262xaHGsIOoYbDQQ0DfC29u42mdhvMehEYpuCYF2d5gvl7gBllvPa0iAZI1ayNM8SPnHbsRMuhjLyWmXXdXgCdJll1EalALGDABJiTtB2ihrF1NLTTw8ItLpQWrgtSQLRlieTqUmBAgD68+6q4vE0EUZzLJ3l66sM6n7xtj/5AT+VWSfIY45jh+/7EjLcNLvA++fzoiHIN3iqwaDkGYOkA+gHv2qzT6WFc3IF1Gy1EXq7PLs6UZlgbaTye2/pRN0ltwg3s7Rw25ayCt/NrrIoa5d8Uk+c3IthI4j1nvWW44fsaKoUZvwx2+mOckfOs4dwvtGJG7TvC8e7Y1CuvaCSSqTcVgqf6RYbFav3NFEbs4yRbWK80kTvxVQWtWo8MkZrZ1okD2k1ADvpYgn8KUZrPyH1MVdHKBa8kURFnN2xwxWLkGlJEa5YYU5OmuKGnJR6nQ6N5jllvicnJExQ34mOcBr2y4KDFYAiioSTRC3RZjlFcxjapYM2ScXhnqmmEpE7CpTGlQsk42qcNUMka7gwe1Ongrs0yke4bARwKaUvUVelUOS3s5PccbKaippk7L4RWGyozbILo5U1ZCzBlXVK/4WVByo+lW96D/wDxrBejDjxUhHtIcVMOXGGaLdvc76uAO7wQT8AfpVEuZMN0/SOfU1np22FtKRBHhAEAkSu55/xVnJ8s6jVy/hbV7fYNMEp8PX2JgDfcgA/xrawlTFfUzJ4UlDzQHdePpRWZWi5auAFDB0gQQQTBG1Y9k1K3gufwtLyZm73RrF4v5zq1puWUKm5ZyZOqRHzHYSS1mOAHHhlnqe9RYgm+bggfsuHSTAnThLQYe878e8U9UcxS9/uZmkltjJorcruMWMFllGmH08AEkSQDO+3oassWEW1eKRNwDea2NWoAyYmFkiRuOdu23voezow/T8WLIYYHDC4MSiMYt4TEXJYKWi3bTyyPiKGhHdJMPUu7zldZJL6nGSZe1xVUED9YhliQoAkkk9qk34gtp92/t1C/pzINMA3rbFvMYYaSSSYUmJgR9aLpefNGdqtuOE+PYMsPkw93y3oxGS7sFNmuS2xLOrH0ClRzPMmqL+8ccQeDW0utnwoNL8wczLITc0BF0jTHmZfjPNVV0va90kzWq1sUpbnn6M4v9NRwViY81xAZhZjfimjB8tgtuqjOPK/RnGL6LuOv6tFcj910J/5qnKDa4Ml3QXV4BbFdI41CQ2FvLB2IQsPqsih5KUX0CY2VzjxJL6hhkuTLqwguDiziA0jhheAAPofMdvfQ0q3mfPoE237Iy2eTX5NGQ5nb0XHT9x2X/KSP4VoV8rJlXMYwySalJ4Q1Fe5mmdEZTME1i6yzyRs7u7hgOL+AAXisvnJTG9uRnnUxVCa2tI20bC1ajXyBOIvya0FEw7r90snFu/ScSlW8l7lrTVeMG5o7NyLPRTZRswxg6s2Cx2FQnaoolKcY9Qp6b6eNxhIoSNjtlhGPr+0FXHg1LLsktooGkVr1adRRxl+ssnLqU/WOU2zaJgDaqtRBR5Qd2ZqZ95gxrFIAxFVxfB20WmjMK0zy4VIQqQjoUxItjAt29/uAge8sTuPSqP6mHU/CjWemm/V6ZG1hPQwCoB1CsxN7jcssco8+WA8tMBhUk92YfRa3ZtKCk+mEByTeol9F+4I9cqps4JWMTbuTtPtKJ/Gua3Pc2GUR3WWv3X3Mnzm8TcuA8qLg20hY3ICoFGnk+szWtVzBP5AN/hckNZuyuz3NRY+HaWAWkFbNsF2YggqDtEg1ZUmkl8/3MjTJquWSDg7vmhiT5eQxkHTAEntsoPuEVOxcF1UsSJTYlrlzWxljGowBwABsBHAFUyWEXptzWDS+nbxL30Ygk4LG22IBiRaJnUR5idLH5+s0Cm08+zNWxxxFR/1xf7FRg+sruCZVS3buoyBirr3gwVbn5VbVDdllett8eOfo8B1kvWqXUQmwgZgkBGI3Ime0Cdv51NS29V+RBaffzufP1DPD5ohWdFxRAJ809yNuZ4omNuemQGemkpYymD/U+eWEWbniidl0wSSATuSNqrnqF0eTS0GkslJKO36kdc3QBWa0rLGxOrUBHJhoP0oq7RyUFZv4CXo5NtRk0/pj9jjFZ5YDSyMFbgIeY2ky3PFAK7ZuTfA8Oz7ZQwnyvX/ojXerMCsFluiSQNkcnbfYEx86j+IUuif6As9BdDjK/UYxnU2BBHh2XuM4UsEAVlDeulRPwk1CVmeiIfh7EvFJfq/uDeP6rTUFW24GtCdVw6QCwYagrbEeh9OKfa5ZbJO+K46/Qz7P7oOJvwZHj3YPqNbRRla8K+Rm2T5wcZedxUbAvRySfJqHSmdIigExWNqKW3lGpbFTXBc5p1EughTVMNO2+SqrSSk+DNM/vO5JrWorURtRpLYrLBp2oxIy28CtGTSfQlX4mFmR2OKDslg6PR1YjkJXwoigXY8mhGx9C1ynDLtQN85N4ANVbI0npzBKFBitrs6lKOTktbdKUsF3duBRJrVbwgCMXJ4M0676jBlFNZtlm+WDqeytDt8cjMrlyTNOkdIjOK0zzAVIQqQjoUxItneFQQPYt/EbEzVGOWHUvEUat04vlujb+qTbbtHH41mZNafGfoFl3EMbKqPuoTx6gNW7ck9Hnz4JKKWZsGuo7hurh2IIW0RaJPqV1bfIGualwaGjgsS9ZLd9jMM/e2Ll32i5Y+gUbtPvO2j0781radN1oxde9kmmU1m4dLy7DYwNzqJKyDvsIE9/ZFFGTBeFnmFWW2/dJ3PoCT+Rpp9BodSXhBLD4jgSfkO/wqmfQvry5hpltopftgsWDAkltiQysfZ7ckESd5rPnho16G42rPmDOaP5kE8IB+FFUrhsB1Ustv3CzpV5NgGJgQNxKqNj7/jVc+rZpaaeFt9jVbLwoEqBtzxHvPzNPCXHLBpctsCuuMSH0qoBIfsRB2O/woVvxs0OzXixZG2xeqwoG+0bjkjvG9dErVPRYfyNqNWLXJkS/JVWM+RgoHqp3+smuc4cfcuhhNxXnyUOMuFJIj2p3XdVK7MHHE8RU4LKM3Vy5IjYrUxLFyNKA7mQikaQpJ279tu3NXRWEY9k+GR8wvodRUDzMrGAFAJG6qq+UgesDcnberIp+ZnzlgHsYZuP/fb86Lj8KBLJZk2d2mioNZLYTcSVbzFl4NQ7pMKjq2i6yzMNQ3NVyrwdF2XqYNcjmPxK6TvSinkM1upr2MFLzyTRSRxVssyeBzCjeoTL9OuQsynEQKEksnVaSfhwXBxpIiqlSsh8a0zrD5myHmoWaaMiu7Txa5Dfp/rcIsNV1MnXwc7quyO8lmJ3nnXGpSEq2dspEtJ2LtlmRmmZY0uxJNQUTbwq1hEUXakSViACtI8zFSEKkI6FMSRc4i3AT327R+qA+vvoZPl/U0KV4UaNl9wrrIYgQqtB3Ox2H8qz48vBpXNc+4TfpM2Ek7hIPxiIrYu//H9QuNeYPBVY7zYUHmMUJ9w8EfxNc3KXjfy+4fpklPb/ALP7jKuo7mq+/oCY4nnue/PJrb0yxUjmu03uuwQ7BAt3NwCQAJAMjUsgSNjsDII2UjvV7+JAUUu7bGbAJbbc6e09h/L8qUuhVH2LPCy1wHZSSokBVAiBMDYcTPxNDzfAVVF5CvLLJ1pq3Ybgj7wIO5P3jxv9d6z7ZYTNLTrdNN9Vj9QYz5YvFfQR/DejdM815ANUttrj5Zf7hL0mZuoCIhFEFdzBHs7GPXtIBqE+gfpuq+Rqdy6TZIG/cCee23zqlPw4IJYlkzvqjGGfMCpZp3BncHgncjbmahGO6Qbo5qMx+1iC9oszCBIkIEGy7eVRFHxsaolFs6GtKOMfv7+481w+D/jB/EbfhWZBY/L7iriu8+gK5gw84CsN1E++dxHf8OavrXCMnWz5aK27cOoiQZ229NuO1EJLBhTlzgfuWVKMw2EgqJmA07STyI9KinyVTRR4mNbf3j+dFrogR9Rt3p0hm8DBep4KnI7tX2HBpmkXV3yj0Z2+IZuTTbUiyWonLqz1FpmxQ5JlgRVMg2ppFph78VQ0a1OpUSzw+JBHNJG3p9VBrqc4rFADmpYyLU6qKiM4LFzUWsA+mv3Fg1zanNJyWCjzHFwashHJg63VbGRRmVS7oCXaKByjDkxUhCpCPaQ4UZsoCWORqwtkj3wgH8KBj8cvmalLWxJhPcu6VubfdRgZP7pmfWZH0oSHUNv+GT9MMJHvfs6kbce7tNH3y/8ArKPuaEP5eT3F2ZwVs+uK+H/Cjmue3fxWv9v3DdPNd+0/9H9xl2fWSLzPpCrrKEzqAdVBbcfX03710FD/AIaOe17zflFadrbzokxz7XtD2PQ/wq1dTOseI4GMN7Xy7fCpT6FFS5wX2BtzcGlQJYaVYhh22JMA/OgrJYRoQzlYDTLLEebYQrOwHA2O/Jjv/wBqz7HlGnpo4tS9/wDoC+qrUXzPJX86P0b/AIZn65Lv36l306WFy0Cx4UjnaQBJJ34ilN8MM06w18jRb2ICWjqWQTAO3cGYB7x399CJjSXiZm+fYgEACfagEnfSJgR2q6pPcPXOO7BbZNhrZstdFwMymBZYENcBHmYQSFABPfeKayMt2cZOhrnPwrD2tfFxhY6L6ktoGGG3/EkkjeATA/E0Nnx/T7hMebvoCF7EHz7LDttMdp9kncfGjIx6GBrJLc2QraGRB37cd9uatb4MfGWWKW5tgaYPBMncTPB2+lV55GmgVxbQ7/32/M0fFcIAk+WR2appEGzmkRHFFMyyKHkt1BstUCQiVBstUcHcxUS3OBC6aW0dSZ0MQR3pbUXRunHozxr5bvT4SJu6U+pYZe0VVM1NFLBZ3MQNNQNWdyUQbzK7JoqtYOV19u6RA3q4zOSNUgMVIR7SEeimJJBwmDN/CYZhytt7Z/wXGj/Sy1m2z2Wv3NfS17lHBY41PKymQSq9xAi23aeZjt86Grl5mjqaspx9S2w979kBJHO3v4FH2rOncvRoJhB/h2/bIReGHwVhVMftAE/+0TJrmm8Wyf8At+49MsXSk/8AR/cZB1fhnt4ltSaNRDIAQdSxGrbiTJ+ddJo5qdSx6HO6u3dNsg4xIVwSNR0GCvm5Mw0eWNvSZ71dW89AJz3RGsuU65UkGDuNjwZ4901K14RbRHkNensuNy5IQAauNyoB7STMfOsq6zyNSiOJZYa5phtGHxNxu9ggD0BhAPdyKhSsthtH81Y9f8gN9oeG/aiwHtqCPmKLolhyXowHVR8f0RzkM+KkqBAtiQI3Eb/ExULZLAZo6nuy/Q0Zk1IQRCsRxyxHAAkA79ud+OKDc8Jsq1XhyZ91Fgiou8SlwqVkSCWjjuIIoima3r5AlNiXi+Z3ljAWX0yADtJDEbDkwJ3oyTbqkddo1/AxnpkIMQpGFtsNgWJkcTq7/jWXHG6XrhEqmnc4+aS/YzxFlyN+T6dz760ukUcxqP5kvmWK2BtA7fxqlyB44wXGHwWw9TG0VFPLE+hnOKaXY+rsfqTWsuhkvqNRTjYOlWmyTUWyzy/LWuHYUlFy6Gjp9K5l8vTrATUnppYNZaBJFXjcMbZ3odwaYFfTsK9npJATZ2gmmZdXHImWkmSlE6timZKtEu1ciq2g6qzae3sRtTxiSt1DaIQTUauzgztm9jngCo7yzuEUtEnPipCFSEdA0xJGidCYjVhbq97dwOPgw0tt8Qn1rK1sfGsG/wBlrc0WnUWEKJLroL2UuAf2WVo7T+I+HoPCLjJJrqauohGytyg+jafzR3l2HIy63cHBulN/kd/oa1rcLRN+/wBwjTJfyX/pz+5NbMXFq0zHZ21gQAJClB8NtqwJ18vgioKGY45WV+uTL8/ulsRcY/vmN5iDxNbemio1JI5LVYjbJHGPxJdWaedGoAiCYaJXknbntv6irKobQGKzFj/TdvW8DmfWDB2I53+Hear1TxEP0STZsfTuACLwJ79x+FYy8cjYwh7r1AuXk97l61aA+E3W/BBRsIbVuGobd6ivRv7Avn1oXsJh8SeQNDn0ZNj+QPzodTfev3LrYRdkl6fcHsLikDyCOQIPtCI3A7fH40RODcS3SvM1hhNhM3C3Va44RFPiCQNTsu6hZjncc0E63KOEVdpVNQeDvE4vDOSptBw98tsQjOrEkTvzvxNVqq2PKfRHPKqbhhdSvNtCtxkU27b3HKLHsrqjde3w7VuKMlpHKR3egTjp4qXXHJZYu4BhbaCJV2kTxG8x8xWTH+qfrhDwWLZT8mkAWGX9Y8jcH8ZrQm/CjmbJZnLPqG2S5VKhmUQRt9KDcm3hEowWCwx9hbVtmgAIrMT32E81dWuUVuPDZiypWq2ZKhkkphqrcwqGnyO2cLuKSnkuhp+Q/wCnMEqqDFauljHGTd09W2JbZhdRV7UZNxSL3Zt6me55iAzGKxrmmzH1c1N8FKUqnJmuDyTsLamqJyNLTVZQ5dsVFSLraOBoW6luKFDAtBp8jYZ4y06YzizkGKk+SCe05N+kojO/kp6JMAVIQqQj2mHCXo/MfDNxZiQGHvjkfl9KE1KacZryZs9kamNVni6dTRsdjlzS0ir5Hs4Eiezm2msb9pE7fGqb7U2s9UzdjCNVM3B5Vkk17biFluZL/RxsR5lvW3Hw3BgfOrp2RlpnF+X3DKqX30LV02uLK7N8Wot2BIGm425nZeRI44P4UDCClJ4G7Qkq25euP+TP80va7jN6nb4DYcVq1x2xSOJ1k99jYxwnHLcwOw41c9+Kn5g/RYLbpjEBLgJ9RHxkf7/hQurjuiFaSe1m75LdVkUiPZHyrIr4karYC/aF1Yl0ph7fs2blxnbszkKu3uAUj5mjq4SlHklG2NMnLPLSREybMReweIsHsbd1P8wW5/pj6VRZDZNMk9QpyT9miF07082JxS20+9cgEmIAk7j4AmjIZsW1BdFSqg9TP4UXGc5WbTeDcALW2YsCSVJEeWDtpMfOaFdc63z6f5/waldVepr7yPRrgoxiJ8O06gjX6DVHpJ57c1OMcttGbTp4qxJrnOMBlmuERMNbjaQAY4mZP5Vsa6tVaJQXXj/Jo6ecpXSiU+dY9UCEBgTKgqoJ2AEb8n3Vz9VTbK9RJ1RwwTym5qulixksSSd54maNvWIpHPJqU2zUME4CqOdhQVfUKisoidZuBgr2++lQPeXdVj/LrPyomlZlkqu4XzMeUb0ezNivETrZ2qlo0YYSH8Gw1CnSCKHFzwwuwuK0gRRVd7ijpIVR28FTnmLZtgaU9S2ZOvr9AfNkmqHYZHcSHEwtVOwnHTtljhMPFVN5NjTUJI7xFramJ6ivwkMW6lkydrySbOE1VFsKr0rkc3MHFOpE3pMETEWIqyMgW+jaisuc0Suhjz6lbVxkipCPRSHPaYclZVivCuo5EhWGoeq8MPpNQsjui0W0T2TTDjpB2tYu5pYeGE1DuDaaAdO2/kc/SgrIxlFbvqdLoE5TnDOYvp8+q/U9GFdbxRdyCBtwdJO8fChc5NeuUldnPXGfkcZ+g8qFoQksCZKjy8sBuOeY9avhW4TaXsUdo7Y43L1/MCbymeK0EcjdF56HFwwo23k/wjf5U6B5PHUfy/FKhJZQ+6mJIJ5kSBx8x2qM4OXCFCe1hT03nGIukYZLhU3YQuTART7b8iAF1H4ChJaaO7Jp038N+iKDP8XbuX7jWV02tZFkd/DXyoT7yACfeTRagkAzlKTyyy6Mv/rvDO4uKy/gfr3291CayHgz6F1bYY9DZkuGxaM+wt3Yf1ggqT8g00tNJJv3OqUfxWhlTD4scfTn7BB13iLd/GFrMOpCgsNwWiNj37D602pnFYflyWdjwnRpFG3h88MC86ytsPiyrGND8+5gePiDFDU2raVQxZZC9dG0/wA8r7F5mGN12UTjSR+NbHaFilp4s1K6e7slP1BTPbrORDCFK+zOrcjZWjZu8DfbvxWbp+mX5mH2nY5vjoD1q94b7T2B1CDIidvjNFzjuRgxk0zRMizZXtqSRtsflQChtk0atEt0Sl6ozfxVKg+XXPx0gqv/ADP9aurWGT1EcQAlm3o3HBhuWJDy3ag4hEbeDxb5Bmn2jK5qWUWuHzNoiq5LBsUdoSxgkpc1c1Q2w2E1Z1JSYcGo5DI0RaHlwc8UzJ/h0iwwuTXG4U1BWIbfCHVjeOym4o3U1PJGU4WLhlWuG3pFUdMsk/DrFSSD64KKPLwFLBCxIqcwqUOplavoD93mjF0Oas+Ir6tMoVIQqQhUhHS0h11C3pXFEsgUariEpp389pxpjvuC0fMUFfHDz5M3+zb/ABbchNmmGZbtpiCDdsoSI4ZQbb/MMlASe7y/76G9CWbG4PnLXyXXP5Msmy2y6jWuuEVWOpgJ3kEAjbbv6VK6U8KUfJJP5ktWnYnu9/sRjlmGE/s9vddJJEnt5hPB2/Gh+/t9TKnTHzIeI6ZwtyB4RT0hiPU+vvq2GrtXmC3aSEkDvVHTtrCqGS7qJP8AVvBYggGQR8aOo1ErHhr6mddp9iyisxzlEnSttrsnSmoDQ2x2JMA7iPSavj4pZ9BSzXDb6lVqq4o3DmGxbW3V1MMrBlI7EGRTSipLDH7wN88vLiP0fE2v+Iv64aoPipLMzfGW/wAlZ8Y7W4s1dLc24qL889cdPL/JLyvG6mVjGpbqkkEnXFz2h8gOaHvh4sN9ToqNS747Z+/Tp0eEFv2gYItjNQAAayh7b8j+FA6ZvuVn1wD9lNPSpPnEmv2wUH6IxUjbYeXfk++taG62rEv6TYdi8wcxuR4jSxENJkAaSQNztO43/wCj2ULoLGTndVp55lh+YMYy0VYgzzO66fjt270bCSayjCsjKPUmZVcYCAxAIJPwqm1LIboc4PcZekU0I8l+ptzEqWopGLLqdKDTNkoxbOxbqOSxVs7UxTNZLIycSbhcTVM4B2n1OGW+GxNUNYN6jUJoIMjKs4B9aouzjgLst8GUbP07k9vwwYB2q/SUJrLOI12rs3tZJebdP2riEaRxRdlSxwUafW2Ql1MV6ry4Ye4QPWgYvnB2Wk1PeQywebFgVbgIlqUhWHNxoG9M0Uu9MJ8N0LdurqjtUopmfqNZV0YMZn0hdS4V0narVZgznXCfiQB0Yc6KkIVIQqQj0Uh0ScBjXs3FuISrKQQRtUZRTWGW12uEk0abhc2sYhLV1V89vTIXeXLSbZRthzO3JJis5191LJ0Ol1e7xJ8/sTcVYZnKuFVSzLIAQq0n2wd1iR8uKjLNsvF09jUr1UJrZ1wvnkpepMmuLfKYe8+IUAee2zBZgTtPAO1PFKHD5+hmaxucFY1tfpn8jodMmPEuXXvtAD28Oxu3gQI8wWSBtEmANqW548KRnNrPOSDct/oy/pWnwVlltq4W7duMw5Ft/KgEc7kfGp1+PhckZvZHn8gNzDHPedrlxtTMdzsPcAAOAPSjoxSWEASm2yKTUivIhSHRd9PZibZ0mCpO4PaRBj0/2oe6vPIfoZqNiyacmXWLWBW5bZvEYvI0jw2XVtpZef8AegrMSjjzOmptffd3FJQWMMlZ91It5rJ8Mgi0bbNyGcbmPd/OgFSoZUfXJCitaeTrzndLK9vmRcRZe0AWUjWvllSPT+E1rSqemry+dxpxshP4X0KnE48AeUExEnjkxQWNxVKSfUG85vNfbToAAO20Gfee1FVYgsmNqoKbwkP4Xp64xCqJMDVHb0Hx7/P3U8rBq6Ni54O8x6UvIslTTwsI21xl0YMXMKVMGiVPIA6MPk6CgUxYlFHDvTpFc5obmnKs5O7Q3pmWVptlphkNDSNrTwaRc5Vf0sN+9VuOTUrlxhn0B0Vf1WV37UVp+Ecb2nHFrwXGZ4oIhJParrHwBUVuc0j5/wCtsf4t1o9azlHDydpRVsqSBG7bJq9NFNlcmF/2d4JWvLq9abhsruUoVNn0DhbCqgAA4ouKSRyk5ycuQWzm3Y8UzExQ1nUKrdu3g+T6NABUhCpCFSEeikOhUhF50dj0s4q0brMtlnCYjT/4bbE/KZ+VVWwU44ZbVZKt5R9R2Ta8MI6C6FRdJZQ2pSoggnYyPSsyFkYLbNdAh5ct0XjI3hMvy+PEXC20YAEgooddUQfdyKIhbRJZSITlf0lJtDl3OcOlu6dSWUtsUuklVCEbnUJ/d83vBBpSe9OMeMkcNcvk+WOqs5bF4m5dk6C7eCD923PlEdjET76LqrVccIhZY5vLKirSsVIR7SHO7Twai0WVyww86Vz1LiDDlXW8F02Llsn1ZmZgOwHI7x23IEtrlGW5dDV0+tfwyNOxfRRvpaAtIw8JWfEI5XxGKjzBQCTO31ql0SlyiUO0IrO5/TBCHRuLkIDfKoCbesykgjYSSYiRwKi675eFt4QTDtKuK3Jrnql1JL9JXrljfB2bbgzrci3qjdmvMCSFiTCr27VbHT8coqt7SSlmE3LPl6fIyn9Ji+wYKWDeTSIQejaT9QD7p9KbbhcE6ZucvEbb9nuTW/CDkAk1OqpPlg3aWpluwglz3LbRtNKjirrIJIz9PdPej5q6tsql5gvqaprNrUcRTBq45opIy5zY2DUirI4lRZZEl2BVcg6lLJYJcAFUbTVjaoo5GL0malsK3qsMOemeuXsrpnao5cRp6evU8knPuvLl1SAYpObkTq0VdHiAlsVrMmo4C4XKR2WFNgvco4JGVZubDhgeDT4YLbOEltYep9phCR3ipKcuhmS0FWcgXmnWTvcLauafY2SUqoeFGcUccsKkIVIQqQj2kIVIc9BpDm2/Y31qpwt/CYk6lw1vxbJO58HUAyb8hSyke4x2FDXxjty0W15ckohzjescEltn0F58NbQKbXLj6/DXftqtxP8AKh6lB/0hF1NtfEmZP9r3UKeTAWNIt22a5iGXbxLutljbsCGP+IelXaepLLKbbHkzGaKKBU4jykI9phHopDosunc3fCYmziU3a1cDR+8OGU+4qSPnUZRysEkz6p6XzdMVhkv2GlCg8vtQQTMkidQ7j1HzofxR4XkSaXmS72NvhW8gTZBbYkFmdmII0jYQIMyefdUXbbsbxyTjXXlc/MF+o+sXsLde4E8O2gtlWWWfEt5haXeDCjf0qKssljcXw00H08/2MCxuYNcvvfaNVy41xo4lmLED3b1a1lB0Gq2aT0T9oAsqEY7VBNxFfXC7ktupvtIR7ZVDyKaU5S4K6NNGuW5mQZji/FYt6mnisBVs1Z0IFyzVykCzpIzJFWZBJQwIGkJPA6t2ouJbG3B0cTS2k/xDODdp8EHY2WOXtVFiNXQyJeJaBVcVyHaiWIlZ+lRV+zJj/inFiOOpd2O9c2cnETT7Cv8AENs6Nw0tpJ2NojOd6mgWTeSvqwyhUhCpCFSEKkIVIR7SHLjpXHrZxCNcBa2Sq3lH3retWcfRarsWYl+nWZ4/L5ll13cazjLtq3cPhpcV7ajYAlQ4McSusrPoKjXFJEtRNvnJR5yjLdIYkkLbmeZ8NZqyPQGINSEKkIVMOKnEeg0wkdUiRpv2N9WnBm/aMstzw2RJjzlhbYg9tmQ/4Kqnxyi+urvHt+oc5z9pD4XFtYvaD4ZUKAIGosyamadhpbX7oiqYucnyEyopVaaby/2My+0LPvFvLZR9Vqwg0kCA926BdvXN95LNG/7oq3aKNqjloDnvTU1Eqndk7suaaSLKpMcu3D61BJFlkngZS9FT2lMLmh4Yim2l/wCIycO81JIrlNMZJqRQ2czSI5PRSHR7NIfJPwN2Kpsjk09JbtH8Ve2qEI8hOouzEqHaiTClLk5mkQydI1InCXJKV6hgLUhtjTlcnyQRVhmCpCPaQjw0hHlIQqQhUhDlo7imfQnB4kmPY6+blxnJJJPJ59P4U0eESululk7zjE+LeuXONTkgeg7D6RSisIrZDpxCpDipCFTiPRSEeimJEvBYgowZSVIIIIMEEEEEH4gVGSLa57WWXUOanFtaOmGW0Fuv965c1MzXGPckt39KjFYLL7dywV+aPNxm9TU0UZIlOIk4Y1CQXQx29xUIl1vQhGrQA8mnGyz3VSwPuYppC3HQpiaOopE8HLUiuQ7YeKi0X0zwOXblMkW2WZRGNTA2eGkMzwUhLqOhqYuUjwtTkXIi1ICFSEKkIVIQqQhUhCpCOhTMdHtIeR49ORPKYcVIcVIR6KcQhSHR1TDnVumY/mP2PaFMh5Cx3tVJDEY0hEnD1CQVQOXuKhHqXW9CIatAjw04wqQwqQjpaYsiOUi0bakVSOrdJkqzt6YskNinKUeNSFI8pETsUiw5NI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" name="Εικόνα 1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4" b="21295"/>
          <a:stretch/>
        </p:blipFill>
        <p:spPr bwMode="auto">
          <a:xfrm>
            <a:off x="4211960" y="5723383"/>
            <a:ext cx="4824536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42" b="464"/>
          <a:stretch/>
        </p:blipFill>
        <p:spPr>
          <a:xfrm>
            <a:off x="4703430" y="264887"/>
            <a:ext cx="4117042" cy="240733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58" r="667" b="20953"/>
          <a:stretch/>
        </p:blipFill>
        <p:spPr>
          <a:xfrm>
            <a:off x="350902" y="4391229"/>
            <a:ext cx="4077082" cy="18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4788532" cy="936104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r>
              <a:rPr lang="el-GR" sz="2200" b="1" dirty="0" smtClean="0">
                <a:solidFill>
                  <a:srgbClr val="C00000"/>
                </a:solidFill>
                <a:latin typeface="Myriad Pro" pitchFamily="34" charset="0"/>
              </a:rPr>
              <a:t>4 </a:t>
            </a:r>
            <a:r>
              <a:rPr lang="ru-RU" sz="2200" b="1" dirty="0" smtClean="0">
                <a:solidFill>
                  <a:srgbClr val="C00000"/>
                </a:solidFill>
                <a:latin typeface="Myriad Pro" pitchFamily="34" charset="0"/>
              </a:rPr>
              <a:t>Дня</a:t>
            </a:r>
            <a:r>
              <a:rPr lang="en-US" sz="2200" b="1" dirty="0" smtClean="0">
                <a:solidFill>
                  <a:srgbClr val="C00000"/>
                </a:solidFill>
                <a:latin typeface="Myriad Pro" pitchFamily="34" charset="0"/>
              </a:rPr>
              <a:t> / 3 </a:t>
            </a:r>
            <a:r>
              <a:rPr lang="ru-RU" sz="2200" b="1" dirty="0" smtClean="0">
                <a:solidFill>
                  <a:srgbClr val="C00000"/>
                </a:solidFill>
                <a:latin typeface="Myriad Pro" pitchFamily="34" charset="0"/>
              </a:rPr>
              <a:t>ночи</a:t>
            </a:r>
            <a:r>
              <a:rPr lang="ru-RU" sz="2200" b="1" dirty="0">
                <a:solidFill>
                  <a:srgbClr val="C00000"/>
                </a:solidFill>
                <a:latin typeface="Myriad Pro" pitchFamily="34" charset="0"/>
              </a:rPr>
              <a:t> </a:t>
            </a:r>
            <a:r>
              <a:rPr lang="en-US" sz="1200" dirty="0" smtClean="0">
                <a:latin typeface="Myriad Pro" pitchFamily="34" charset="0"/>
              </a:rPr>
              <a:t/>
            </a:r>
            <a:br>
              <a:rPr lang="en-US" sz="1200" dirty="0" smtClean="0">
                <a:latin typeface="Myriad Pro" pitchFamily="34" charset="0"/>
              </a:rPr>
            </a:br>
            <a:r>
              <a:rPr lang="el-GR" sz="1200" dirty="0" smtClean="0">
                <a:latin typeface="Myriad Pro" pitchFamily="34" charset="0"/>
              </a:rPr>
              <a:t/>
            </a:r>
            <a:br>
              <a:rPr lang="el-GR" sz="1200" dirty="0" smtClean="0">
                <a:latin typeface="Myriad Pro" pitchFamily="34" charset="0"/>
              </a:rPr>
            </a:br>
            <a:r>
              <a:rPr lang="ru-RU" sz="1200" b="1" dirty="0" smtClean="0">
                <a:latin typeface="Myriad Pro" pitchFamily="34" charset="0"/>
              </a:rPr>
              <a:t>от 315 евро на человека</a:t>
            </a:r>
            <a:endParaRPr lang="el-GR" sz="1100" dirty="0">
              <a:latin typeface="Myriad Pro" pitchFamily="34" charset="0"/>
            </a:endParaRPr>
          </a:p>
        </p:txBody>
      </p:sp>
      <p:sp>
        <p:nvSpPr>
          <p:cNvPr id="6" name="AutoShape 2" descr="data:image/jpeg;base64,/9j/4AAQSkZJRgABAQAAAQABAAD/2wCEAAkGBxISEhQSExEUExUUEhQVEBQVFBQUFBQUFRUWFhUVFBQYHCggGBolHBQUIT0hJSkrLi4uFx8zODMtNyguLisBCgoKDg0OGxAQGywkHyQsLCwsLCwsLCwsLCwsLCwsLCwsLCwsLCwsLCwsLCwsLCwsLCwsLCwsLCwsLCwsLCwsLP/AABEIALEBHAMBEQACEQEDEQH/xAAcAAABBQEBAQAAAAAAAAAAAAAGAAMEBQcCAQj/xABEEAACAQIFAgMFBAYIBAcAAAABAhEAAwQFEiExBkETIlEyYXGBkQdCobEUIyRSwdEVM2JygpKi4UOy8PFTZHODo7PC/8QAGwEAAQUBAQAAAAAAAAAAAAAABAABAgMFBgf/xAA4EQACAgEDAQYEBAUEAgMAAAAAAQIDEQQSITEFEyJBUWEycYHBFJGhsSMzQsLRUmLh8QbwFSQ0/9oADAMBAAIRAxEAPwDDaQhUhCpCFSEeikOhUhCpCyexTDnumkPg6FkntSyPtOxaYdqYlHKZY5e8GqbEbGhswy6sgGhWdDVhixGFBqUZYGu00Zoh2cCQ2wqbsygCGkcJ5CTA4N4HlNVKSybdcko8hJkuH8wDCp23JQ4KNVPwcB9aYKoArnbbOTm3Fylkq8fjAtDJZDaaWymxeYr61OFLbD4UMDOo8cG4rZ0tLii23FcAWN+jtpkfiORsvNSXAznu4C3pDpBsUQY2puZcIjY41LMjRR9miBPfFJ0y6gq7QjnALYnIRhrke+itFPEsM29LtnHdEsLV5Y5reUlgvkgb6iviDFZ2pmgbUS8JneMWSaCTOcvg8kXRUsguwdSwaZzLo0tiezFJSHlTgjutTQLKODmKRHAopDYPacc4pEBUhCpCFSEO2FkimZZWsvBa41Sr207BQx+Jk1XHkJ1ce7cYr0ybF9leSYe8P12HtXNifPbVvhyKuwsAMWN/bLl+GwuH1YfD2rLaom3bRe6jiPfScVgdt5M1wRd7mHUlT4lt2Ia3bglQ39n3UHKeIyfoV961Fv0Hcy/V4lkhQAiEAW7QG6/3PnUqpOUchOmt3xyzzE29Sg7ccaLIH10VZ0Renl9C0yPBJcZbXh2tTOAHZVMAjnj4/h60JdZti5PyN6iiKhvS6FXnoNp7ZChQ9rVpEwCly5ab5zbJ+dThicckZ6mVdjSOMJitW1QlHBo0arf1NM6J6WW9DMKph45YB9fre6WEaTh+lrKiNIo1adYOfl2ja31KLqbIltrrTaKB1NW00tBrZWS2yAl+omXyntQD0alyby0MZckPFZzqG9MtJtYRDTKAN5pmZ7GjKaUijU6hVrgHcRimY70dGKRg36mc2NohNO2imMJMfs2oIqDkEV1tPk2r7MM0tIgUkA01U9r5Ku0KZTWUaJis4tKpOocetFO2ODHhprJPGDHOts+W5cOk0LGeJZR12gr7qvDBb+k3NE/ipYCGnJjV8lxvVErWyToyuSix2Gp4TMbV6dIhW7W9WOQDCrktsHgdXah5Twa1GkTWTrG5O4ExShcslWp0uFwDuJtFTvRsZZMC2OGMRUyjB5SGFTjHFIgKkIVIQqQiRg/aFRl0L6PiLI3Nd+fSB9BFQguCesnvtz6cG8fZQsA/3aI8gOKB77d782gP7X/6X+VM+g/9QH5RY/aMEP8Ay94/6WrMm/BL5gk3/Dl80ROpdsa3/pWv+QVdp/5aCNDLFZ0qkqu3bf696tZp1xbwaF9lODttitNxQT4LlJEw0qDG0DZjQ6ipPbLzNztDdXok4eqz+oN9fZVBsjurYlT6/wBdr/N2oTS243R9CSo/ET3LpiP7FDgsBBFEyeTTo0aiaj0Tny2gFah4vu5ZAe0uz5WLKD5epLMTqFGrVRwc6+zrc9AS6v6pRlKqaGtn3htdndmyjLdIzW6dRmnSwjrIQSQ1dtbVFtDTjlFXiMLSTMm/StjKZdPapb2DLQZH/wBBgUzbCo6SMURMQsU8QPUYgdZfmb2z5SRTygDV3ZeGW93P7zCC5+tQwHQjDGUiuBLtv3pE48sL8B0oTa8Q+lRnLaskPxcVPYirxGXkSAKjG1M1YtNFLj8KfSrYsz9VTu6DFjLasciqns99WGXTmWLtNZ2puaCbF3ccIv8AMMtTQdhxQddzyAys3dTKOp8MFYxW9pptowtXHkHtFG5AlA5ZacjKODmKRDA3TlQqQhUhCpCLLJbOq4PSd/gNzVdjwgzSQ3TJGVpquE+pn6maSKbeW2bv9nT6E+IFX+RSgQ+2u9qVRP3h+ZP8KjJixyUvTdwPjMOO1uxfX8Gj86zbViuXzBrYYpk/ch9YKFxryOLdn/6l/nVtHwIJ0MPANWMQCqrEeh3jf31Y2a8IN8IKOlcyOFvW7y+bT7QPEMIIHyPNDSljldTolplqNM6ZPr5j/UGKbFODpg+I7QPRwCfxFCRWyUpvzCaKI6eOM8YS/Ibw+RvExUZauKL1qoIbu4drZqyN0bAiFkbDz9Kf1NM4pEu6h6Db4Z3Pel30YkG4xLnLOmncTFUyvlL4QK7tGNfB3mXT7WxxVanNPkVHaEbH1Kb+i2btREbl0DJXwJVjp24fu0ZCDkZ93aVNfmeY3p24FmmnBozZ9uVPhMCM3QoSDTwQFbq1byiBhjJqc+g+n5kWtu3tVBvV1+EcwghgffTMlCrLNGynHXLtsWwNqDubzgGtohVLewwyrpVGSXG5orT6TKyzG1PaclLwlB1h0gttS6irp1bA7s7tJ2y2yM5aFMUx1MZRwWWWZhpIANCX1ZWSi6EZoK/E1p8qxm9sjHlWlIz7q/Kolq2tDfngF1WlUo5QHjD1q7jNVDwRr6RVsWCXQwMVIFGqcpFSEKkI9phwp6Fyl8Q9wIJ0J6gbuCF/I1Rc+DQ0MkpPIb5V9mt5TLFU3/tNt8lNKE/UhbVF9DR8h6eFlf6+3uPQj86IUkDd3jyBT7R+lLd+D+nWE8w2YMfX92fWoTkiyuly8mVOVdOrbxSP+l4dgouSq+KCdX+GPWg7I5g0U3aZ920yH1TkRbGM5uWyptWuGM7W19RUqvDHBdoqvBgaXL0KAB7YI23+kxU5tYNzS1rzYR9PYG0LBXUrO0ggbn/tuKx9QrJWLb0DpXOMko9CxyfJAG1TM2rcrG6tqeZ+QWo3ubjhkdRrXLher+xethlC1lzTAlY2wP6hjtRWjb3G7omyBlWB1nitS2La4CtTftQW5dk/G1Zs65uWDDv1nuHWVYBVUbVuaTTxjHk5vUXylI9zTLkdTIqeooi4jae+UJcFBg8qt6ogVk0V5sNO3VT2neaslrYRXU6WlYON7V1tkX1BnMswWDJFNqq4pGVpr7ZsynqzEKzmKzIRwdbot23kocM+9TmuDa08sMvMI8ihmdLpp5iTbNsUjQrggw6YxgtQaAvypcGdr6HZwjT8qz+0UEsBWpp71twzkNRobIy6A71z1Jb8MopBmldZu6Gh2ZoZqW5mN4y5JJqlHSWNpEXCYwq4k084bogK1DjLDDrA5xb0CW7ViW6aW4slJPkH+pc1W55VrQ0encOWUzkmsFHbwkiaO3FsNNmJUZnYiiKpGJr6NrKyKIMfAzTg4qQhUhHtMOEPTJKqzh9HnGogwYVGMAgg7kgbHvQ2o9DS7P4ln3Nl6XxL3LILGAmHv6RzLa7ehj6sCzDfes9zluWDb1VcIyW3zcf2eV8uAow63GG7t7oYj3H0jt9K0VLhv2MpqCfQCftFxbWudTDURB1OODuw1biQKGc8ySZfVBJZSQIYHPLv6Q1tLjKsYhtlt7sLbHYaZ207Ak7D31JvEMgeoWYN4LvqDNMVaxKIrQrWrME+GSzeBLSf3dxt3MRUFY9oPompdSiwXWGLtm4guhlBDgqykaY4Uwe5X4QwNXPOAtNN8InYbq/FXDbJvuCqHUQ5JYwB7Hs8g/8AW9D2OS8w/TQg8pxRfZL1BcAvNdveIfCUjzFgAtwDYn+/VLW/hkpQg8KKxh/b/g9xXVT+C7rHlHJEgSQJIn31U9HGT5Cu4hFbmUeExb4i6yPciPvBAFnbbzOKteljWsxRbVqkniKNQ6UyG0qjWwZj6NH4R/GrtJb3nVr5GP2hrrXLwrCLrM8IyKPCnkTADGPhtS1tUlHMACm1Sf8AELTBBgi6iSY32A/CaMoyoLLBLMOTwQOoMxa0ggE6tuB+c0NrbpRilHz9QjR0K2XL6Ay2Yuq6wrhj7I0Bwfo1D6aiWcs05Ux+HP2+wG591LdZoJUmYjQVj/Wa1YaydXCB7/8AxmnU+Jya/Uo89Ui2H8eWIfxFGnSrCCApmSDJ391DvVztk8orr/8AHK6Iye7p09wDxF0sd6sRSobeDrCJvUJvgM065L3CpQzOk00kkS9emkHK7aPWMygc1FwUiEtTB9T05644Y0lBICnbBvoQcTmDOdzNSwPG5LoNKZpFqluGMRhTyKsjLANdp2+UQLr3F2k1clFmXbGyA5glLHemnhdC/RwlJ5ZfosCqTpIwSiUWcirqjnu00UhSiTn3AiVMAFSEe0hxUw5eZUdNnmNTseSJA0gqPUmfwNDWrMjQ0j2x+psPSF4DDhdvNhx6ESbxYkkjuENA45z/AO9f+DoNRHiM/R/24+4bYW4ZC7xqUTztzvHuo6OVBt+eUY8o8N+zAL7TsQAuk93crB3BGuGBkbwT37/CA3ncl8guFf8ACz7L9kZ7kt6Mbbkcm4HmRs6Opn5NVsl/DYFqFmtpdS262xaHGsIOoYbDQQ0DfC29u42mdhvMehEYpuCYF2d5gvl7gBllvPa0iAZI1ayNM8SPnHbsRMuhjLyWmXXdXgCdJll1EalALGDABJiTtB2ihrF1NLTTw8ItLpQWrgtSQLRlieTqUmBAgD68+6q4vE0EUZzLJ3l66sM6n7xtj/5AT+VWSfIY45jh+/7EjLcNLvA++fzoiHIN3iqwaDkGYOkA+gHv2qzT6WFc3IF1Gy1EXq7PLs6UZlgbaTye2/pRN0ltwg3s7Rw25ayCt/NrrIoa5d8Uk+c3IthI4j1nvWW44fsaKoUZvwx2+mOckfOs4dwvtGJG7TvC8e7Y1CuvaCSSqTcVgqf6RYbFav3NFEbs4yRbWK80kTvxVQWtWo8MkZrZ1okD2k1ADvpYgn8KUZrPyH1MVdHKBa8kURFnN2xwxWLkGlJEa5YYU5OmuKGnJR6nQ6N5jllvicnJExQ34mOcBr2y4KDFYAiioSTRC3RZjlFcxjapYM2ScXhnqmmEpE7CpTGlQsk42qcNUMka7gwe1Ongrs0yke4bARwKaUvUVelUOS3s5PccbKaippk7L4RWGyozbILo5U1ZCzBlXVK/4WVByo+lW96D/wDxrBejDjxUhHtIcVMOXGGaLdvc76uAO7wQT8AfpVEuZMN0/SOfU1np22FtKRBHhAEAkSu55/xVnJ8s6jVy/hbV7fYNMEp8PX2JgDfcgA/xrawlTFfUzJ4UlDzQHdePpRWZWi5auAFDB0gQQQTBG1Y9k1K3gufwtLyZm73RrF4v5zq1puWUKm5ZyZOqRHzHYSS1mOAHHhlnqe9RYgm+bggfsuHSTAnThLQYe878e8U9UcxS9/uZmkltjJorcruMWMFllGmH08AEkSQDO+3oassWEW1eKRNwDea2NWoAyYmFkiRuOdu23voezow/T8WLIYYHDC4MSiMYt4TEXJYKWi3bTyyPiKGhHdJMPUu7zldZJL6nGSZe1xVUED9YhliQoAkkk9qk34gtp92/t1C/pzINMA3rbFvMYYaSSSYUmJgR9aLpefNGdqtuOE+PYMsPkw93y3oxGS7sFNmuS2xLOrH0ClRzPMmqL+8ccQeDW0utnwoNL8wczLITc0BF0jTHmZfjPNVV0va90kzWq1sUpbnn6M4v9NRwViY81xAZhZjfimjB8tgtuqjOPK/RnGL6LuOv6tFcj910J/5qnKDa4Ml3QXV4BbFdI41CQ2FvLB2IQsPqsih5KUX0CY2VzjxJL6hhkuTLqwguDiziA0jhheAAPofMdvfQ0q3mfPoE237Iy2eTX5NGQ5nb0XHT9x2X/KSP4VoV8rJlXMYwySalJ4Q1Fe5mmdEZTME1i6yzyRs7u7hgOL+AAXisvnJTG9uRnnUxVCa2tI20bC1ajXyBOIvya0FEw7r90snFu/ScSlW8l7lrTVeMG5o7NyLPRTZRswxg6s2Cx2FQnaoolKcY9Qp6b6eNxhIoSNjtlhGPr+0FXHg1LLsktooGkVr1adRRxl+ssnLqU/WOU2zaJgDaqtRBR5Qd2ZqZ95gxrFIAxFVxfB20WmjMK0zy4VIQqQjoUxItjAt29/uAge8sTuPSqP6mHU/CjWemm/V6ZG1hPQwCoB1CsxN7jcssco8+WA8tMBhUk92YfRa3ZtKCk+mEByTeol9F+4I9cqps4JWMTbuTtPtKJ/Gua3Pc2GUR3WWv3X3Mnzm8TcuA8qLg20hY3ICoFGnk+szWtVzBP5AN/hckNZuyuz3NRY+HaWAWkFbNsF2YggqDtEg1ZUmkl8/3MjTJquWSDg7vmhiT5eQxkHTAEntsoPuEVOxcF1UsSJTYlrlzWxljGowBwABsBHAFUyWEXptzWDS+nbxL30Ygk4LG22IBiRaJnUR5idLH5+s0Cm08+zNWxxxFR/1xf7FRg+sruCZVS3buoyBirr3gwVbn5VbVDdllett8eOfo8B1kvWqXUQmwgZgkBGI3Ime0Cdv51NS29V+RBaffzufP1DPD5ohWdFxRAJ809yNuZ4omNuemQGemkpYymD/U+eWEWbniidl0wSSATuSNqrnqF0eTS0GkslJKO36kdc3QBWa0rLGxOrUBHJhoP0oq7RyUFZv4CXo5NtRk0/pj9jjFZ5YDSyMFbgIeY2ky3PFAK7ZuTfA8Oz7ZQwnyvX/ojXerMCsFluiSQNkcnbfYEx86j+IUuif6As9BdDjK/UYxnU2BBHh2XuM4UsEAVlDeulRPwk1CVmeiIfh7EvFJfq/uDeP6rTUFW24GtCdVw6QCwYagrbEeh9OKfa5ZbJO+K46/Qz7P7oOJvwZHj3YPqNbRRla8K+Rm2T5wcZedxUbAvRySfJqHSmdIigExWNqKW3lGpbFTXBc5p1EughTVMNO2+SqrSSk+DNM/vO5JrWorURtRpLYrLBp2oxIy28CtGTSfQlX4mFmR2OKDslg6PR1YjkJXwoigXY8mhGx9C1ynDLtQN85N4ANVbI0npzBKFBitrs6lKOTktbdKUsF3duBRJrVbwgCMXJ4M0676jBlFNZtlm+WDqeytDt8cjMrlyTNOkdIjOK0zzAVIQqQjoUxItneFQQPYt/EbEzVGOWHUvEUat04vlujb+qTbbtHH41mZNafGfoFl3EMbKqPuoTx6gNW7ck9Hnz4JKKWZsGuo7hurh2IIW0RaJPqV1bfIGualwaGjgsS9ZLd9jMM/e2Ll32i5Y+gUbtPvO2j0781radN1oxde9kmmU1m4dLy7DYwNzqJKyDvsIE9/ZFFGTBeFnmFWW2/dJ3PoCT+Rpp9BodSXhBLD4jgSfkO/wqmfQvry5hpltopftgsWDAkltiQysfZ7ckESd5rPnho16G42rPmDOaP5kE8IB+FFUrhsB1Ustv3CzpV5NgGJgQNxKqNj7/jVc+rZpaaeFt9jVbLwoEqBtzxHvPzNPCXHLBpctsCuuMSH0qoBIfsRB2O/woVvxs0OzXixZG2xeqwoG+0bjkjvG9dErVPRYfyNqNWLXJkS/JVWM+RgoHqp3+smuc4cfcuhhNxXnyUOMuFJIj2p3XdVK7MHHE8RU4LKM3Vy5IjYrUxLFyNKA7mQikaQpJ279tu3NXRWEY9k+GR8wvodRUDzMrGAFAJG6qq+UgesDcnberIp+ZnzlgHsYZuP/fb86Lj8KBLJZk2d2mioNZLYTcSVbzFl4NQ7pMKjq2i6yzMNQ3NVyrwdF2XqYNcjmPxK6TvSinkM1upr2MFLzyTRSRxVssyeBzCjeoTL9OuQsynEQKEksnVaSfhwXBxpIiqlSsh8a0zrD5myHmoWaaMiu7Txa5Dfp/rcIsNV1MnXwc7quyO8lmJ3nnXGpSEq2dspEtJ2LtlmRmmZY0uxJNQUTbwq1hEUXakSViACtI8zFSEKkI6FMSRc4i3AT327R+qA+vvoZPl/U0KV4UaNl9wrrIYgQqtB3Ox2H8qz48vBpXNc+4TfpM2Ek7hIPxiIrYu//H9QuNeYPBVY7zYUHmMUJ9w8EfxNc3KXjfy+4fpklPb/ALP7jKuo7mq+/oCY4nnue/PJrb0yxUjmu03uuwQ7BAt3NwCQAJAMjUsgSNjsDII2UjvV7+JAUUu7bGbAJbbc6e09h/L8qUuhVH2LPCy1wHZSSokBVAiBMDYcTPxNDzfAVVF5CvLLJ1pq3Ybgj7wIO5P3jxv9d6z7ZYTNLTrdNN9Vj9QYz5YvFfQR/DejdM815ANUttrj5Zf7hL0mZuoCIhFEFdzBHs7GPXtIBqE+gfpuq+Rqdy6TZIG/cCee23zqlPw4IJYlkzvqjGGfMCpZp3BncHgncjbmahGO6Qbo5qMx+1iC9oszCBIkIEGy7eVRFHxsaolFs6GtKOMfv7+481w+D/jB/EbfhWZBY/L7iriu8+gK5gw84CsN1E++dxHf8OavrXCMnWz5aK27cOoiQZ229NuO1EJLBhTlzgfuWVKMw2EgqJmA07STyI9KinyVTRR4mNbf3j+dFrogR9Rt3p0hm8DBep4KnI7tX2HBpmkXV3yj0Z2+IZuTTbUiyWonLqz1FpmxQ5JlgRVMg2ppFph78VQ0a1OpUSzw+JBHNJG3p9VBrqc4rFADmpYyLU6qKiM4LFzUWsA+mv3Fg1zanNJyWCjzHFwashHJg63VbGRRmVS7oCXaKByjDkxUhCpCPaQ4UZsoCWORqwtkj3wgH8KBj8cvmalLWxJhPcu6VubfdRgZP7pmfWZH0oSHUNv+GT9MMJHvfs6kbce7tNH3y/8ArKPuaEP5eT3F2ZwVs+uK+H/Cjmue3fxWv9v3DdPNd+0/9H9xl2fWSLzPpCrrKEzqAdVBbcfX03710FD/AIaOe17zflFadrbzokxz7XtD2PQ/wq1dTOseI4GMN7Xy7fCpT6FFS5wX2BtzcGlQJYaVYhh22JMA/OgrJYRoQzlYDTLLEebYQrOwHA2O/Jjv/wBqz7HlGnpo4tS9/wDoC+qrUXzPJX86P0b/AIZn65Lv36l306WFy0Cx4UjnaQBJJ34ilN8MM06w18jRb2ICWjqWQTAO3cGYB7x399CJjSXiZm+fYgEACfagEnfSJgR2q6pPcPXOO7BbZNhrZstdFwMymBZYENcBHmYQSFABPfeKayMt2cZOhrnPwrD2tfFxhY6L6ktoGGG3/EkkjeATA/E0Nnx/T7hMebvoCF7EHz7LDttMdp9kncfGjIx6GBrJLc2QraGRB37cd9uatb4MfGWWKW5tgaYPBMncTPB2+lV55GmgVxbQ7/32/M0fFcIAk+WR2appEGzmkRHFFMyyKHkt1BstUCQiVBstUcHcxUS3OBC6aW0dSZ0MQR3pbUXRunHozxr5bvT4SJu6U+pYZe0VVM1NFLBZ3MQNNQNWdyUQbzK7JoqtYOV19u6RA3q4zOSNUgMVIR7SEeimJJBwmDN/CYZhytt7Z/wXGj/Sy1m2z2Wv3NfS17lHBY41PKymQSq9xAi23aeZjt86Grl5mjqaspx9S2w979kBJHO3v4FH2rOncvRoJhB/h2/bIReGHwVhVMftAE/+0TJrmm8Wyf8At+49MsXSk/8AR/cZB1fhnt4ltSaNRDIAQdSxGrbiTJ+ddJo5qdSx6HO6u3dNsg4xIVwSNR0GCvm5Mw0eWNvSZ71dW89AJz3RGsuU65UkGDuNjwZ4901K14RbRHkNensuNy5IQAauNyoB7STMfOsq6zyNSiOJZYa5phtGHxNxu9ggD0BhAPdyKhSsthtH81Y9f8gN9oeG/aiwHtqCPmKLolhyXowHVR8f0RzkM+KkqBAtiQI3Eb/ExULZLAZo6nuy/Q0Zk1IQRCsRxyxHAAkA79ud+OKDc8Jsq1XhyZ91Fgiou8SlwqVkSCWjjuIIoima3r5AlNiXi+Z3ljAWX0yADtJDEbDkwJ3oyTbqkddo1/AxnpkIMQpGFtsNgWJkcTq7/jWXHG6XrhEqmnc4+aS/YzxFlyN+T6dz760ukUcxqP5kvmWK2BtA7fxqlyB44wXGHwWw9TG0VFPLE+hnOKaXY+rsfqTWsuhkvqNRTjYOlWmyTUWyzy/LWuHYUlFy6Gjp9K5l8vTrATUnppYNZaBJFXjcMbZ3odwaYFfTsK9npJATZ2gmmZdXHImWkmSlE6timZKtEu1ciq2g6qzae3sRtTxiSt1DaIQTUauzgztm9jngCo7yzuEUtEnPipCFSEdA0xJGidCYjVhbq97dwOPgw0tt8Qn1rK1sfGsG/wBlrc0WnUWEKJLroL2UuAf2WVo7T+I+HoPCLjJJrqauohGytyg+jafzR3l2HIy63cHBulN/kd/oa1rcLRN+/wBwjTJfyX/pz+5NbMXFq0zHZ21gQAJClB8NtqwJ18vgioKGY45WV+uTL8/ulsRcY/vmN5iDxNbemio1JI5LVYjbJHGPxJdWaedGoAiCYaJXknbntv6irKobQGKzFj/TdvW8DmfWDB2I53+Hear1TxEP0STZsfTuACLwJ79x+FYy8cjYwh7r1AuXk97l61aA+E3W/BBRsIbVuGobd6ivRv7Avn1oXsJh8SeQNDn0ZNj+QPzodTfev3LrYRdkl6fcHsLikDyCOQIPtCI3A7fH40RODcS3SvM1hhNhM3C3Va44RFPiCQNTsu6hZjncc0E63KOEVdpVNQeDvE4vDOSptBw98tsQjOrEkTvzvxNVqq2PKfRHPKqbhhdSvNtCtxkU27b3HKLHsrqjde3w7VuKMlpHKR3egTjp4qXXHJZYu4BhbaCJV2kTxG8x8xWTH+qfrhDwWLZT8mkAWGX9Y8jcH8ZrQm/CjmbJZnLPqG2S5VKhmUQRt9KDcm3hEowWCwx9hbVtmgAIrMT32E81dWuUVuPDZiypWq2ZKhkkphqrcwqGnyO2cLuKSnkuhp+Q/wCnMEqqDFauljHGTd09W2JbZhdRV7UZNxSL3Zt6me55iAzGKxrmmzH1c1N8FKUqnJmuDyTsLamqJyNLTVZQ5dsVFSLraOBoW6luKFDAtBp8jYZ4y06YzizkGKk+SCe05N+kojO/kp6JMAVIQqQj2mHCXo/MfDNxZiQGHvjkfl9KE1KacZryZs9kamNVni6dTRsdjlzS0ir5Hs4Eiezm2msb9pE7fGqb7U2s9UzdjCNVM3B5Vkk17biFluZL/RxsR5lvW3Hw3BgfOrp2RlpnF+X3DKqX30LV02uLK7N8Wot2BIGm425nZeRI44P4UDCClJ4G7Qkq25euP+TP80va7jN6nb4DYcVq1x2xSOJ1k99jYxwnHLcwOw41c9+Kn5g/RYLbpjEBLgJ9RHxkf7/hQurjuiFaSe1m75LdVkUiPZHyrIr4karYC/aF1Yl0ph7fs2blxnbszkKu3uAUj5mjq4SlHklG2NMnLPLSREybMReweIsHsbd1P8wW5/pj6VRZDZNMk9QpyT9miF07082JxS20+9cgEmIAk7j4AmjIZsW1BdFSqg9TP4UXGc5WbTeDcALW2YsCSVJEeWDtpMfOaFdc63z6f5/waldVepr7yPRrgoxiJ8O06gjX6DVHpJ57c1OMcttGbTp4qxJrnOMBlmuERMNbjaQAY4mZP5Vsa6tVaJQXXj/Jo6ecpXSiU+dY9UCEBgTKgqoJ2AEb8n3Vz9VTbK9RJ1RwwTym5qulixksSSd54maNvWIpHPJqU2zUME4CqOdhQVfUKisoidZuBgr2++lQPeXdVj/LrPyomlZlkqu4XzMeUb0ezNivETrZ2qlo0YYSH8Gw1CnSCKHFzwwuwuK0gRRVd7ijpIVR28FTnmLZtgaU9S2ZOvr9AfNkmqHYZHcSHEwtVOwnHTtljhMPFVN5NjTUJI7xFramJ6ivwkMW6lkydrySbOE1VFsKr0rkc3MHFOpE3pMETEWIqyMgW+jaisuc0Suhjz6lbVxkipCPRSHPaYclZVivCuo5EhWGoeq8MPpNQsjui0W0T2TTDjpB2tYu5pYeGE1DuDaaAdO2/kc/SgrIxlFbvqdLoE5TnDOYvp8+q/U9GFdbxRdyCBtwdJO8fChc5NeuUldnPXGfkcZ+g8qFoQksCZKjy8sBuOeY9avhW4TaXsUdo7Y43L1/MCbymeK0EcjdF56HFwwo23k/wjf5U6B5PHUfy/FKhJZQ+6mJIJ5kSBx8x2qM4OXCFCe1hT03nGIukYZLhU3YQuTART7b8iAF1H4ChJaaO7Jp038N+iKDP8XbuX7jWV02tZFkd/DXyoT7yACfeTRagkAzlKTyyy6Mv/rvDO4uKy/gfr3291CayHgz6F1bYY9DZkuGxaM+wt3Yf1ggqT8g00tNJJv3OqUfxWhlTD4scfTn7BB13iLd/GFrMOpCgsNwWiNj37D602pnFYflyWdjwnRpFG3h88MC86ytsPiyrGND8+5gePiDFDU2raVQxZZC9dG0/wA8r7F5mGN12UTjSR+NbHaFilp4s1K6e7slP1BTPbrORDCFK+zOrcjZWjZu8DfbvxWbp+mX5mH2nY5vjoD1q94b7T2B1CDIidvjNFzjuRgxk0zRMizZXtqSRtsflQChtk0atEt0Sl6ozfxVKg+XXPx0gqv/ADP9aurWGT1EcQAlm3o3HBhuWJDy3ag4hEbeDxb5Bmn2jK5qWUWuHzNoiq5LBsUdoSxgkpc1c1Q2w2E1Z1JSYcGo5DI0RaHlwc8UzJ/h0iwwuTXG4U1BWIbfCHVjeOym4o3U1PJGU4WLhlWuG3pFUdMsk/DrFSSD64KKPLwFLBCxIqcwqUOplavoD93mjF0Oas+Ir6tMoVIQqQhUhHS0h11C3pXFEsgUariEpp389pxpjvuC0fMUFfHDz5M3+zb/ABbchNmmGZbtpiCDdsoSI4ZQbb/MMlASe7y/76G9CWbG4PnLXyXXP5Msmy2y6jWuuEVWOpgJ3kEAjbbv6VK6U8KUfJJP5ktWnYnu9/sRjlmGE/s9vddJJEnt5hPB2/Gh+/t9TKnTHzIeI6ZwtyB4RT0hiPU+vvq2GrtXmC3aSEkDvVHTtrCqGS7qJP8AVvBYggGQR8aOo1ErHhr6mddp9iyisxzlEnSttrsnSmoDQ2x2JMA7iPSavj4pZ9BSzXDb6lVqq4o3DmGxbW3V1MMrBlI7EGRTSipLDH7wN88vLiP0fE2v+Iv64aoPipLMzfGW/wAlZ8Y7W4s1dLc24qL889cdPL/JLyvG6mVjGpbqkkEnXFz2h8gOaHvh4sN9ToqNS747Z+/Tp0eEFv2gYItjNQAAayh7b8j+FA6ZvuVn1wD9lNPSpPnEmv2wUH6IxUjbYeXfk++taG62rEv6TYdi8wcxuR4jSxENJkAaSQNztO43/wCj2ULoLGTndVp55lh+YMYy0VYgzzO66fjt270bCSayjCsjKPUmZVcYCAxAIJPwqm1LIboc4PcZekU0I8l+ptzEqWopGLLqdKDTNkoxbOxbqOSxVs7UxTNZLIycSbhcTVM4B2n1OGW+GxNUNYN6jUJoIMjKs4B9aouzjgLst8GUbP07k9vwwYB2q/SUJrLOI12rs3tZJebdP2riEaRxRdlSxwUafW2Ql1MV6ry4Ye4QPWgYvnB2Wk1PeQywebFgVbgIlqUhWHNxoG9M0Uu9MJ8N0LdurqjtUopmfqNZV0YMZn0hdS4V0narVZgznXCfiQB0Yc6KkIVIQqQj0Uh0ScBjXs3FuISrKQQRtUZRTWGW12uEk0abhc2sYhLV1V89vTIXeXLSbZRthzO3JJis5191LJ0Ol1e7xJ8/sTcVYZnKuFVSzLIAQq0n2wd1iR8uKjLNsvF09jUr1UJrZ1wvnkpepMmuLfKYe8+IUAee2zBZgTtPAO1PFKHD5+hmaxucFY1tfpn8jodMmPEuXXvtAD28Oxu3gQI8wWSBtEmANqW548KRnNrPOSDct/oy/pWnwVlltq4W7duMw5Ft/KgEc7kfGp1+PhckZvZHn8gNzDHPedrlxtTMdzsPcAAOAPSjoxSWEASm2yKTUivIhSHRd9PZibZ0mCpO4PaRBj0/2oe6vPIfoZqNiyacmXWLWBW5bZvEYvI0jw2XVtpZef8AegrMSjjzOmptffd3FJQWMMlZ91It5rJ8Mgi0bbNyGcbmPd/OgFSoZUfXJCitaeTrzndLK9vmRcRZe0AWUjWvllSPT+E1rSqemry+dxpxshP4X0KnE48AeUExEnjkxQWNxVKSfUG85vNfbToAAO20Gfee1FVYgsmNqoKbwkP4Xp64xCqJMDVHb0Hx7/P3U8rBq6Ni54O8x6UvIslTTwsI21xl0YMXMKVMGiVPIA6MPk6CgUxYlFHDvTpFc5obmnKs5O7Q3pmWVptlphkNDSNrTwaRc5Vf0sN+9VuOTUrlxhn0B0Vf1WV37UVp+Ecb2nHFrwXGZ4oIhJParrHwBUVuc0j5/wCtsf4t1o9azlHDydpRVsqSBG7bJq9NFNlcmF/2d4JWvLq9abhsruUoVNn0DhbCqgAA4ouKSRyk5ycuQWzm3Y8UzExQ1nUKrdu3g+T6NABUhCpCFSEeikOhUhF50dj0s4q0brMtlnCYjT/4bbE/KZ+VVWwU44ZbVZKt5R9R2Ta8MI6C6FRdJZQ2pSoggnYyPSsyFkYLbNdAh5ct0XjI3hMvy+PEXC20YAEgooddUQfdyKIhbRJZSITlf0lJtDl3OcOlu6dSWUtsUuklVCEbnUJ/d83vBBpSe9OMeMkcNcvk+WOqs5bF4m5dk6C7eCD923PlEdjET76LqrVccIhZY5vLKirSsVIR7SHO7Twai0WVyww86Vz1LiDDlXW8F02Llsn1ZmZgOwHI7x23IEtrlGW5dDV0+tfwyNOxfRRvpaAtIw8JWfEI5XxGKjzBQCTO31ql0SlyiUO0IrO5/TBCHRuLkIDfKoCbesykgjYSSYiRwKi675eFt4QTDtKuK3Jrnql1JL9JXrljfB2bbgzrci3qjdmvMCSFiTCr27VbHT8coqt7SSlmE3LPl6fIyn9Ji+wYKWDeTSIQejaT9QD7p9KbbhcE6ZucvEbb9nuTW/CDkAk1OqpPlg3aWpluwglz3LbRtNKjirrIJIz9PdPej5q6tsql5gvqaprNrUcRTBq45opIy5zY2DUirI4lRZZEl2BVcg6lLJYJcAFUbTVjaoo5GL0malsK3qsMOemeuXsrpnao5cRp6evU8knPuvLl1SAYpObkTq0VdHiAlsVrMmo4C4XKR2WFNgvco4JGVZubDhgeDT4YLbOEltYep9phCR3ipKcuhmS0FWcgXmnWTvcLauafY2SUqoeFGcUccsKkIVIQqQj2kIVIc9BpDm2/Y31qpwt/CYk6lw1vxbJO58HUAyb8hSyke4x2FDXxjty0W15ckohzjescEltn0F58NbQKbXLj6/DXftqtxP8AKh6lB/0hF1NtfEmZP9r3UKeTAWNIt22a5iGXbxLutljbsCGP+IelXaepLLKbbHkzGaKKBU4jykI9phHopDosunc3fCYmziU3a1cDR+8OGU+4qSPnUZRysEkz6p6XzdMVhkv2GlCg8vtQQTMkidQ7j1HzofxR4XkSaXmS72NvhW8gTZBbYkFmdmII0jYQIMyefdUXbbsbxyTjXXlc/MF+o+sXsLde4E8O2gtlWWWfEt5haXeDCjf0qKssljcXw00H08/2MCxuYNcvvfaNVy41xo4lmLED3b1a1lB0Gq2aT0T9oAsqEY7VBNxFfXC7ktupvtIR7ZVDyKaU5S4K6NNGuW5mQZji/FYt6mnisBVs1Z0IFyzVykCzpIzJFWZBJQwIGkJPA6t2ouJbG3B0cTS2k/xDODdp8EHY2WOXtVFiNXQyJeJaBVcVyHaiWIlZ+lRV+zJj/inFiOOpd2O9c2cnETT7Cv8AENs6Nw0tpJ2NojOd6mgWTeSvqwyhUhCpCFSEKkIVIR7SHLjpXHrZxCNcBa2Sq3lH3retWcfRarsWYl+nWZ4/L5ll13cazjLtq3cPhpcV7ajYAlQ4McSusrPoKjXFJEtRNvnJR5yjLdIYkkLbmeZ8NZqyPQGINSEKkIVMOKnEeg0wkdUiRpv2N9WnBm/aMstzw2RJjzlhbYg9tmQ/4Kqnxyi+urvHt+oc5z9pD4XFtYvaD4ZUKAIGosyamadhpbX7oiqYucnyEyopVaaby/2My+0LPvFvLZR9Vqwg0kCA926BdvXN95LNG/7oq3aKNqjloDnvTU1Eqndk7suaaSLKpMcu3D61BJFlkngZS9FT2lMLmh4Yim2l/wCIycO81JIrlNMZJqRQ2czSI5PRSHR7NIfJPwN2Kpsjk09JbtH8Ve2qEI8hOouzEqHaiTClLk5mkQydI1InCXJKV6hgLUhtjTlcnyQRVhmCpCPaQjw0hHlIQqQhUhDlo7imfQnB4kmPY6+blxnJJJPJ59P4U0eESululk7zjE+LeuXONTkgeg7D6RSisIrZDpxCpDipCFTiPRSEeimJEvBYgowZSVIIIIMEEEEEH4gVGSLa57WWXUOanFtaOmGW0Fuv965c1MzXGPckt39KjFYLL7dywV+aPNxm9TU0UZIlOIk4Y1CQXQx29xUIl1vQhGrQA8mnGyz3VSwPuYppC3HQpiaOopE8HLUiuQ7YeKi0X0zwOXblMkW2WZRGNTA2eGkMzwUhLqOhqYuUjwtTkXIi1ICFSEKkIVIQqQhUhCpCOhTMdHtIeR49ORPKYcVIcVIR6KcQhSHR1TDnVumY/mP2PaFMh5Cx3tVJDEY0hEnD1CQVQOXuKhHqXW9CIatAjw04wqQwqQjpaYsiOUi0bakVSOrdJkqzt6YskNinKUeNSFI8pETsUiw5NI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74733"/>
              </p:ext>
            </p:extLst>
          </p:nvPr>
        </p:nvGraphicFramePr>
        <p:xfrm>
          <a:off x="1974540" y="1356792"/>
          <a:ext cx="4778836" cy="136212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778836"/>
              </a:tblGrid>
              <a:tr h="422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Греческое Рождество</a:t>
                      </a: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 2014</a:t>
                      </a:r>
                      <a:endParaRPr lang="el-GR" sz="1200" b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23-26/12/2014 </a:t>
                      </a:r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или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24-27/12/2014</a:t>
                      </a:r>
                      <a:endParaRPr lang="el-GR" sz="12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Новый Год </a:t>
                      </a: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l-GR" sz="1200" b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30/12/2014 -02/01/2015 </a:t>
                      </a:r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или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31/12/2014 -03/01/2015</a:t>
                      </a:r>
                      <a:endParaRPr lang="el-GR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Рождество </a:t>
                      </a:r>
                      <a:endParaRPr lang="el-GR" sz="1200" b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05-08/01/2015 </a:t>
                      </a:r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или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06-09/01/2015</a:t>
                      </a:r>
                      <a:endParaRPr lang="el-GR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266310"/>
              </p:ext>
            </p:extLst>
          </p:nvPr>
        </p:nvGraphicFramePr>
        <p:xfrm>
          <a:off x="1947558" y="2852936"/>
          <a:ext cx="4804084" cy="230425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33272"/>
                <a:gridCol w="1385406"/>
                <a:gridCol w="1385406"/>
              </a:tblGrid>
              <a:tr h="652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Категория комнаты</a:t>
                      </a:r>
                      <a:endParaRPr lang="el-GR" sz="16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Myriad Pro" pitchFamily="34" charset="0"/>
                        </a:rPr>
                        <a:t>Цена пакета на 1 человека</a:t>
                      </a:r>
                      <a:endParaRPr lang="en-GB" sz="1000" b="0" dirty="0">
                        <a:effectLst/>
                        <a:latin typeface="Myriad Pro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Myriad Pro" pitchFamily="34" charset="0"/>
                        </a:rPr>
                        <a:t>Дополнительная ночь на 1 человека</a:t>
                      </a:r>
                      <a:endParaRPr lang="en-GB" sz="1000" b="0" dirty="0" smtClean="0">
                        <a:effectLst/>
                        <a:latin typeface="Myriad Pro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yriad Pro" pitchFamily="34" charset="0"/>
                        </a:rPr>
                        <a:t>Elegant</a:t>
                      </a:r>
                      <a:r>
                        <a:rPr lang="el-GR" sz="1100" dirty="0">
                          <a:effectLst/>
                          <a:latin typeface="Myriad Pro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Myriad Pro" pitchFamily="34" charset="0"/>
                        </a:rPr>
                        <a:t>Double Room</a:t>
                      </a:r>
                      <a:r>
                        <a:rPr lang="el-GR" sz="1100" dirty="0" smtClean="0">
                          <a:effectLst/>
                          <a:latin typeface="Myriad Pro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b="0" dirty="0" smtClean="0">
                          <a:effectLst/>
                          <a:latin typeface="Myriad Pro" pitchFamily="34" charset="0"/>
                        </a:rPr>
                        <a:t>(</a:t>
                      </a:r>
                      <a:r>
                        <a:rPr lang="en-US" sz="1100" b="0" dirty="0" smtClean="0">
                          <a:effectLst/>
                          <a:latin typeface="Myriad Pro" pitchFamily="34" charset="0"/>
                        </a:rPr>
                        <a:t>Garden view</a:t>
                      </a:r>
                      <a:r>
                        <a:rPr lang="el-GR" sz="1100" b="0" dirty="0" smtClean="0">
                          <a:effectLst/>
                          <a:latin typeface="Myriad Pro" pitchFamily="34" charset="0"/>
                        </a:rPr>
                        <a:t>)</a:t>
                      </a:r>
                      <a:endParaRPr lang="el-GR" sz="1100" b="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Myriad Pro" pitchFamily="34" charset="0"/>
                        </a:rPr>
                        <a:t>€ 315</a:t>
                      </a:r>
                      <a:endParaRPr lang="el-GR" sz="1200" b="1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+ €80</a:t>
                      </a:r>
                      <a:endParaRPr lang="el-GR" sz="1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Myriad Pro" pitchFamily="34" charset="0"/>
                        </a:rPr>
                        <a:t>Elegant</a:t>
                      </a:r>
                      <a:r>
                        <a:rPr lang="el-GR" sz="1100" dirty="0" smtClean="0">
                          <a:effectLst/>
                          <a:latin typeface="Myriad Pro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Myriad Pro" pitchFamily="34" charset="0"/>
                        </a:rPr>
                        <a:t>Double Room</a:t>
                      </a:r>
                      <a:r>
                        <a:rPr lang="el-GR" sz="1100" dirty="0" smtClean="0">
                          <a:effectLst/>
                          <a:latin typeface="Myriad Pro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b="0" dirty="0" smtClean="0">
                          <a:effectLst/>
                          <a:latin typeface="Myriad Pro" pitchFamily="34" charset="0"/>
                        </a:rPr>
                        <a:t>(</a:t>
                      </a:r>
                      <a:r>
                        <a:rPr lang="en-US" sz="1100" b="0" dirty="0" smtClean="0">
                          <a:effectLst/>
                          <a:latin typeface="Myriad Pro" pitchFamily="34" charset="0"/>
                        </a:rPr>
                        <a:t>Side Sea view</a:t>
                      </a:r>
                      <a:r>
                        <a:rPr lang="el-GR" sz="1100" b="0" dirty="0" smtClean="0">
                          <a:effectLst/>
                          <a:latin typeface="Myriad Pro" pitchFamily="34" charset="0"/>
                        </a:rPr>
                        <a:t>)</a:t>
                      </a:r>
                      <a:endParaRPr lang="el-GR" sz="1100" b="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€ 345</a:t>
                      </a:r>
                      <a:endParaRPr lang="el-GR" sz="1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+ €92</a:t>
                      </a:r>
                      <a:endParaRPr lang="el-GR" sz="1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yriad Pro" pitchFamily="34" charset="0"/>
                        </a:rPr>
                        <a:t>Junior </a:t>
                      </a:r>
                      <a:r>
                        <a:rPr lang="en-US" sz="1100" dirty="0" smtClean="0">
                          <a:effectLst/>
                          <a:latin typeface="Myriad Pro" pitchFamily="34" charset="0"/>
                        </a:rPr>
                        <a:t>Suite</a:t>
                      </a:r>
                      <a:endParaRPr lang="el-GR" sz="11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€ 430</a:t>
                      </a:r>
                      <a:endParaRPr lang="el-GR" sz="1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+€ 114</a:t>
                      </a:r>
                      <a:endParaRPr lang="el-GR" sz="1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yriad Pro" pitchFamily="34" charset="0"/>
                        </a:rPr>
                        <a:t>Standard </a:t>
                      </a:r>
                      <a:r>
                        <a:rPr lang="en-US" sz="1100" dirty="0" smtClean="0">
                          <a:effectLst/>
                          <a:latin typeface="Myriad Pro" pitchFamily="34" charset="0"/>
                        </a:rPr>
                        <a:t>Suite</a:t>
                      </a:r>
                      <a:endParaRPr lang="el-GR" sz="11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€ 550</a:t>
                      </a:r>
                      <a:endParaRPr lang="el-GR" sz="120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+ € 152</a:t>
                      </a:r>
                      <a:endParaRPr lang="el-GR" sz="1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yriad Pro" pitchFamily="34" charset="0"/>
                        </a:rPr>
                        <a:t>Family </a:t>
                      </a:r>
                      <a:r>
                        <a:rPr lang="en-US" sz="1100" dirty="0" smtClean="0">
                          <a:effectLst/>
                          <a:latin typeface="Myriad Pro" pitchFamily="34" charset="0"/>
                        </a:rPr>
                        <a:t>Suite</a:t>
                      </a:r>
                      <a:endParaRPr lang="el-GR" sz="11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€ 1.175</a:t>
                      </a:r>
                      <a:endParaRPr lang="el-GR" sz="120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+ € 356</a:t>
                      </a:r>
                      <a:endParaRPr lang="el-GR" sz="1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6" name="Εικόνα 1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4" b="21295"/>
          <a:stretch/>
        </p:blipFill>
        <p:spPr bwMode="auto">
          <a:xfrm>
            <a:off x="4211960" y="5723383"/>
            <a:ext cx="4824536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Εικόνα 1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5" t="12024" b="21295"/>
          <a:stretch/>
        </p:blipFill>
        <p:spPr bwMode="auto">
          <a:xfrm flipH="1">
            <a:off x="107504" y="5723383"/>
            <a:ext cx="4606230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3" name="Διάγραμμα 2">
            <a:hlinkClick r:id="rId4"/>
          </p:cNvPr>
          <p:cNvGraphicFramePr/>
          <p:nvPr>
            <p:extLst>
              <p:ext uri="{D42A27DB-BD31-4B8C-83A1-F6EECF244321}">
                <p14:modId xmlns:p14="http://schemas.microsoft.com/office/powerpoint/2010/main" xmlns="" val="4288173053"/>
              </p:ext>
            </p:extLst>
          </p:nvPr>
        </p:nvGraphicFramePr>
        <p:xfrm>
          <a:off x="2676128" y="5429448"/>
          <a:ext cx="3696072" cy="44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158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4" b="21295"/>
          <a:stretch/>
        </p:blipFill>
        <p:spPr bwMode="auto">
          <a:xfrm>
            <a:off x="4211960" y="5723383"/>
            <a:ext cx="4824536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Εικόνα 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5" t="12024" b="21295"/>
          <a:stretch/>
        </p:blipFill>
        <p:spPr bwMode="auto">
          <a:xfrm flipH="1">
            <a:off x="107504" y="5723383"/>
            <a:ext cx="4606230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://media.bellevy.com/images/5000-10000/1405413007-174962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"/>
          <a:stretch/>
        </p:blipFill>
        <p:spPr bwMode="auto">
          <a:xfrm>
            <a:off x="3448" y="0"/>
            <a:ext cx="914400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7584" y="1453764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ПРАЗДНИЧНЫЙ НОВОГОДНИЙ УЖИН </a:t>
            </a:r>
            <a:endParaRPr lang="el-GR" sz="28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bevel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32" y="2749406"/>
            <a:ext cx="362660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главном ресторане «Зевс»</a:t>
            </a:r>
            <a:endParaRPr lang="en-GB" sz="1600" b="1" dirty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3893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ПРАЗДНИЧНЫЙ УЖИН </a:t>
            </a:r>
            <a:r>
              <a:rPr lang="el-GR" sz="2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l-GR" sz="20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bevel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1" y="697894"/>
            <a:ext cx="4821535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главном ресторане «Зевс»</a:t>
            </a:r>
            <a:r>
              <a:rPr lang="ru-RU" sz="1200" b="1" dirty="0">
                <a:ln w="12700">
                  <a:noFill/>
                  <a:beve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24/12 | 21:00 – 02:00</a:t>
            </a:r>
            <a:endParaRPr lang="el-GR" sz="12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15" y="1202054"/>
            <a:ext cx="424847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Myriad Pro" pitchFamily="34" charset="0"/>
              </a:rPr>
              <a:t>K</a:t>
            </a:r>
            <a:r>
              <a:rPr lang="en-GB" sz="900" dirty="0" err="1" smtClean="0">
                <a:latin typeface="Myriad Pro" pitchFamily="34" charset="0"/>
              </a:rPr>
              <a:t>ir</a:t>
            </a:r>
            <a:r>
              <a:rPr lang="en-GB" sz="900" dirty="0" smtClean="0">
                <a:latin typeface="Myriad Pro" pitchFamily="34" charset="0"/>
              </a:rPr>
              <a:t> </a:t>
            </a:r>
            <a:r>
              <a:rPr lang="en-GB" sz="900" dirty="0" err="1" smtClean="0">
                <a:latin typeface="Myriad Pro" pitchFamily="34" charset="0"/>
              </a:rPr>
              <a:t>royale</a:t>
            </a:r>
            <a:r>
              <a:rPr lang="en-GB" sz="900" dirty="0" smtClean="0">
                <a:latin typeface="Myriad Pro" pitchFamily="34" charset="0"/>
              </a:rPr>
              <a:t> | </a:t>
            </a:r>
            <a:r>
              <a:rPr lang="ru-RU" sz="900" dirty="0" smtClean="0">
                <a:latin typeface="Myriad Pro" pitchFamily="34" charset="0"/>
              </a:rPr>
              <a:t>Дипы со свежими овощами</a:t>
            </a:r>
            <a:r>
              <a:rPr lang="en-US" sz="900" dirty="0" smtClean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Ассорти канапе</a:t>
            </a:r>
            <a:endParaRPr lang="el-GR" sz="900" dirty="0">
              <a:latin typeface="Myriad Pro" pitchFamily="34" charset="0"/>
            </a:endParaRPr>
          </a:p>
          <a:p>
            <a:pPr algn="just"/>
            <a:endParaRPr lang="el-GR" sz="900" b="1" dirty="0" smtClean="0">
              <a:latin typeface="Myriad Pro" pitchFamily="34" charset="0"/>
            </a:endParaRPr>
          </a:p>
          <a:p>
            <a:pPr algn="just"/>
            <a:r>
              <a:rPr lang="ru-RU" sz="900" b="1" dirty="0" smtClean="0">
                <a:latin typeface="Myriad Pro" pitchFamily="34" charset="0"/>
              </a:rPr>
              <a:t>Супы</a:t>
            </a:r>
            <a:r>
              <a:rPr lang="el-GR" sz="900" b="1" dirty="0" smtClean="0">
                <a:latin typeface="Myriad Pro" pitchFamily="34" charset="0"/>
              </a:rPr>
              <a:t>: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dirty="0" smtClean="0">
                <a:latin typeface="Myriad Pro" pitchFamily="34" charset="0"/>
              </a:rPr>
              <a:t>Тыквенный суп с имбирем и ароматом выдержанного рома</a:t>
            </a:r>
          </a:p>
          <a:p>
            <a:pPr algn="just"/>
            <a:r>
              <a:rPr lang="ru-RU" sz="900" dirty="0" smtClean="0">
                <a:latin typeface="Myriad Pro" pitchFamily="34" charset="0"/>
              </a:rPr>
              <a:t>Суп Биск с креветками и омаром, с тушеными каштанами, сельдереем и лаймом</a:t>
            </a:r>
            <a:r>
              <a:rPr lang="el-GR" sz="900" dirty="0" smtClean="0">
                <a:latin typeface="Myriad Pro" pitchFamily="34" charset="0"/>
              </a:rPr>
              <a:t>                                                    </a:t>
            </a:r>
            <a:endParaRPr lang="el-GR" sz="900" dirty="0">
              <a:latin typeface="Myriad Pro" pitchFamily="34" charset="0"/>
            </a:endParaRPr>
          </a:p>
          <a:p>
            <a:pPr algn="just"/>
            <a:endParaRPr lang="el-GR" sz="900" b="1" dirty="0" smtClean="0">
              <a:latin typeface="Myriad Pro" pitchFamily="34" charset="0"/>
            </a:endParaRPr>
          </a:p>
          <a:p>
            <a:pPr algn="just"/>
            <a:r>
              <a:rPr lang="ru-RU" sz="900" b="1" dirty="0" smtClean="0">
                <a:latin typeface="Myriad Pro" pitchFamily="34" charset="0"/>
              </a:rPr>
              <a:t>Холодные закуски </a:t>
            </a:r>
            <a:r>
              <a:rPr lang="el-GR" sz="900" b="1" dirty="0" smtClean="0">
                <a:latin typeface="Myriad Pro" pitchFamily="34" charset="0"/>
              </a:rPr>
              <a:t>&amp; </a:t>
            </a:r>
            <a:r>
              <a:rPr lang="ru-RU" sz="900" b="1" dirty="0" smtClean="0">
                <a:latin typeface="Myriad Pro" pitchFamily="34" charset="0"/>
              </a:rPr>
              <a:t>Салаты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dirty="0" smtClean="0">
                <a:latin typeface="Myriad Pro" pitchFamily="34" charset="0"/>
              </a:rPr>
              <a:t>Копчетый шотландский лосось с лимонно-имбирным соусом «Винегрет» </a:t>
            </a:r>
            <a:r>
              <a:rPr lang="el-GR" sz="900" dirty="0" smtClean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Сыр Анфотиро со спаржей, кедровыми орешками и мармеладом из сладкой тыквы </a:t>
            </a:r>
            <a:r>
              <a:rPr lang="el-GR" sz="900" b="1" dirty="0" smtClean="0">
                <a:latin typeface="Myriad Pro" pitchFamily="34" charset="0"/>
              </a:rPr>
              <a:t>|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ru-RU" sz="900" dirty="0" smtClean="0">
                <a:latin typeface="Myriad Pro" pitchFamily="34" charset="0"/>
              </a:rPr>
              <a:t>Карпаччо из ягненка с сыром Филадельфия и свежей зеленью</a:t>
            </a:r>
            <a:r>
              <a:rPr lang="el-GR" sz="900" b="1" dirty="0">
                <a:latin typeface="Myriad Pro" pitchFamily="34" charset="0"/>
              </a:rPr>
              <a:t> |</a:t>
            </a:r>
            <a:r>
              <a:rPr lang="ru-RU" sz="900" dirty="0" smtClean="0">
                <a:latin typeface="Myriad Pro" pitchFamily="34" charset="0"/>
              </a:rPr>
              <a:t>  Королевские креветки с ананасом и соусом Карри</a:t>
            </a:r>
            <a:r>
              <a:rPr lang="el-GR" sz="900" dirty="0" smtClean="0">
                <a:latin typeface="Myriad Pro" pitchFamily="34" charset="0"/>
              </a:rPr>
              <a:t> | </a:t>
            </a:r>
            <a:r>
              <a:rPr lang="ru-RU" sz="900" dirty="0" smtClean="0">
                <a:latin typeface="Myriad Pro" pitchFamily="34" charset="0"/>
              </a:rPr>
              <a:t>Устрицы и моллюски с лаймом </a:t>
            </a:r>
            <a:r>
              <a:rPr lang="el-GR" sz="900" b="1" dirty="0">
                <a:latin typeface="Myriad Pro" pitchFamily="34" charset="0"/>
              </a:rPr>
              <a:t>|</a:t>
            </a:r>
            <a:r>
              <a:rPr lang="ru-RU" sz="900" dirty="0" smtClean="0">
                <a:latin typeface="Myriad Pro" pitchFamily="34" charset="0"/>
              </a:rPr>
              <a:t> Бреазола и Прошуто с пармезаном и рукколой </a:t>
            </a:r>
            <a:r>
              <a:rPr lang="el-GR" sz="900" dirty="0" smtClean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мясная нарезка и тарелка Греческих и мировых сыров </a:t>
            </a:r>
            <a:r>
              <a:rPr lang="el-GR" sz="900" dirty="0" smtClean="0">
                <a:latin typeface="Myriad Pro" pitchFamily="34" charset="0"/>
              </a:rPr>
              <a:t>                        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dirty="0" smtClean="0">
                <a:latin typeface="Myriad Pro" pitchFamily="34" charset="0"/>
              </a:rPr>
              <a:t>Салат из пасты с баклажаном, перцем, вялеными помидорами и сыром «Катики» из Домокоса</a:t>
            </a:r>
            <a:r>
              <a:rPr lang="el-GR" sz="900" dirty="0" smtClean="0">
                <a:latin typeface="Myriad Pro" pitchFamily="34" charset="0"/>
              </a:rPr>
              <a:t> | </a:t>
            </a:r>
            <a:r>
              <a:rPr lang="ru-RU" sz="900" dirty="0" smtClean="0">
                <a:latin typeface="Myriad Pro" pitchFamily="34" charset="0"/>
              </a:rPr>
              <a:t>Табуле на арабской пите – Хумус – Деревенский салат</a:t>
            </a:r>
            <a:r>
              <a:rPr lang="el-GR" sz="900" dirty="0" smtClean="0">
                <a:latin typeface="Myriad Pro" pitchFamily="34" charset="0"/>
              </a:rPr>
              <a:t> | </a:t>
            </a:r>
            <a:r>
              <a:rPr lang="ru-RU" sz="900" dirty="0" smtClean="0">
                <a:latin typeface="Myriad Pro" pitchFamily="34" charset="0"/>
              </a:rPr>
              <a:t>свежая спаржа с голландским шалфеем – Салат Цезарь</a:t>
            </a:r>
            <a:r>
              <a:rPr lang="el-GR" sz="900" dirty="0" smtClean="0">
                <a:latin typeface="Myriad Pro" pitchFamily="34" charset="0"/>
              </a:rPr>
              <a:t> | </a:t>
            </a:r>
            <a:r>
              <a:rPr lang="ru-RU" sz="900" dirty="0" smtClean="0">
                <a:latin typeface="Myriad Pro" pitchFamily="34" charset="0"/>
              </a:rPr>
              <a:t>Салат из морепродуктов с Королевским Крабом – Салат из Омара с кориандром и лаймом </a:t>
            </a:r>
            <a:r>
              <a:rPr lang="el-GR" sz="900" dirty="0" smtClean="0">
                <a:latin typeface="Myriad Pro" pitchFamily="34" charset="0"/>
              </a:rPr>
              <a:t>| </a:t>
            </a:r>
            <a:r>
              <a:rPr lang="ru-RU" sz="900" dirty="0" smtClean="0">
                <a:latin typeface="Myriad Pro" pitchFamily="34" charset="0"/>
              </a:rPr>
              <a:t>Французский листовой салат с филе оленя, грибы в соусе из кумкуат</a:t>
            </a:r>
            <a:r>
              <a:rPr lang="el-GR" sz="900" dirty="0" smtClean="0">
                <a:latin typeface="Myriad Pro" pitchFamily="34" charset="0"/>
              </a:rPr>
              <a:t> | </a:t>
            </a:r>
            <a:r>
              <a:rPr lang="ru-RU" sz="900" dirty="0" smtClean="0">
                <a:latin typeface="Myriad Pro" pitchFamily="34" charset="0"/>
              </a:rPr>
              <a:t>Шпинат с беконом, вяленые помидоры, пармезан и кедровые орешки</a:t>
            </a:r>
            <a:r>
              <a:rPr lang="el-GR" sz="900" dirty="0" smtClean="0">
                <a:latin typeface="Myriad Pro" pitchFamily="34" charset="0"/>
              </a:rPr>
              <a:t> |</a:t>
            </a:r>
            <a:r>
              <a:rPr lang="ru-RU" sz="900" dirty="0" smtClean="0">
                <a:latin typeface="Myriad Pro" pitchFamily="34" charset="0"/>
              </a:rPr>
              <a:t> Хрустящие овощи с орешками, жареный сыр Манури и соус Винегрет с малиной</a:t>
            </a:r>
            <a:endParaRPr lang="el-GR" sz="900" dirty="0">
              <a:latin typeface="Myriad Pro" pitchFamily="34" charset="0"/>
            </a:endParaRPr>
          </a:p>
          <a:p>
            <a:pPr algn="just"/>
            <a:endParaRPr lang="ru-RU" sz="900" dirty="0">
              <a:latin typeface="Myriad Pro" pitchFamily="34" charset="0"/>
            </a:endParaRPr>
          </a:p>
          <a:p>
            <a:pPr algn="just"/>
            <a:r>
              <a:rPr lang="ru-RU" sz="900" b="1" dirty="0">
                <a:latin typeface="Myriad Pro" pitchFamily="34" charset="0"/>
              </a:rPr>
              <a:t>Горячие блюда</a:t>
            </a:r>
          </a:p>
          <a:p>
            <a:pPr algn="just"/>
            <a:r>
              <a:rPr lang="ru-RU" sz="900" dirty="0" smtClean="0">
                <a:latin typeface="Myriad Pro" pitchFamily="34" charset="0"/>
              </a:rPr>
              <a:t>Ягненок с фрикасе из горных трав и укропом</a:t>
            </a:r>
            <a:r>
              <a:rPr lang="el-GR" sz="900" b="1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милфей из баклажанов с моцареллой в легком томатном соусе с </a:t>
            </a:r>
            <a:r>
              <a:rPr lang="ru-RU" sz="900" dirty="0" smtClean="0">
                <a:latin typeface="Myriad Pro" pitchFamily="34" charset="0"/>
              </a:rPr>
              <a:t>базиликом</a:t>
            </a:r>
            <a:r>
              <a:rPr lang="el-GR" sz="900" b="1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Филе лосося в ароматных травах в корзинке из овощей с соусом из шампанского  |  </a:t>
            </a:r>
            <a:r>
              <a:rPr lang="ru-RU" sz="900" dirty="0" smtClean="0">
                <a:latin typeface="Myriad Pro" pitchFamily="34" charset="0"/>
              </a:rPr>
              <a:t>Филе кабана с черносливом и малиной и с сиропом из </a:t>
            </a:r>
            <a:r>
              <a:rPr lang="ru-RU" sz="900" dirty="0">
                <a:latin typeface="Myriad Pro" pitchFamily="34" charset="0"/>
              </a:rPr>
              <a:t>базилика </a:t>
            </a:r>
            <a:r>
              <a:rPr lang="ru-RU" sz="900" dirty="0" smtClean="0">
                <a:latin typeface="Myriad Pro" pitchFamily="34" charset="0"/>
              </a:rPr>
              <a:t>| Петух, приготовленный в вине с лесными грибами и овощным рататуйем </a:t>
            </a:r>
            <a:r>
              <a:rPr lang="ru-RU" sz="900" dirty="0">
                <a:latin typeface="Myriad Pro" pitchFamily="34" charset="0"/>
              </a:rPr>
              <a:t>в портвейне | </a:t>
            </a:r>
            <a:r>
              <a:rPr lang="ru-RU" sz="900" dirty="0" smtClean="0">
                <a:latin typeface="Myriad Pro" pitchFamily="34" charset="0"/>
              </a:rPr>
              <a:t>кармашки с креветками и морепродуктами на подушке из соуса из омара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el-GR" sz="900" dirty="0">
                <a:latin typeface="Myriad Pro" pitchFamily="34" charset="0"/>
              </a:rPr>
              <a:t>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0012" y="1229161"/>
            <a:ext cx="432048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Myriad Pro" pitchFamily="34" charset="0"/>
              </a:rPr>
              <a:t>Традиционная </a:t>
            </a:r>
            <a:r>
              <a:rPr lang="ru-RU" sz="900" dirty="0">
                <a:latin typeface="Myriad Pro" pitchFamily="34" charset="0"/>
              </a:rPr>
              <a:t>долма с савойской капустой с начинкой из рубленой телятины с легким лимонным соусом | Рождественский куриный пирог с луком-пореем и ароматическими травами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>
                <a:latin typeface="Myriad Pro" pitchFamily="34" charset="0"/>
              </a:rPr>
              <a:t>Гратен из картофеля с прошуто и пармезаном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Соте из спаржи с Хиосской мастихой </a:t>
            </a:r>
            <a:r>
              <a:rPr lang="el-GR" sz="900" dirty="0">
                <a:latin typeface="Myriad Pro" pitchFamily="34" charset="0"/>
              </a:rPr>
              <a:t>| </a:t>
            </a:r>
            <a:r>
              <a:rPr lang="ru-RU" sz="900" dirty="0">
                <a:latin typeface="Myriad Pro" pitchFamily="34" charset="0"/>
              </a:rPr>
              <a:t>Морковь в масле с кунжутом</a:t>
            </a:r>
            <a:r>
              <a:rPr lang="el-GR" sz="900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Равиолли с рикоттой и крем-соус из пармезана</a:t>
            </a:r>
            <a:r>
              <a:rPr lang="el-GR" sz="900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Папарделле с куриной печенью, помидрчиками Черри и маком  | Кефаль жареная с пюре из раков | Олень с айвой и шоколадом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el-GR" sz="900" dirty="0">
                <a:latin typeface="Myriad Pro" pitchFamily="34" charset="0"/>
              </a:rPr>
              <a:t> </a:t>
            </a:r>
          </a:p>
          <a:p>
            <a:pPr algn="just"/>
            <a:r>
              <a:rPr lang="ru-RU" sz="900" b="1" dirty="0">
                <a:latin typeface="Myriad Pro" pitchFamily="34" charset="0"/>
              </a:rPr>
              <a:t>Карвинг 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Запеченый Молочный поросенок, Сладкий картофель, фаршированный Филадельфией и зеленым луком</a:t>
            </a:r>
            <a:endParaRPr lang="el-GR" sz="900" dirty="0">
              <a:latin typeface="Myriad Pro" pitchFamily="34" charset="0"/>
            </a:endParaRPr>
          </a:p>
          <a:p>
            <a:pPr algn="just"/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b="1" dirty="0">
                <a:latin typeface="Myriad Pro" pitchFamily="34" charset="0"/>
              </a:rPr>
              <a:t>Барбекю</a:t>
            </a:r>
            <a:endParaRPr lang="el-GR" sz="900" b="1" dirty="0">
              <a:latin typeface="Myriad Pro" pitchFamily="34" charset="0"/>
            </a:endParaRPr>
          </a:p>
          <a:p>
            <a:pPr algn="just"/>
            <a:r>
              <a:rPr lang="ru-RU" sz="900" dirty="0">
                <a:latin typeface="Myriad Pro" pitchFamily="34" charset="0"/>
              </a:rPr>
              <a:t>Перепела, котлетки на гриле, куриный шашлычок с беконом, говяжья вырезка ( три соуса на выбор). Филе тунца с соусом Гуакамоле</a:t>
            </a:r>
            <a:endParaRPr lang="el-GR" sz="900" dirty="0">
              <a:latin typeface="Myriad Pro" pitchFamily="34" charset="0"/>
            </a:endParaRPr>
          </a:p>
          <a:p>
            <a:pPr algn="just"/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b="1" dirty="0" smtClean="0">
                <a:latin typeface="Myriad Pro" pitchFamily="34" charset="0"/>
              </a:rPr>
              <a:t>Праздничное </a:t>
            </a:r>
            <a:r>
              <a:rPr lang="ru-RU" sz="900" b="1" dirty="0">
                <a:latin typeface="Myriad Pro" pitchFamily="34" charset="0"/>
              </a:rPr>
              <a:t>Блюдо 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Традиционная индейка, фаршированная соусом из мандаринов, пюре из шпината, карамелизированными каштанами и картофелем, обжаренным с травами</a:t>
            </a:r>
          </a:p>
          <a:p>
            <a:pPr algn="just"/>
            <a:endParaRPr lang="ru-RU" sz="900" dirty="0" smtClean="0">
              <a:latin typeface="Myriad Pro" pitchFamily="34" charset="0"/>
            </a:endParaRPr>
          </a:p>
          <a:p>
            <a:pPr algn="just"/>
            <a:r>
              <a:rPr lang="ru-RU" sz="900" b="1" dirty="0">
                <a:latin typeface="Myriad Pro" pitchFamily="34" charset="0"/>
              </a:rPr>
              <a:t>Выпечка </a:t>
            </a:r>
          </a:p>
          <a:p>
            <a:pPr algn="just"/>
            <a:r>
              <a:rPr lang="ru-RU" sz="900" dirty="0">
                <a:latin typeface="Myriad Pro" pitchFamily="34" charset="0"/>
              </a:rPr>
              <a:t>Большой выбор хлеба и булочек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el-GR" sz="900" dirty="0">
                <a:latin typeface="Myriad Pro" pitchFamily="34" charset="0"/>
              </a:rPr>
              <a:t> </a:t>
            </a:r>
          </a:p>
          <a:p>
            <a:pPr algn="just"/>
            <a:r>
              <a:rPr lang="ru-RU" sz="900" b="1" dirty="0">
                <a:latin typeface="Myriad Pro" pitchFamily="34" charset="0"/>
              </a:rPr>
              <a:t>Сладости и фрукты</a:t>
            </a:r>
            <a:endParaRPr lang="el-GR" sz="900" b="1" dirty="0">
              <a:latin typeface="Myriad Pro" pitchFamily="34" charset="0"/>
            </a:endParaRPr>
          </a:p>
          <a:p>
            <a:pPr algn="just"/>
            <a:r>
              <a:rPr lang="ru-RU" sz="900" dirty="0">
                <a:latin typeface="Myriad Pro" pitchFamily="34" charset="0"/>
              </a:rPr>
              <a:t>Греческие Рождественские сладости</a:t>
            </a:r>
            <a:r>
              <a:rPr lang="el-GR" sz="900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большой выбор пирогов и пирожных</a:t>
            </a:r>
            <a:r>
              <a:rPr lang="el-GR" sz="900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Большой выбор свежих фруктов</a:t>
            </a:r>
            <a:endParaRPr lang="el-GR" sz="900" dirty="0">
              <a:latin typeface="Myriad Pro" pitchFamily="34" charset="0"/>
            </a:endParaRPr>
          </a:p>
          <a:p>
            <a:pPr algn="just"/>
            <a:r>
              <a:rPr lang="ru-RU" sz="900" dirty="0">
                <a:latin typeface="Myriad Pro" pitchFamily="34" charset="0"/>
              </a:rPr>
              <a:t>Греческий йогурт с медом и орешками</a:t>
            </a:r>
            <a:r>
              <a:rPr lang="el-GR" sz="900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нарезанные фрукты</a:t>
            </a:r>
            <a:r>
              <a:rPr lang="el-GR" sz="900" dirty="0">
                <a:latin typeface="Myriad Pro" pitchFamily="34" charset="0"/>
              </a:rPr>
              <a:t> | </a:t>
            </a:r>
            <a:r>
              <a:rPr lang="ru-RU" sz="900" dirty="0">
                <a:latin typeface="Myriad Pro" pitchFamily="34" charset="0"/>
              </a:rPr>
              <a:t>блинчики </a:t>
            </a:r>
            <a:r>
              <a:rPr lang="el-GR" sz="900" dirty="0">
                <a:latin typeface="Myriad Pro" pitchFamily="34" charset="0"/>
              </a:rPr>
              <a:t>&amp;</a:t>
            </a:r>
            <a:r>
              <a:rPr lang="ru-RU" sz="900" dirty="0">
                <a:latin typeface="Myriad Pro" pitchFamily="34" charset="0"/>
              </a:rPr>
              <a:t> выбор мороженого</a:t>
            </a:r>
            <a:endParaRPr lang="el-GR" sz="900" dirty="0">
              <a:latin typeface="Myriad Pro" pitchFamily="34" charset="0"/>
            </a:endParaRPr>
          </a:p>
          <a:p>
            <a:pPr algn="just"/>
            <a:endParaRPr lang="ru-RU" sz="900" dirty="0">
              <a:latin typeface="Myriad Pro" pitchFamily="34" charset="0"/>
            </a:endParaRPr>
          </a:p>
          <a:p>
            <a:pPr algn="just"/>
            <a:r>
              <a:rPr lang="ru-RU" sz="900" b="1" dirty="0">
                <a:latin typeface="Myriad Pro" pitchFamily="34" charset="0"/>
              </a:rPr>
              <a:t>Горячие десерты</a:t>
            </a:r>
          </a:p>
          <a:p>
            <a:pPr algn="just"/>
            <a:r>
              <a:rPr lang="ru-RU" sz="900" dirty="0" smtClean="0">
                <a:latin typeface="Myriad Pro" pitchFamily="34" charset="0"/>
              </a:rPr>
              <a:t>Мороженое</a:t>
            </a:r>
            <a:r>
              <a:rPr lang="el-GR" sz="900" dirty="0" smtClean="0">
                <a:latin typeface="Myriad Pro" pitchFamily="34" charset="0"/>
              </a:rPr>
              <a:t> </a:t>
            </a:r>
            <a:r>
              <a:rPr lang="el-GR" sz="900" dirty="0">
                <a:latin typeface="Myriad Pro" pitchFamily="34" charset="0"/>
              </a:rPr>
              <a:t>flambe | </a:t>
            </a:r>
            <a:r>
              <a:rPr lang="ru-RU" sz="900" dirty="0">
                <a:latin typeface="Myriad Pro" pitchFamily="34" charset="0"/>
              </a:rPr>
              <a:t>Пончики лукумадес с медом и орешками</a:t>
            </a:r>
            <a:endParaRPr lang="el-GR" sz="900" dirty="0">
              <a:latin typeface="Myriad Pro" pitchFamily="34" charset="0"/>
            </a:endParaRPr>
          </a:p>
          <a:p>
            <a:pPr algn="just"/>
            <a:endParaRPr lang="en-GB" sz="800" b="1" dirty="0" smtClean="0"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515" y="6165304"/>
            <a:ext cx="87489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yriad Pro" pitchFamily="34" charset="0"/>
              </a:rPr>
              <a:t>Цена на человека: </a:t>
            </a:r>
            <a:r>
              <a:rPr lang="el-GR" sz="1000" b="1" dirty="0" smtClean="0">
                <a:latin typeface="Myriad Pro" pitchFamily="34" charset="0"/>
              </a:rPr>
              <a:t> €70 </a:t>
            </a:r>
            <a:r>
              <a:rPr lang="el-GR" sz="1000" dirty="0" smtClean="0">
                <a:latin typeface="Myriad Pro" pitchFamily="34" charset="0"/>
              </a:rPr>
              <a:t>(</a:t>
            </a:r>
            <a:r>
              <a:rPr lang="ru-RU" sz="1000" dirty="0" smtClean="0">
                <a:latin typeface="Myriad Pro" pitchFamily="34" charset="0"/>
              </a:rPr>
              <a:t>напитки оплачиваются отдельно</a:t>
            </a:r>
            <a:r>
              <a:rPr lang="el-GR" sz="1000" dirty="0" smtClean="0">
                <a:latin typeface="Myriad Pro" pitchFamily="34" charset="0"/>
              </a:rPr>
              <a:t>) | </a:t>
            </a:r>
            <a:r>
              <a:rPr lang="ru-RU" sz="1000" dirty="0" smtClean="0">
                <a:latin typeface="Myriad Pro" pitchFamily="34" charset="0"/>
              </a:rPr>
              <a:t>Дети</a:t>
            </a:r>
            <a:r>
              <a:rPr lang="en-US" sz="1000" dirty="0" smtClean="0">
                <a:latin typeface="Myriad Pro" pitchFamily="34" charset="0"/>
              </a:rPr>
              <a:t> </a:t>
            </a:r>
            <a:r>
              <a:rPr lang="el-GR" sz="1000" dirty="0" smtClean="0">
                <a:latin typeface="Myriad Pro" pitchFamily="34" charset="0"/>
              </a:rPr>
              <a:t>(</a:t>
            </a:r>
            <a:r>
              <a:rPr lang="ru-RU" sz="1000" dirty="0" smtClean="0">
                <a:latin typeface="Myriad Pro" pitchFamily="34" charset="0"/>
              </a:rPr>
              <a:t>до 12 лет</a:t>
            </a:r>
            <a:r>
              <a:rPr lang="el-GR" sz="1000" dirty="0" smtClean="0">
                <a:latin typeface="Myriad Pro" pitchFamily="34" charset="0"/>
              </a:rPr>
              <a:t>): </a:t>
            </a:r>
            <a:r>
              <a:rPr lang="el-GR" sz="1000" b="1" dirty="0" smtClean="0">
                <a:latin typeface="Myriad Pro" pitchFamily="34" charset="0"/>
              </a:rPr>
              <a:t>€ 35</a:t>
            </a:r>
          </a:p>
          <a:p>
            <a:pPr algn="ctr"/>
            <a:r>
              <a:rPr lang="ru-RU" sz="800" dirty="0" smtClean="0">
                <a:latin typeface="Myriad Pro" pitchFamily="34" charset="0"/>
              </a:rPr>
              <a:t>Гала - ужин включен в паздничный пакет. Для других гостей ужин бронируется заранее.</a:t>
            </a:r>
            <a:endParaRPr lang="el-GR" sz="800" dirty="0">
              <a:latin typeface="Myriad Pro" pitchFamily="34" charset="0"/>
            </a:endParaRPr>
          </a:p>
        </p:txBody>
      </p:sp>
      <p:cxnSp>
        <p:nvCxnSpPr>
          <p:cNvPr id="22" name="Ευθεία γραμμή σύνδεσης 21"/>
          <p:cNvCxnSpPr/>
          <p:nvPr/>
        </p:nvCxnSpPr>
        <p:spPr>
          <a:xfrm>
            <a:off x="4590001" y="1229161"/>
            <a:ext cx="0" cy="46357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09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edia.bellevy.com/images/5000-10000/1405413007-17496277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"/>
          <a:stretch/>
        </p:blipFill>
        <p:spPr bwMode="auto">
          <a:xfrm>
            <a:off x="0" y="0"/>
            <a:ext cx="914400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ПРАЗДНИЧНЫЙ УЖИН</a:t>
            </a:r>
            <a:endParaRPr lang="el-GR" sz="28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bevel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493" y="1937920"/>
            <a:ext cx="396044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гурме-ресторане «Гермес»</a:t>
            </a:r>
            <a:endParaRPr lang="el-GR" sz="16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Εικόνα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4" b="21295"/>
          <a:stretch/>
        </p:blipFill>
        <p:spPr bwMode="auto">
          <a:xfrm>
            <a:off x="4211960" y="5723383"/>
            <a:ext cx="4824536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Εικόνα 1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5" t="12024" b="21295"/>
          <a:stretch/>
        </p:blipFill>
        <p:spPr bwMode="auto">
          <a:xfrm flipH="1">
            <a:off x="107504" y="5723383"/>
            <a:ext cx="4606230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832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noFill/>
                  <a:bevel/>
                </a:ln>
                <a:solidFill>
                  <a:srgbClr val="E7B1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ТОРЖЕСТВЕННЫЙ РОЖДЕСТВЕНСКИЙ УЖИН </a:t>
            </a:r>
            <a:endParaRPr lang="el-GR" sz="2000" b="1" dirty="0">
              <a:ln w="12700">
                <a:noFill/>
                <a:bevel/>
              </a:ln>
              <a:solidFill>
                <a:srgbClr val="E7B11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764064"/>
            <a:ext cx="7344816" cy="461665"/>
          </a:xfrm>
          <a:prstGeom prst="rect">
            <a:avLst/>
          </a:prstGeom>
          <a:solidFill>
            <a:srgbClr val="E7B1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ресторане-Гурме «</a:t>
            </a:r>
            <a:r>
              <a:rPr lang="en-US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Hermes</a:t>
            </a:r>
            <a:r>
              <a:rPr lang="ru-RU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2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24/12 | 21:00 – 02:00</a:t>
            </a:r>
            <a:endParaRPr lang="el-GR" sz="12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469653"/>
            <a:ext cx="61206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Myriad Pro" pitchFamily="34" charset="0"/>
              </a:rPr>
              <a:t>Бокал шампанского </a:t>
            </a:r>
            <a:endParaRPr lang="el-GR" sz="1100" dirty="0">
              <a:latin typeface="Myriad Pro" pitchFamily="34" charset="0"/>
            </a:endParaRPr>
          </a:p>
          <a:p>
            <a:pPr algn="ctr"/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Консоме из утки с жемчужинами из овощей</a:t>
            </a:r>
            <a:endParaRPr lang="el-GR" sz="1100" dirty="0">
              <a:latin typeface="Myriad Pro" pitchFamily="34" charset="0"/>
            </a:endParaRPr>
          </a:p>
          <a:p>
            <a:pPr algn="ctr"/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Хвост омара с равиолли из свекольного желе и мусса из козьего сыра</a:t>
            </a:r>
            <a:endParaRPr lang="el-GR" sz="1100" dirty="0">
              <a:latin typeface="Myriad Pro" pitchFamily="34" charset="0"/>
            </a:endParaRPr>
          </a:p>
          <a:p>
            <a:pPr algn="ctr"/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Дори с шоколадным соусом на теплом салате из фенхеля и фуа гра</a:t>
            </a:r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Сорбет из лесных ягод</a:t>
            </a:r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Микс-салат с молодым сыром и сиропом из вина Самос, с запечеными моллюсками, имбирем и красным перцем</a:t>
            </a:r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Филе-миньон из вырезки телятины с белыми грибами, пюре из сладкого картофеля, тарта из брокколи и трюфельного соуса</a:t>
            </a:r>
            <a:endParaRPr lang="ru-RU" sz="1100" dirty="0">
              <a:latin typeface="Myriad Pro" pitchFamily="34" charset="0"/>
            </a:endParaRPr>
          </a:p>
          <a:p>
            <a:pPr algn="ctr"/>
            <a:r>
              <a:rPr lang="ru-RU" sz="1100" dirty="0" smtClean="0">
                <a:latin typeface="Myriad Pro" pitchFamily="34" charset="0"/>
              </a:rPr>
              <a:t>или</a:t>
            </a:r>
            <a:endParaRPr lang="el-GR" sz="1100" dirty="0">
              <a:latin typeface="Myriad Pro" pitchFamily="34" charset="0"/>
            </a:endParaRPr>
          </a:p>
          <a:p>
            <a:pPr algn="ctr"/>
            <a:r>
              <a:rPr lang="ru-RU" sz="1100" dirty="0" smtClean="0">
                <a:latin typeface="Myriad Pro" pitchFamily="34" charset="0"/>
              </a:rPr>
              <a:t>Филе цесарки, фаршированное каштанами, с картофельным блинчиком и инжирно-кедровым соусом</a:t>
            </a:r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Груша Поше, наполненная кремом Самбука, йогуртовым муссом с мастихой, карамелью и сиропом из ароматного красного вина</a:t>
            </a:r>
            <a:endParaRPr lang="el-GR" sz="1100" dirty="0">
              <a:latin typeface="Myriad Pro" pitchFamily="34" charset="0"/>
            </a:endParaRPr>
          </a:p>
          <a:p>
            <a:pPr algn="ctr"/>
            <a:r>
              <a:rPr lang="el-GR" sz="1100" dirty="0">
                <a:latin typeface="Myriad Pro" pitchFamily="34" charset="0"/>
              </a:rPr>
              <a:t>****</a:t>
            </a:r>
          </a:p>
          <a:p>
            <a:pPr algn="ctr"/>
            <a:r>
              <a:rPr lang="ru-RU" sz="1100" dirty="0" smtClean="0">
                <a:latin typeface="Myriad Pro" pitchFamily="34" charset="0"/>
              </a:rPr>
              <a:t>Кофе или чай с миниатюрным десертом</a:t>
            </a:r>
            <a:endParaRPr lang="el-GR" sz="11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6207115"/>
            <a:ext cx="403244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yriad Pro" pitchFamily="34" charset="0"/>
              </a:rPr>
              <a:t>Цена на человека </a:t>
            </a:r>
            <a:r>
              <a:rPr lang="el-GR" sz="1000" b="1" dirty="0" smtClean="0">
                <a:latin typeface="Myriad Pro" pitchFamily="34" charset="0"/>
              </a:rPr>
              <a:t>: €</a:t>
            </a:r>
            <a:r>
              <a:rPr lang="en-US" sz="1000" b="1" dirty="0" smtClean="0">
                <a:latin typeface="Myriad Pro" pitchFamily="34" charset="0"/>
              </a:rPr>
              <a:t>110 </a:t>
            </a:r>
            <a:r>
              <a:rPr lang="el-GR" sz="1000" dirty="0" smtClean="0">
                <a:latin typeface="Myriad Pro" pitchFamily="34" charset="0"/>
              </a:rPr>
              <a:t>(</a:t>
            </a:r>
            <a:r>
              <a:rPr lang="ru-RU" sz="1000" dirty="0" smtClean="0">
                <a:latin typeface="Myriad Pro" pitchFamily="34" charset="0"/>
              </a:rPr>
              <a:t>без напитков</a:t>
            </a:r>
            <a:r>
              <a:rPr lang="el-GR" sz="1000" dirty="0" smtClean="0">
                <a:latin typeface="Myriad Pro" pitchFamily="34" charset="0"/>
              </a:rPr>
              <a:t>)</a:t>
            </a:r>
            <a:endParaRPr lang="el-GR" sz="1000" b="1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1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2.bp.blogspot.com/-nGoEmJQRg6Q/UNGPwUQbm9I/AAAAAAAAHKw/Jkw_XjBCMYU/s1600/%CF%81%CE%B5%CE%B2%CE%B5%CE%B3%CE%B9%CF%8C%CE%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7"/>
          <a:stretch/>
        </p:blipFill>
        <p:spPr bwMode="auto">
          <a:xfrm>
            <a:off x="-36512" y="1"/>
            <a:ext cx="9180512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84784"/>
            <a:ext cx="561662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noFill/>
                  <a:beve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ТОРЖЕСТВЕННЫЙ НОВОГОДНИЙ УЖИН </a:t>
            </a:r>
            <a:endParaRPr lang="el-GR" sz="2800" b="1" dirty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058" y="2642504"/>
            <a:ext cx="3744416" cy="338554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2700">
                  <a:noFill/>
                  <a:beve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главном ресторане «Зевс»</a:t>
            </a:r>
            <a:endParaRPr lang="el-GR" sz="1600" b="1" dirty="0" smtClean="0">
              <a:ln w="12700">
                <a:noFill/>
                <a:beve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Εικόνα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4" b="21295"/>
          <a:stretch/>
        </p:blipFill>
        <p:spPr bwMode="auto">
          <a:xfrm>
            <a:off x="4211960" y="5723383"/>
            <a:ext cx="4824536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Εικόνα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5" t="12024" b="21295"/>
          <a:stretch/>
        </p:blipFill>
        <p:spPr bwMode="auto">
          <a:xfrm flipH="1">
            <a:off x="107504" y="5723383"/>
            <a:ext cx="4606230" cy="1089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787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4945</TotalTime>
  <Words>1404</Words>
  <Application>Microsoft Office PowerPoint</Application>
  <PresentationFormat>Экран (4:3)</PresentationFormat>
  <Paragraphs>181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Θέμα του Office</vt:lpstr>
      <vt:lpstr>Слайд 1</vt:lpstr>
      <vt:lpstr>Новогодние праздники Откройте для себя очарование зимней Греции и Рождественскую сказку  в Pomegranate Wellness Spa Hotel.  Приглашаем вас посетить новый современный гостиничный комплекс и провести незабываемые Рождественские каникулы.    В Pomegranate Wellness Spa Hotel мы создали атмосферу настоящего праздника.  Мы  познакомим  с лучшими традициями самого светлого и красивого праздника – Рождества и поделимся замечательным настроением, радостью и любовью!</vt:lpstr>
      <vt:lpstr>Предложение на зимние каникулы  Уникальное предложение по заманчивым ценам.  Выберите свой номер из нашей коллекции. Дополнительно мы предлагаем:  </vt:lpstr>
      <vt:lpstr>4 Дня / 3 ночи   от 315 евро на человека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gdoucas</dc:creator>
  <cp:lastModifiedBy>User</cp:lastModifiedBy>
  <cp:revision>95</cp:revision>
  <cp:lastPrinted>2014-11-14T11:42:09Z</cp:lastPrinted>
  <dcterms:created xsi:type="dcterms:W3CDTF">2014-11-11T14:55:06Z</dcterms:created>
  <dcterms:modified xsi:type="dcterms:W3CDTF">2014-11-17T11:57:00Z</dcterms:modified>
</cp:coreProperties>
</file>