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0"/>
  </p:notesMasterIdLst>
  <p:sldIdLst>
    <p:sldId id="258" r:id="rId2"/>
    <p:sldId id="259" r:id="rId3"/>
    <p:sldId id="260" r:id="rId4"/>
    <p:sldId id="261" r:id="rId5"/>
    <p:sldId id="274" r:id="rId6"/>
    <p:sldId id="262" r:id="rId7"/>
    <p:sldId id="263" r:id="rId8"/>
    <p:sldId id="264" r:id="rId9"/>
    <p:sldId id="265" r:id="rId10"/>
    <p:sldId id="266" r:id="rId11"/>
    <p:sldId id="267" r:id="rId12"/>
    <p:sldId id="269" r:id="rId13"/>
    <p:sldId id="270" r:id="rId14"/>
    <p:sldId id="272" r:id="rId15"/>
    <p:sldId id="271" r:id="rId16"/>
    <p:sldId id="275" r:id="rId17"/>
    <p:sldId id="273" r:id="rId18"/>
    <p:sldId id="268" r:id="rId19"/>
  </p:sldIdLst>
  <p:sldSz cx="9144000" cy="6858000" type="screen4x3"/>
  <p:notesSz cx="7102475" cy="10234613"/>
  <p:defaultTextStyle>
    <a:defPPr>
      <a:defRPr lang="en-US"/>
    </a:defPPr>
    <a:lvl1pPr marL="0" algn="l" defTabSz="913985" rtl="0" eaLnBrk="1" latinLnBrk="0" hangingPunct="1">
      <a:defRPr sz="1700" kern="1200">
        <a:solidFill>
          <a:schemeClr val="tx1"/>
        </a:solidFill>
        <a:latin typeface="+mn-lt"/>
        <a:ea typeface="+mn-ea"/>
        <a:cs typeface="+mn-cs"/>
      </a:defRPr>
    </a:lvl1pPr>
    <a:lvl2pPr marL="456994" algn="l" defTabSz="913985" rtl="0" eaLnBrk="1" latinLnBrk="0" hangingPunct="1">
      <a:defRPr sz="1700" kern="1200">
        <a:solidFill>
          <a:schemeClr val="tx1"/>
        </a:solidFill>
        <a:latin typeface="+mn-lt"/>
        <a:ea typeface="+mn-ea"/>
        <a:cs typeface="+mn-cs"/>
      </a:defRPr>
    </a:lvl2pPr>
    <a:lvl3pPr marL="913985" algn="l" defTabSz="913985" rtl="0" eaLnBrk="1" latinLnBrk="0" hangingPunct="1">
      <a:defRPr sz="1700" kern="1200">
        <a:solidFill>
          <a:schemeClr val="tx1"/>
        </a:solidFill>
        <a:latin typeface="+mn-lt"/>
        <a:ea typeface="+mn-ea"/>
        <a:cs typeface="+mn-cs"/>
      </a:defRPr>
    </a:lvl3pPr>
    <a:lvl4pPr marL="1370980" algn="l" defTabSz="913985" rtl="0" eaLnBrk="1" latinLnBrk="0" hangingPunct="1">
      <a:defRPr sz="1700" kern="1200">
        <a:solidFill>
          <a:schemeClr val="tx1"/>
        </a:solidFill>
        <a:latin typeface="+mn-lt"/>
        <a:ea typeface="+mn-ea"/>
        <a:cs typeface="+mn-cs"/>
      </a:defRPr>
    </a:lvl4pPr>
    <a:lvl5pPr marL="1827973" algn="l" defTabSz="913985" rtl="0" eaLnBrk="1" latinLnBrk="0" hangingPunct="1">
      <a:defRPr sz="1700" kern="1200">
        <a:solidFill>
          <a:schemeClr val="tx1"/>
        </a:solidFill>
        <a:latin typeface="+mn-lt"/>
        <a:ea typeface="+mn-ea"/>
        <a:cs typeface="+mn-cs"/>
      </a:defRPr>
    </a:lvl5pPr>
    <a:lvl6pPr marL="2284968" algn="l" defTabSz="913985" rtl="0" eaLnBrk="1" latinLnBrk="0" hangingPunct="1">
      <a:defRPr sz="1700" kern="1200">
        <a:solidFill>
          <a:schemeClr val="tx1"/>
        </a:solidFill>
        <a:latin typeface="+mn-lt"/>
        <a:ea typeface="+mn-ea"/>
        <a:cs typeface="+mn-cs"/>
      </a:defRPr>
    </a:lvl6pPr>
    <a:lvl7pPr marL="2741959" algn="l" defTabSz="913985" rtl="0" eaLnBrk="1" latinLnBrk="0" hangingPunct="1">
      <a:defRPr sz="1700" kern="1200">
        <a:solidFill>
          <a:schemeClr val="tx1"/>
        </a:solidFill>
        <a:latin typeface="+mn-lt"/>
        <a:ea typeface="+mn-ea"/>
        <a:cs typeface="+mn-cs"/>
      </a:defRPr>
    </a:lvl7pPr>
    <a:lvl8pPr marL="3198953" algn="l" defTabSz="913985" rtl="0" eaLnBrk="1" latinLnBrk="0" hangingPunct="1">
      <a:defRPr sz="1700" kern="1200">
        <a:solidFill>
          <a:schemeClr val="tx1"/>
        </a:solidFill>
        <a:latin typeface="+mn-lt"/>
        <a:ea typeface="+mn-ea"/>
        <a:cs typeface="+mn-cs"/>
      </a:defRPr>
    </a:lvl8pPr>
    <a:lvl9pPr marL="3655947" algn="l" defTabSz="913985" rtl="0" eaLnBrk="1" latinLnBrk="0" hangingPunct="1">
      <a:defRPr sz="17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3" autoAdjust="0"/>
    <p:restoredTop sz="95374" autoAdjust="0"/>
  </p:normalViewPr>
  <p:slideViewPr>
    <p:cSldViewPr>
      <p:cViewPr>
        <p:scale>
          <a:sx n="86" d="100"/>
          <a:sy n="86" d="100"/>
        </p:scale>
        <p:origin x="-146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5"/>
            <a:ext cx="3077739" cy="511731"/>
          </a:xfrm>
          <a:prstGeom prst="rect">
            <a:avLst/>
          </a:prstGeom>
        </p:spPr>
        <p:txBody>
          <a:bodyPr vert="horz" lIns="99059" tIns="49530" rIns="99059" bIns="49530" rtlCol="0"/>
          <a:lstStyle>
            <a:lvl1pPr algn="l">
              <a:defRPr sz="1400"/>
            </a:lvl1pPr>
          </a:lstStyle>
          <a:p>
            <a:endParaRPr lang="en-US"/>
          </a:p>
        </p:txBody>
      </p:sp>
      <p:sp>
        <p:nvSpPr>
          <p:cNvPr id="3" name="Date Placeholder 2"/>
          <p:cNvSpPr>
            <a:spLocks noGrp="1"/>
          </p:cNvSpPr>
          <p:nvPr>
            <p:ph type="dt" idx="1"/>
          </p:nvPr>
        </p:nvSpPr>
        <p:spPr>
          <a:xfrm>
            <a:off x="4023095" y="5"/>
            <a:ext cx="3077739" cy="511731"/>
          </a:xfrm>
          <a:prstGeom prst="rect">
            <a:avLst/>
          </a:prstGeom>
        </p:spPr>
        <p:txBody>
          <a:bodyPr vert="horz" lIns="99059" tIns="49530" rIns="99059" bIns="49530" rtlCol="0"/>
          <a:lstStyle>
            <a:lvl1pPr algn="r">
              <a:defRPr sz="1400"/>
            </a:lvl1pPr>
          </a:lstStyle>
          <a:p>
            <a:fld id="{92CCDBBD-7CAA-4FC9-9F25-CA7AF614B9DF}" type="datetimeFigureOut">
              <a:rPr lang="en-US" smtClean="0"/>
              <a:pPr/>
              <a:t>12/13/2014</a:t>
            </a:fld>
            <a:endParaRPr lang="en-US"/>
          </a:p>
        </p:txBody>
      </p:sp>
      <p:sp>
        <p:nvSpPr>
          <p:cNvPr id="4" name="Slide Image Placeholder 3"/>
          <p:cNvSpPr>
            <a:spLocks noGrp="1" noRot="1" noChangeAspect="1"/>
          </p:cNvSpPr>
          <p:nvPr>
            <p:ph type="sldImg" idx="2"/>
          </p:nvPr>
        </p:nvSpPr>
        <p:spPr>
          <a:xfrm>
            <a:off x="992188" y="768350"/>
            <a:ext cx="5118100" cy="3838575"/>
          </a:xfrm>
          <a:prstGeom prst="rect">
            <a:avLst/>
          </a:prstGeom>
          <a:noFill/>
          <a:ln w="12700">
            <a:solidFill>
              <a:prstClr val="black"/>
            </a:solidFill>
          </a:ln>
        </p:spPr>
        <p:txBody>
          <a:bodyPr vert="horz" lIns="99059" tIns="49530" rIns="99059" bIns="49530" rtlCol="0" anchor="ctr"/>
          <a:lstStyle/>
          <a:p>
            <a:endParaRPr lang="en-US"/>
          </a:p>
        </p:txBody>
      </p:sp>
      <p:sp>
        <p:nvSpPr>
          <p:cNvPr id="5" name="Notes Placeholder 4"/>
          <p:cNvSpPr>
            <a:spLocks noGrp="1"/>
          </p:cNvSpPr>
          <p:nvPr>
            <p:ph type="body" sz="quarter" idx="3"/>
          </p:nvPr>
        </p:nvSpPr>
        <p:spPr>
          <a:xfrm>
            <a:off x="710248" y="4861441"/>
            <a:ext cx="5681980" cy="4605576"/>
          </a:xfrm>
          <a:prstGeom prst="rect">
            <a:avLst/>
          </a:prstGeom>
        </p:spPr>
        <p:txBody>
          <a:bodyPr vert="horz" lIns="99059" tIns="49530" rIns="99059" bIns="4953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 y="9721113"/>
            <a:ext cx="3077739" cy="511731"/>
          </a:xfrm>
          <a:prstGeom prst="rect">
            <a:avLst/>
          </a:prstGeom>
        </p:spPr>
        <p:txBody>
          <a:bodyPr vert="horz" lIns="99059" tIns="49530" rIns="99059" bIns="49530" rtlCol="0" anchor="b"/>
          <a:lstStyle>
            <a:lvl1pPr algn="l">
              <a:defRPr sz="1400"/>
            </a:lvl1pPr>
          </a:lstStyle>
          <a:p>
            <a:endParaRPr lang="en-US"/>
          </a:p>
        </p:txBody>
      </p:sp>
      <p:sp>
        <p:nvSpPr>
          <p:cNvPr id="7" name="Slide Number Placeholder 6"/>
          <p:cNvSpPr>
            <a:spLocks noGrp="1"/>
          </p:cNvSpPr>
          <p:nvPr>
            <p:ph type="sldNum" sz="quarter" idx="5"/>
          </p:nvPr>
        </p:nvSpPr>
        <p:spPr>
          <a:xfrm>
            <a:off x="4023095" y="9721113"/>
            <a:ext cx="3077739" cy="511731"/>
          </a:xfrm>
          <a:prstGeom prst="rect">
            <a:avLst/>
          </a:prstGeom>
        </p:spPr>
        <p:txBody>
          <a:bodyPr vert="horz" lIns="99059" tIns="49530" rIns="99059" bIns="49530" rtlCol="0" anchor="b"/>
          <a:lstStyle>
            <a:lvl1pPr algn="r">
              <a:defRPr sz="1400"/>
            </a:lvl1pPr>
          </a:lstStyle>
          <a:p>
            <a:fld id="{E2C95B41-3A96-4FB3-8017-03F1BF595464}" type="slidenum">
              <a:rPr lang="en-US" smtClean="0"/>
              <a:pPr/>
              <a:t>‹#›</a:t>
            </a:fld>
            <a:endParaRPr lang="en-US"/>
          </a:p>
        </p:txBody>
      </p:sp>
    </p:spTree>
    <p:extLst>
      <p:ext uri="{BB962C8B-B14F-4D97-AF65-F5344CB8AC3E}">
        <p14:creationId xmlns="" xmlns:p14="http://schemas.microsoft.com/office/powerpoint/2010/main" val="4178861131"/>
      </p:ext>
    </p:extLst>
  </p:cSld>
  <p:clrMap bg1="lt1" tx1="dk1" bg2="lt2" tx2="dk2" accent1="accent1" accent2="accent2" accent3="accent3" accent4="accent4" accent5="accent5" accent6="accent6" hlink="hlink" folHlink="folHlink"/>
  <p:notesStyle>
    <a:lvl1pPr marL="0" algn="l" defTabSz="913985" rtl="0" eaLnBrk="1" latinLnBrk="0" hangingPunct="1">
      <a:defRPr sz="1200" kern="1200">
        <a:solidFill>
          <a:schemeClr val="tx1"/>
        </a:solidFill>
        <a:latin typeface="+mn-lt"/>
        <a:ea typeface="+mn-ea"/>
        <a:cs typeface="+mn-cs"/>
      </a:defRPr>
    </a:lvl1pPr>
    <a:lvl2pPr marL="456994" algn="l" defTabSz="913985" rtl="0" eaLnBrk="1" latinLnBrk="0" hangingPunct="1">
      <a:defRPr sz="1200" kern="1200">
        <a:solidFill>
          <a:schemeClr val="tx1"/>
        </a:solidFill>
        <a:latin typeface="+mn-lt"/>
        <a:ea typeface="+mn-ea"/>
        <a:cs typeface="+mn-cs"/>
      </a:defRPr>
    </a:lvl2pPr>
    <a:lvl3pPr marL="913985" algn="l" defTabSz="913985" rtl="0" eaLnBrk="1" latinLnBrk="0" hangingPunct="1">
      <a:defRPr sz="1200" kern="1200">
        <a:solidFill>
          <a:schemeClr val="tx1"/>
        </a:solidFill>
        <a:latin typeface="+mn-lt"/>
        <a:ea typeface="+mn-ea"/>
        <a:cs typeface="+mn-cs"/>
      </a:defRPr>
    </a:lvl3pPr>
    <a:lvl4pPr marL="1370980" algn="l" defTabSz="913985" rtl="0" eaLnBrk="1" latinLnBrk="0" hangingPunct="1">
      <a:defRPr sz="1200" kern="1200">
        <a:solidFill>
          <a:schemeClr val="tx1"/>
        </a:solidFill>
        <a:latin typeface="+mn-lt"/>
        <a:ea typeface="+mn-ea"/>
        <a:cs typeface="+mn-cs"/>
      </a:defRPr>
    </a:lvl4pPr>
    <a:lvl5pPr marL="1827973" algn="l" defTabSz="913985" rtl="0" eaLnBrk="1" latinLnBrk="0" hangingPunct="1">
      <a:defRPr sz="1200" kern="1200">
        <a:solidFill>
          <a:schemeClr val="tx1"/>
        </a:solidFill>
        <a:latin typeface="+mn-lt"/>
        <a:ea typeface="+mn-ea"/>
        <a:cs typeface="+mn-cs"/>
      </a:defRPr>
    </a:lvl5pPr>
    <a:lvl6pPr marL="2284968" algn="l" defTabSz="913985" rtl="0" eaLnBrk="1" latinLnBrk="0" hangingPunct="1">
      <a:defRPr sz="1200" kern="1200">
        <a:solidFill>
          <a:schemeClr val="tx1"/>
        </a:solidFill>
        <a:latin typeface="+mn-lt"/>
        <a:ea typeface="+mn-ea"/>
        <a:cs typeface="+mn-cs"/>
      </a:defRPr>
    </a:lvl6pPr>
    <a:lvl7pPr marL="2741959" algn="l" defTabSz="913985" rtl="0" eaLnBrk="1" latinLnBrk="0" hangingPunct="1">
      <a:defRPr sz="1200" kern="1200">
        <a:solidFill>
          <a:schemeClr val="tx1"/>
        </a:solidFill>
        <a:latin typeface="+mn-lt"/>
        <a:ea typeface="+mn-ea"/>
        <a:cs typeface="+mn-cs"/>
      </a:defRPr>
    </a:lvl7pPr>
    <a:lvl8pPr marL="3198953" algn="l" defTabSz="913985" rtl="0" eaLnBrk="1" latinLnBrk="0" hangingPunct="1">
      <a:defRPr sz="1200" kern="1200">
        <a:solidFill>
          <a:schemeClr val="tx1"/>
        </a:solidFill>
        <a:latin typeface="+mn-lt"/>
        <a:ea typeface="+mn-ea"/>
        <a:cs typeface="+mn-cs"/>
      </a:defRPr>
    </a:lvl8pPr>
    <a:lvl9pPr marL="3655947" algn="l" defTabSz="913985"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9" name="Rectangle 18"/>
          <p:cNvSpPr>
            <a:spLocks noChangeArrowheads="1"/>
          </p:cNvSpPr>
          <p:nvPr/>
        </p:nvSpPr>
        <p:spPr bwMode="white">
          <a:xfrm>
            <a:off x="8991600" y="3053"/>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2" name="Rectangle 11"/>
          <p:cNvSpPr>
            <a:spLocks noChangeArrowheads="1"/>
          </p:cNvSpPr>
          <p:nvPr/>
        </p:nvSpPr>
        <p:spPr bwMode="auto">
          <a:xfrm>
            <a:off x="146304" y="639166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1" baseline="0">
                <a:solidFill>
                  <a:schemeClr val="tx2"/>
                </a:solidFill>
              </a:defRPr>
            </a:lvl1pPr>
            <a:lvl2pPr marL="456994" indent="0" algn="ctr">
              <a:buNone/>
            </a:lvl2pPr>
            <a:lvl3pPr marL="913985" indent="0" algn="ctr">
              <a:buNone/>
            </a:lvl3pPr>
            <a:lvl4pPr marL="1370980" indent="0" algn="ctr">
              <a:buNone/>
            </a:lvl4pPr>
            <a:lvl5pPr marL="1827973" indent="0" algn="ctr">
              <a:buNone/>
            </a:lvl5pPr>
            <a:lvl6pPr marL="2284968" indent="0" algn="ctr">
              <a:buNone/>
            </a:lvl6pPr>
            <a:lvl7pPr marL="2741959" indent="0" algn="ctr">
              <a:buNone/>
            </a:lvl7pPr>
            <a:lvl8pPr marL="3198953" indent="0" algn="ctr">
              <a:buNone/>
            </a:lvl8pPr>
            <a:lvl9pPr marL="3655947"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9" y="2420115"/>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10" name="Rectangle 9"/>
          <p:cNvSpPr>
            <a:spLocks noChangeArrowheads="1"/>
          </p:cNvSpPr>
          <p:nvPr/>
        </p:nvSpPr>
        <p:spPr bwMode="auto">
          <a:xfrm>
            <a:off x="152401" y="152404"/>
            <a:ext cx="8833104" cy="6547103"/>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13" name="Oval 12"/>
          <p:cNvSpPr/>
          <p:nvPr/>
        </p:nvSpPr>
        <p:spPr>
          <a:xfrm>
            <a:off x="4267201" y="211531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14" name="Oval 13"/>
          <p:cNvSpPr/>
          <p:nvPr/>
        </p:nvSpPr>
        <p:spPr>
          <a:xfrm>
            <a:off x="4361689" y="2209804"/>
            <a:ext cx="420624" cy="420623"/>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1" y="2199461"/>
            <a:ext cx="457200" cy="441323"/>
          </a:xfrm>
        </p:spPr>
        <p:txBody>
          <a:bodyPr/>
          <a:lstStyle>
            <a:lvl1pPr>
              <a:defRPr>
                <a:solidFill>
                  <a:schemeClr val="accent3">
                    <a:shade val="75000"/>
                  </a:schemeClr>
                </a:solidFill>
              </a:defRPr>
            </a:lvl1pPr>
          </a:lstStyle>
          <a:p>
            <a:fld id="{8BC79145-A0CF-40F4-978F-A2EF2AB30404}" type="slidenum">
              <a:rPr lang="en-US" smtClean="0"/>
              <a:pPr/>
              <a:t>‹#›</a:t>
            </a:fld>
            <a:endParaRPr lang="en-US"/>
          </a:p>
        </p:txBody>
      </p:sp>
      <p:sp>
        <p:nvSpPr>
          <p:cNvPr id="8" name="Title 7"/>
          <p:cNvSpPr>
            <a:spLocks noGrp="1"/>
          </p:cNvSpPr>
          <p:nvPr>
            <p:ph type="ctrTitle"/>
          </p:nvPr>
        </p:nvSpPr>
        <p:spPr>
          <a:xfrm>
            <a:off x="685801" y="381000"/>
            <a:ext cx="7772400" cy="1752600"/>
          </a:xfrm>
        </p:spPr>
        <p:txBody>
          <a:bodyPr anchor="b"/>
          <a:lstStyle>
            <a:lvl1pPr>
              <a:defRPr sz="43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9"/>
            <a:ext cx="457200" cy="441323"/>
          </a:xfrm>
        </p:spPr>
        <p:txBody>
          <a:bodyPr/>
          <a:lstStyle/>
          <a:p>
            <a:fld id="{8BC79145-A0CF-40F4-978F-A2EF2AB30404}" type="slidenum">
              <a:rPr lang="en-US" smtClean="0"/>
              <a:pPr/>
              <a:t>‹#›</a:t>
            </a:fld>
            <a:endParaRPr lang="en-US"/>
          </a:p>
        </p:txBody>
      </p:sp>
      <p:sp>
        <p:nvSpPr>
          <p:cNvPr id="8" name="Content Placeholder 7"/>
          <p:cNvSpPr>
            <a:spLocks noGrp="1"/>
          </p:cNvSpPr>
          <p:nvPr>
            <p:ph sz="quarter" idx="1"/>
          </p:nvPr>
        </p:nvSpPr>
        <p:spPr>
          <a:xfrm>
            <a:off x="301753" y="1527045"/>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9" name="Rectangle 18"/>
          <p:cNvSpPr>
            <a:spLocks noChangeArrowheads="1"/>
          </p:cNvSpPr>
          <p:nvPr/>
        </p:nvSpPr>
        <p:spPr bwMode="white">
          <a:xfrm>
            <a:off x="152401"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2" name="Rectangle 11"/>
          <p:cNvSpPr>
            <a:spLocks noChangeArrowheads="1"/>
          </p:cNvSpPr>
          <p:nvPr/>
        </p:nvSpPr>
        <p:spPr bwMode="auto">
          <a:xfrm>
            <a:off x="155449" y="142355"/>
            <a:ext cx="8833104" cy="2139698"/>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3" name="Text Placeholder 2"/>
          <p:cNvSpPr>
            <a:spLocks noGrp="1"/>
          </p:cNvSpPr>
          <p:nvPr>
            <p:ph type="body" idx="1"/>
          </p:nvPr>
        </p:nvSpPr>
        <p:spPr>
          <a:xfrm>
            <a:off x="1368427" y="2743205"/>
            <a:ext cx="6480174" cy="1673228"/>
          </a:xfrm>
        </p:spPr>
        <p:txBody>
          <a:bodyPr anchor="t"/>
          <a:lstStyle>
            <a:lvl1pPr marL="0" indent="0" algn="ctr">
              <a:buNone/>
              <a:defRPr sz="1600" b="1" cap="all" spc="251" baseline="0">
                <a:solidFill>
                  <a:schemeClr val="tx2"/>
                </a:solidFill>
              </a:defRPr>
            </a:lvl1pPr>
            <a:lvl2pPr>
              <a:buNone/>
              <a:defRPr sz="17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6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4" name="Rectangle 13"/>
          <p:cNvSpPr>
            <a:spLocks noChangeArrowheads="1"/>
          </p:cNvSpPr>
          <p:nvPr/>
        </p:nvSpPr>
        <p:spPr bwMode="auto">
          <a:xfrm>
            <a:off x="152401" y="152404"/>
            <a:ext cx="8833104" cy="6547103"/>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8" name="Straight Connector 7"/>
          <p:cNvSpPr>
            <a:spLocks noChangeShapeType="1"/>
          </p:cNvSpPr>
          <p:nvPr/>
        </p:nvSpPr>
        <p:spPr bwMode="auto">
          <a:xfrm>
            <a:off x="152401"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10" name="Oval 9"/>
          <p:cNvSpPr/>
          <p:nvPr/>
        </p:nvSpPr>
        <p:spPr>
          <a:xfrm>
            <a:off x="4267201" y="211531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11" name="Oval 10"/>
          <p:cNvSpPr/>
          <p:nvPr/>
        </p:nvSpPr>
        <p:spPr>
          <a:xfrm>
            <a:off x="4361689" y="2209804"/>
            <a:ext cx="420624" cy="420623"/>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1" y="2199461"/>
            <a:ext cx="457200" cy="441323"/>
          </a:xfrm>
        </p:spPr>
        <p:txBody>
          <a:bodyPr/>
          <a:lstStyle>
            <a:lvl1pPr>
              <a:defRPr>
                <a:solidFill>
                  <a:schemeClr val="accent3">
                    <a:shade val="75000"/>
                  </a:schemeClr>
                </a:solidFill>
              </a:defRPr>
            </a:lvl1pPr>
          </a:lstStyle>
          <a:p>
            <a:fld id="{8BC79145-A0CF-40F4-978F-A2EF2AB30404}" type="slidenum">
              <a:rPr lang="en-US" smtClean="0"/>
              <a:pPr/>
              <a:t>‹#›</a:t>
            </a:fld>
            <a:endParaRPr lang="en-US"/>
          </a:p>
        </p:txBody>
      </p:sp>
      <p:sp>
        <p:nvSpPr>
          <p:cNvPr id="2" name="Title 1"/>
          <p:cNvSpPr>
            <a:spLocks noGrp="1"/>
          </p:cNvSpPr>
          <p:nvPr>
            <p:ph type="title"/>
          </p:nvPr>
        </p:nvSpPr>
        <p:spPr>
          <a:xfrm>
            <a:off x="722314" y="533400"/>
            <a:ext cx="7772400" cy="1524000"/>
          </a:xfrm>
        </p:spPr>
        <p:txBody>
          <a:bodyPr anchor="b"/>
          <a:lstStyle>
            <a:lvl1pPr algn="ctr">
              <a:buNone/>
              <a:defRPr sz="43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3" y="228601"/>
            <a:ext cx="8534400" cy="758955"/>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1" y="6409943"/>
            <a:ext cx="3044953" cy="365760"/>
          </a:xfrm>
        </p:spPr>
        <p:txBody>
          <a:bodyPr/>
          <a:lstStyle/>
          <a:p>
            <a:fld id="{769F4443-5809-4BF2-A462-AF85D6C8DD0C}" type="datetimeFigureOut">
              <a:rPr lang="en-US" smtClean="0"/>
              <a:pPr/>
              <a:t>12/13/2014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79145-A0CF-40F4-978F-A2EF2AB30404}" type="slidenum">
              <a:rPr lang="en-US" smtClean="0"/>
              <a:pPr/>
              <a:t>‹#›</a:t>
            </a:fld>
            <a:endParaRPr lang="en-US"/>
          </a:p>
        </p:txBody>
      </p:sp>
      <p:sp>
        <p:nvSpPr>
          <p:cNvPr id="8" name="Straight Connector 7"/>
          <p:cNvSpPr>
            <a:spLocks noChangeShapeType="1"/>
          </p:cNvSpPr>
          <p:nvPr/>
        </p:nvSpPr>
        <p:spPr bwMode="auto">
          <a:xfrm flipV="1">
            <a:off x="4563087" y="1575652"/>
            <a:ext cx="8921" cy="4819560"/>
          </a:xfrm>
          <a:prstGeom prst="line">
            <a:avLst/>
          </a:prstGeom>
          <a:noFill/>
          <a:ln w="9525" cap="flat" cmpd="sng" algn="ctr">
            <a:solidFill>
              <a:schemeClr val="tx2"/>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10" name="Content Placeholder 9"/>
          <p:cNvSpPr>
            <a:spLocks noGrp="1"/>
          </p:cNvSpPr>
          <p:nvPr>
            <p:ph sz="half" idx="1"/>
          </p:nvPr>
        </p:nvSpPr>
        <p:spPr>
          <a:xfrm>
            <a:off x="301753" y="1371601"/>
            <a:ext cx="4038600" cy="4681725"/>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1"/>
            <a:ext cx="4038600" cy="4681725"/>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6"/>
            <a:ext cx="0" cy="4187955"/>
          </a:xfrm>
          <a:prstGeom prst="line">
            <a:avLst/>
          </a:prstGeom>
          <a:noFill/>
          <a:ln w="9525" cap="flat" cmpd="sng" algn="ctr">
            <a:solidFill>
              <a:schemeClr val="tx2"/>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1" name="Rectangle 10"/>
          <p:cNvSpPr/>
          <p:nvPr/>
        </p:nvSpPr>
        <p:spPr>
          <a:xfrm>
            <a:off x="152401"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13" name="Rectangle 12"/>
          <p:cNvSpPr>
            <a:spLocks noChangeArrowheads="1"/>
          </p:cNvSpPr>
          <p:nvPr/>
        </p:nvSpPr>
        <p:spPr bwMode="auto">
          <a:xfrm>
            <a:off x="145924" y="6391662"/>
            <a:ext cx="8833104" cy="310898"/>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3" name="Text Placeholder 2"/>
          <p:cNvSpPr>
            <a:spLocks noGrp="1"/>
          </p:cNvSpPr>
          <p:nvPr>
            <p:ph type="body" idx="1"/>
          </p:nvPr>
        </p:nvSpPr>
        <p:spPr>
          <a:xfrm>
            <a:off x="301752" y="1524001"/>
            <a:ext cx="4040188" cy="732975"/>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100" b="1" dirty="0" smtClean="0">
                <a:solidFill>
                  <a:srgbClr val="FFFFFF"/>
                </a:solidFill>
              </a:defRPr>
            </a:lvl1pPr>
            <a:lvl2pPr>
              <a:buNone/>
              <a:defRPr sz="1900" b="1"/>
            </a:lvl2pPr>
            <a:lvl3pPr>
              <a:buNone/>
              <a:defRPr sz="17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5"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100" b="1"/>
            </a:lvl1pPr>
            <a:lvl2pPr>
              <a:buNone/>
              <a:defRPr sz="1900" b="1"/>
            </a:lvl2pPr>
            <a:lvl3pPr>
              <a:buNone/>
              <a:defRPr sz="17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8" name="Footer Placeholder 7"/>
          <p:cNvSpPr>
            <a:spLocks noGrp="1"/>
          </p:cNvSpPr>
          <p:nvPr>
            <p:ph type="ftr" sz="quarter" idx="11"/>
          </p:nvPr>
        </p:nvSpPr>
        <p:spPr>
          <a:xfrm>
            <a:off x="304800" y="6409943"/>
            <a:ext cx="3581400" cy="365760"/>
          </a:xfrm>
        </p:spPr>
        <p:txBody>
          <a:bodyPr/>
          <a:lstStyle/>
          <a:p>
            <a:endParaRPr lang="en-US"/>
          </a:p>
        </p:txBody>
      </p:sp>
      <p:sp>
        <p:nvSpPr>
          <p:cNvPr id="15" name="Straight Connector 14"/>
          <p:cNvSpPr>
            <a:spLocks noChangeShapeType="1"/>
          </p:cNvSpPr>
          <p:nvPr/>
        </p:nvSpPr>
        <p:spPr bwMode="auto">
          <a:xfrm>
            <a:off x="152401"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18" name="Rectangle 17"/>
          <p:cNvSpPr>
            <a:spLocks noChangeArrowheads="1"/>
          </p:cNvSpPr>
          <p:nvPr/>
        </p:nvSpPr>
        <p:spPr bwMode="auto">
          <a:xfrm>
            <a:off x="152401" y="155456"/>
            <a:ext cx="8833104" cy="6547103"/>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24" name="Content Placeholder 23"/>
          <p:cNvSpPr>
            <a:spLocks noGrp="1"/>
          </p:cNvSpPr>
          <p:nvPr>
            <p:ph sz="quarter" idx="2"/>
          </p:nvPr>
        </p:nvSpPr>
        <p:spPr>
          <a:xfrm>
            <a:off x="301755" y="2471390"/>
            <a:ext cx="4041648" cy="381840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6"/>
            <a:ext cx="4038600" cy="3822195"/>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1" y="95603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27" name="Oval 26"/>
          <p:cNvSpPr/>
          <p:nvPr/>
        </p:nvSpPr>
        <p:spPr>
          <a:xfrm>
            <a:off x="4361689" y="1050529"/>
            <a:ext cx="420624" cy="420623"/>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1" y="1042421"/>
            <a:ext cx="457200" cy="441323"/>
          </a:xfrm>
        </p:spPr>
        <p:txBody>
          <a:bodyPr/>
          <a:lstStyle>
            <a:lvl1pPr algn="ctr">
              <a:defRPr/>
            </a:lvl1pPr>
          </a:lstStyle>
          <a:p>
            <a:fld id="{8BC79145-A0CF-40F4-978F-A2EF2AB30404}"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1" y="1036031"/>
            <a:ext cx="457200" cy="441323"/>
          </a:xfrm>
        </p:spPr>
        <p:txBody>
          <a:bodyPr/>
          <a:lstStyle/>
          <a:p>
            <a:fld id="{8BC79145-A0CF-40F4-978F-A2EF2AB3040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8" name="Rectangle 7"/>
          <p:cNvSpPr>
            <a:spLocks noChangeArrowheads="1"/>
          </p:cNvSpPr>
          <p:nvPr/>
        </p:nvSpPr>
        <p:spPr bwMode="white">
          <a:xfrm>
            <a:off x="0" y="1"/>
            <a:ext cx="9144000" cy="15544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5" name="Rectangle 4"/>
          <p:cNvSpPr>
            <a:spLocks noChangeArrowheads="1"/>
          </p:cNvSpPr>
          <p:nvPr/>
        </p:nvSpPr>
        <p:spPr bwMode="auto">
          <a:xfrm>
            <a:off x="146304" y="639166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6" name="Rectangle 5"/>
          <p:cNvSpPr>
            <a:spLocks noChangeArrowheads="1"/>
          </p:cNvSpPr>
          <p:nvPr/>
        </p:nvSpPr>
        <p:spPr bwMode="auto">
          <a:xfrm>
            <a:off x="152401" y="158501"/>
            <a:ext cx="8833104" cy="6547103"/>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2" name="Date Placeholder 1"/>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1" y="6324604"/>
            <a:ext cx="609600" cy="441323"/>
          </a:xfrm>
        </p:spPr>
        <p:txBody>
          <a:bodyPr/>
          <a:lstStyle>
            <a:lvl1pPr>
              <a:defRPr>
                <a:solidFill>
                  <a:srgbClr val="FFFFFF"/>
                </a:solidFill>
              </a:defRPr>
            </a:lvl1pPr>
          </a:lstStyle>
          <a:p>
            <a:fld id="{8BC79145-A0CF-40F4-978F-A2EF2AB3040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1"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6" name="Rectangle 15"/>
          <p:cNvSpPr>
            <a:spLocks noChangeArrowheads="1"/>
          </p:cNvSpPr>
          <p:nvPr/>
        </p:nvSpPr>
        <p:spPr bwMode="white">
          <a:xfrm>
            <a:off x="0" y="1"/>
            <a:ext cx="9144000" cy="1188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1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1"/>
            <a:ext cx="2362200" cy="4144965"/>
          </a:xfrm>
        </p:spPr>
        <p:txBody>
          <a:bodyPr/>
          <a:lstStyle>
            <a:lvl1pPr marL="0" indent="0">
              <a:spcAft>
                <a:spcPts val="999"/>
              </a:spcAft>
              <a:buNone/>
              <a:defRPr sz="1600">
                <a:solidFill>
                  <a:srgbClr val="FFFFFF"/>
                </a:solidFill>
              </a:defRPr>
            </a:lvl1pPr>
            <a:lvl2pPr>
              <a:buNone/>
              <a:defRPr sz="1200"/>
            </a:lvl2pPr>
            <a:lvl3pPr>
              <a:buNone/>
              <a:defRPr sz="1000"/>
            </a:lvl3pPr>
            <a:lvl4pPr>
              <a:buNone/>
              <a:defRPr sz="1000"/>
            </a:lvl4pPr>
            <a:lvl5pPr>
              <a:buNone/>
              <a:defRPr sz="10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1" y="152404"/>
            <a:ext cx="8833104" cy="6547103"/>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9" name="Straight Connector 8"/>
          <p:cNvSpPr>
            <a:spLocks noChangeShapeType="1"/>
          </p:cNvSpPr>
          <p:nvPr/>
        </p:nvSpPr>
        <p:spPr bwMode="auto">
          <a:xfrm>
            <a:off x="152401"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11" name="Oval 10"/>
          <p:cNvSpPr/>
          <p:nvPr/>
        </p:nvSpPr>
        <p:spPr>
          <a:xfrm>
            <a:off x="1389889" y="323096"/>
            <a:ext cx="420624" cy="420623"/>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46"/>
            <a:ext cx="457200" cy="441323"/>
          </a:xfrm>
        </p:spPr>
        <p:txBody>
          <a:bodyPr/>
          <a:lstStyle>
            <a:lvl1pPr>
              <a:defRPr>
                <a:solidFill>
                  <a:schemeClr val="accent3">
                    <a:shade val="75000"/>
                  </a:schemeClr>
                </a:solidFill>
              </a:defRPr>
            </a:lvl1pPr>
          </a:lstStyle>
          <a:p>
            <a:fld id="{8BC79145-A0CF-40F4-978F-A2EF2AB30404}" type="slidenum">
              <a:rPr lang="en-US" smtClean="0"/>
              <a:pPr/>
              <a:t>‹#›</a:t>
            </a:fld>
            <a:endParaRPr lang="en-US"/>
          </a:p>
        </p:txBody>
      </p:sp>
      <p:sp>
        <p:nvSpPr>
          <p:cNvPr id="21" name="Rectangle 20"/>
          <p:cNvSpPr>
            <a:spLocks noChangeArrowheads="1"/>
          </p:cNvSpPr>
          <p:nvPr/>
        </p:nvSpPr>
        <p:spPr bwMode="auto">
          <a:xfrm>
            <a:off x="149353" y="638839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5" name="Date Placeholder 4"/>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6" name="Footer Placeholder 5"/>
          <p:cNvSpPr>
            <a:spLocks noGrp="1"/>
          </p:cNvSpPr>
          <p:nvPr>
            <p:ph type="ftr" sz="quarter" idx="11"/>
          </p:nvPr>
        </p:nvSpPr>
        <p:spPr>
          <a:xfrm>
            <a:off x="301753" y="6410850"/>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1"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20" name="Rectangle 19"/>
          <p:cNvSpPr>
            <a:spLocks noChangeArrowheads="1"/>
          </p:cNvSpPr>
          <p:nvPr/>
        </p:nvSpPr>
        <p:spPr bwMode="auto">
          <a:xfrm>
            <a:off x="152401" y="152401"/>
            <a:ext cx="8833104" cy="301755"/>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15" name="Rectangle 14"/>
          <p:cNvSpPr>
            <a:spLocks noChangeArrowheads="1"/>
          </p:cNvSpPr>
          <p:nvPr/>
        </p:nvSpPr>
        <p:spPr bwMode="auto">
          <a:xfrm>
            <a:off x="152401" y="155456"/>
            <a:ext cx="8833104" cy="6547103"/>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13" name="Oval 12"/>
          <p:cNvSpPr/>
          <p:nvPr/>
        </p:nvSpPr>
        <p:spPr>
          <a:xfrm>
            <a:off x="1389889" y="323096"/>
            <a:ext cx="420624" cy="420623"/>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46"/>
            <a:ext cx="457200" cy="441323"/>
          </a:xfrm>
        </p:spPr>
        <p:txBody>
          <a:bodyPr/>
          <a:lstStyle/>
          <a:p>
            <a:fld id="{8BC79145-A0CF-40F4-978F-A2EF2AB30404}" type="slidenum">
              <a:rPr lang="en-US" smtClean="0"/>
              <a:pPr/>
              <a:t>‹#›</a:t>
            </a:fld>
            <a:endParaRPr lang="en-US"/>
          </a:p>
        </p:txBody>
      </p:sp>
      <p:sp>
        <p:nvSpPr>
          <p:cNvPr id="2" name="Title 1"/>
          <p:cNvSpPr>
            <a:spLocks noGrp="1"/>
          </p:cNvSpPr>
          <p:nvPr>
            <p:ph type="title"/>
          </p:nvPr>
        </p:nvSpPr>
        <p:spPr>
          <a:xfrm>
            <a:off x="3000376" y="5029200"/>
            <a:ext cx="5867400" cy="1219200"/>
          </a:xfrm>
        </p:spPr>
        <p:txBody>
          <a:bodyPr anchor="t">
            <a:noAutofit/>
          </a:bodyPr>
          <a:lstStyle>
            <a:lvl1pPr algn="l">
              <a:buNone/>
              <a:defRPr sz="23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6" y="609600"/>
            <a:ext cx="5867400" cy="4267200"/>
          </a:xfrm>
        </p:spPr>
        <p:txBody>
          <a:bodyPr/>
          <a:lstStyle>
            <a:lvl1pPr marL="0" indent="0">
              <a:buNone/>
              <a:defRPr sz="31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999"/>
              </a:spcAft>
              <a:buFontTx/>
              <a:buNone/>
              <a:defRPr sz="1600">
                <a:solidFill>
                  <a:srgbClr val="FFFFFF"/>
                </a:solidFill>
              </a:defRPr>
            </a:lvl1pPr>
            <a:lvl2pPr>
              <a:defRPr sz="1200"/>
            </a:lvl2pPr>
            <a:lvl3pPr>
              <a:defRPr sz="1000"/>
            </a:lvl3pPr>
            <a:lvl4pPr>
              <a:defRPr sz="1000"/>
            </a:lvl4pPr>
            <a:lvl5pPr>
              <a:defRPr sz="10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3" y="638839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5" name="Date Placeholder 4"/>
          <p:cNvSpPr>
            <a:spLocks noGrp="1"/>
          </p:cNvSpPr>
          <p:nvPr>
            <p:ph type="dt" sz="half" idx="10"/>
          </p:nvPr>
        </p:nvSpPr>
        <p:spPr>
          <a:xfrm>
            <a:off x="5788151" y="6404985"/>
            <a:ext cx="3044953" cy="365760"/>
          </a:xfrm>
        </p:spPr>
        <p:txBody>
          <a:bodyPr/>
          <a:lstStyle/>
          <a:p>
            <a:fld id="{769F4443-5809-4BF2-A462-AF85D6C8DD0C}" type="datetimeFigureOut">
              <a:rPr lang="en-US" smtClean="0"/>
              <a:pPr/>
              <a:t>12/13/2014</a:t>
            </a:fld>
            <a:endParaRPr lang="en-US"/>
          </a:p>
        </p:txBody>
      </p:sp>
      <p:sp>
        <p:nvSpPr>
          <p:cNvPr id="6" name="Footer Placeholder 5"/>
          <p:cNvSpPr>
            <a:spLocks noGrp="1"/>
          </p:cNvSpPr>
          <p:nvPr>
            <p:ph type="ftr" sz="quarter" idx="11"/>
          </p:nvPr>
        </p:nvSpPr>
        <p:spPr>
          <a:xfrm>
            <a:off x="301752" y="6410850"/>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79145-A0CF-40F4-978F-A2EF2AB3040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9" name="Rectangle 8"/>
          <p:cNvSpPr>
            <a:spLocks noChangeArrowheads="1"/>
          </p:cNvSpPr>
          <p:nvPr/>
        </p:nvSpPr>
        <p:spPr bwMode="white">
          <a:xfrm>
            <a:off x="0" y="1"/>
            <a:ext cx="9144000" cy="15544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1" name="Rectangle 10"/>
          <p:cNvSpPr>
            <a:spLocks noChangeArrowheads="1"/>
          </p:cNvSpPr>
          <p:nvPr/>
        </p:nvSpPr>
        <p:spPr bwMode="auto">
          <a:xfrm>
            <a:off x="146304" y="639166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2" name="Rectangle 11"/>
          <p:cNvSpPr>
            <a:spLocks noChangeArrowheads="1"/>
          </p:cNvSpPr>
          <p:nvPr/>
        </p:nvSpPr>
        <p:spPr bwMode="auto">
          <a:xfrm>
            <a:off x="152401" y="155456"/>
            <a:ext cx="8833104" cy="6547103"/>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13" name="Straight Connector 12"/>
          <p:cNvSpPr>
            <a:spLocks noChangeShapeType="1"/>
          </p:cNvSpPr>
          <p:nvPr/>
        </p:nvSpPr>
        <p:spPr bwMode="auto">
          <a:xfrm rot="5400000">
            <a:off x="4021836" y="3278123"/>
            <a:ext cx="624535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14" name="Oval 13"/>
          <p:cNvSpPr/>
          <p:nvPr/>
        </p:nvSpPr>
        <p:spPr>
          <a:xfrm>
            <a:off x="6839713" y="292576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15" name="Oval 14"/>
          <p:cNvSpPr/>
          <p:nvPr/>
        </p:nvSpPr>
        <p:spPr>
          <a:xfrm>
            <a:off x="6934201" y="3020254"/>
            <a:ext cx="420624" cy="420623"/>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3" y="3009911"/>
            <a:ext cx="457200" cy="441323"/>
          </a:xfrm>
        </p:spPr>
        <p:txBody>
          <a:bodyPr/>
          <a:lstStyle/>
          <a:p>
            <a:fld id="{8BC79145-A0CF-40F4-978F-A2EF2AB30404}" type="slidenum">
              <a:rPr lang="en-US" smtClean="0"/>
              <a:pPr/>
              <a:t>‹#›</a:t>
            </a:fld>
            <a:endParaRPr lang="en-US"/>
          </a:p>
        </p:txBody>
      </p:sp>
      <p:sp>
        <p:nvSpPr>
          <p:cNvPr id="3" name="Vertical Text Placeholder 2"/>
          <p:cNvSpPr>
            <a:spLocks noGrp="1"/>
          </p:cNvSpPr>
          <p:nvPr>
            <p:ph type="body" orient="vert" idx="1"/>
          </p:nvPr>
        </p:nvSpPr>
        <p:spPr>
          <a:xfrm>
            <a:off x="304800" y="304801"/>
            <a:ext cx="6553200" cy="582136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9F4443-5809-4BF2-A462-AF85D6C8DD0C}" type="datetimeFigureOut">
              <a:rPr lang="en-US" smtClean="0"/>
              <a:pPr/>
              <a:t>12/13/2014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11"/>
            <a:ext cx="1447800" cy="5851523"/>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6" name="Rectangle 15"/>
          <p:cNvSpPr>
            <a:spLocks noChangeArrowheads="1"/>
          </p:cNvSpPr>
          <p:nvPr/>
        </p:nvSpPr>
        <p:spPr bwMode="white">
          <a:xfrm>
            <a:off x="0" y="4"/>
            <a:ext cx="9144000" cy="1393373"/>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9" name="Rectangle 8"/>
          <p:cNvSpPr>
            <a:spLocks noChangeArrowheads="1"/>
          </p:cNvSpPr>
          <p:nvPr/>
        </p:nvSpPr>
        <p:spPr bwMode="auto">
          <a:xfrm>
            <a:off x="149353" y="638839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399" tIns="45700" rIns="91399" bIns="45700" anchor="ctr" compatLnSpc="1"/>
          <a:lstStyle/>
          <a:p>
            <a:endParaRPr kumimoji="0" lang="en-US"/>
          </a:p>
        </p:txBody>
      </p:sp>
      <p:sp>
        <p:nvSpPr>
          <p:cNvPr id="14" name="Date Placeholder 13"/>
          <p:cNvSpPr>
            <a:spLocks noGrp="1"/>
          </p:cNvSpPr>
          <p:nvPr>
            <p:ph type="dt" sz="half" idx="2"/>
          </p:nvPr>
        </p:nvSpPr>
        <p:spPr>
          <a:xfrm>
            <a:off x="5791201" y="6404985"/>
            <a:ext cx="3044953" cy="365760"/>
          </a:xfrm>
          <a:prstGeom prst="rect">
            <a:avLst/>
          </a:prstGeom>
        </p:spPr>
        <p:txBody>
          <a:bodyPr vert="horz" lIns="91399" tIns="45700" rIns="91399" bIns="45700"/>
          <a:lstStyle>
            <a:lvl1pPr algn="r" eaLnBrk="1" latinLnBrk="0" hangingPunct="1">
              <a:defRPr kumimoji="0" sz="1400">
                <a:solidFill>
                  <a:srgbClr val="FFFFFF"/>
                </a:solidFill>
              </a:defRPr>
            </a:lvl1pPr>
          </a:lstStyle>
          <a:p>
            <a:fld id="{769F4443-5809-4BF2-A462-AF85D6C8DD0C}" type="datetimeFigureOut">
              <a:rPr lang="en-US" smtClean="0"/>
              <a:pPr/>
              <a:t>12/13/2014</a:t>
            </a:fld>
            <a:endParaRPr lang="en-US"/>
          </a:p>
        </p:txBody>
      </p:sp>
      <p:sp>
        <p:nvSpPr>
          <p:cNvPr id="3" name="Footer Placeholder 2"/>
          <p:cNvSpPr>
            <a:spLocks noGrp="1"/>
          </p:cNvSpPr>
          <p:nvPr>
            <p:ph type="ftr" sz="quarter" idx="3"/>
          </p:nvPr>
        </p:nvSpPr>
        <p:spPr>
          <a:xfrm>
            <a:off x="304800" y="6410850"/>
            <a:ext cx="3581400" cy="365760"/>
          </a:xfrm>
          <a:prstGeom prst="rect">
            <a:avLst/>
          </a:prstGeom>
        </p:spPr>
        <p:txBody>
          <a:bodyPr vert="horz" lIns="91399" tIns="45700" rIns="91399" bIns="45700"/>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1" y="155456"/>
            <a:ext cx="8833104" cy="6547103"/>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399" tIns="45700" rIns="91399" bIns="45700" anchor="ctr" compatLnSpc="1"/>
          <a:lstStyle/>
          <a:p>
            <a:endParaRPr kumimoji="0" lang="en-US" dirty="0"/>
          </a:p>
        </p:txBody>
      </p:sp>
      <p:sp>
        <p:nvSpPr>
          <p:cNvPr id="10" name="Straight Connector 9"/>
          <p:cNvSpPr>
            <a:spLocks noChangeShapeType="1"/>
          </p:cNvSpPr>
          <p:nvPr/>
        </p:nvSpPr>
        <p:spPr bwMode="auto">
          <a:xfrm>
            <a:off x="152401" y="1276748"/>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399" tIns="45700" rIns="91399" bIns="45700" anchor="ctr" compatLnSpc="1"/>
          <a:lstStyle/>
          <a:p>
            <a:endParaRPr kumimoji="0" lang="en-US"/>
          </a:p>
        </p:txBody>
      </p:sp>
      <p:sp>
        <p:nvSpPr>
          <p:cNvPr id="12" name="Oval 11"/>
          <p:cNvSpPr/>
          <p:nvPr/>
        </p:nvSpPr>
        <p:spPr>
          <a:xfrm>
            <a:off x="4267201" y="95603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15" name="Oval 14"/>
          <p:cNvSpPr/>
          <p:nvPr/>
        </p:nvSpPr>
        <p:spPr>
          <a:xfrm>
            <a:off x="4361689" y="1050529"/>
            <a:ext cx="420624" cy="420623"/>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91399" tIns="45700" rIns="91399" bIns="45700"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1" y="1040186"/>
            <a:ext cx="457200" cy="441323"/>
          </a:xfrm>
          <a:prstGeom prst="rect">
            <a:avLst/>
          </a:prstGeom>
        </p:spPr>
        <p:txBody>
          <a:bodyPr vert="horz" lIns="45700" tIns="45700" rIns="45700" bIns="45700" anchor="ctr">
            <a:normAutofit/>
          </a:bodyPr>
          <a:lstStyle>
            <a:lvl1pPr algn="ctr" eaLnBrk="1" latinLnBrk="0" hangingPunct="1">
              <a:defRPr kumimoji="0" sz="1600">
                <a:solidFill>
                  <a:schemeClr val="accent3">
                    <a:shade val="75000"/>
                  </a:schemeClr>
                </a:solidFill>
              </a:defRPr>
            </a:lvl1pPr>
          </a:lstStyle>
          <a:p>
            <a:fld id="{8BC79145-A0CF-40F4-978F-A2EF2AB30404}" type="slidenum">
              <a:rPr lang="en-US" smtClean="0"/>
              <a:pPr/>
              <a:t>‹#›</a:t>
            </a:fld>
            <a:endParaRPr lang="en-US"/>
          </a:p>
        </p:txBody>
      </p:sp>
      <p:sp>
        <p:nvSpPr>
          <p:cNvPr id="22" name="Title Placeholder 21"/>
          <p:cNvSpPr>
            <a:spLocks noGrp="1"/>
          </p:cNvSpPr>
          <p:nvPr>
            <p:ph type="title"/>
          </p:nvPr>
        </p:nvSpPr>
        <p:spPr>
          <a:xfrm>
            <a:off x="301753" y="228601"/>
            <a:ext cx="8534400" cy="758955"/>
          </a:xfrm>
          <a:prstGeom prst="rect">
            <a:avLst/>
          </a:prstGeom>
        </p:spPr>
        <p:txBody>
          <a:bodyPr vert="horz" lIns="91399" tIns="45700" rIns="91399" bIns="45700"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3" y="1524001"/>
            <a:ext cx="8534400" cy="4599435"/>
          </a:xfrm>
          <a:prstGeom prst="rect">
            <a:avLst/>
          </a:prstGeom>
        </p:spPr>
        <p:txBody>
          <a:bodyPr vert="horz" lIns="91399" tIns="45700" rIns="91399" bIns="4570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195" indent="-274195"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393" indent="-274195" algn="l" rtl="0" eaLnBrk="1" latinLnBrk="0" hangingPunct="1">
        <a:spcBef>
          <a:spcPct val="20000"/>
        </a:spcBef>
        <a:buClr>
          <a:schemeClr val="accent2"/>
        </a:buClr>
        <a:buSzPct val="70000"/>
        <a:buFont typeface="Wingdings"/>
        <a:buChar char=""/>
        <a:defRPr kumimoji="0" sz="2100" kern="1200">
          <a:solidFill>
            <a:schemeClr val="tx2"/>
          </a:solidFill>
          <a:latin typeface="+mn-lt"/>
          <a:ea typeface="+mn-ea"/>
          <a:cs typeface="+mn-cs"/>
        </a:defRPr>
      </a:lvl2pPr>
      <a:lvl3pPr marL="822586" indent="-228495" algn="l" rtl="0" eaLnBrk="1" latinLnBrk="0" hangingPunct="1">
        <a:spcBef>
          <a:spcPct val="20000"/>
        </a:spcBef>
        <a:buClr>
          <a:schemeClr val="accent3"/>
        </a:buClr>
        <a:buSzPct val="75000"/>
        <a:buFont typeface="Wingdings 2"/>
        <a:buChar char=""/>
        <a:defRPr kumimoji="0" sz="1900" kern="1200">
          <a:solidFill>
            <a:schemeClr val="tx1"/>
          </a:solidFill>
          <a:latin typeface="+mn-lt"/>
          <a:ea typeface="+mn-ea"/>
          <a:cs typeface="+mn-cs"/>
        </a:defRPr>
      </a:lvl3pPr>
      <a:lvl4pPr marL="1096784" indent="-228495" algn="l" rtl="0" eaLnBrk="1" latinLnBrk="0" hangingPunct="1">
        <a:spcBef>
          <a:spcPct val="20000"/>
        </a:spcBef>
        <a:buClr>
          <a:schemeClr val="accent4"/>
        </a:buClr>
        <a:buSzPct val="70000"/>
        <a:buFont typeface="Wingdings"/>
        <a:buChar char=""/>
        <a:defRPr kumimoji="0" sz="1900" kern="1200">
          <a:solidFill>
            <a:schemeClr val="tx2"/>
          </a:solidFill>
          <a:latin typeface="+mn-lt"/>
          <a:ea typeface="+mn-ea"/>
          <a:cs typeface="+mn-cs"/>
        </a:defRPr>
      </a:lvl4pPr>
      <a:lvl5pPr marL="1370980" indent="-228495" algn="l" rtl="0" eaLnBrk="1" latinLnBrk="0" hangingPunct="1">
        <a:spcBef>
          <a:spcPct val="20000"/>
        </a:spcBef>
        <a:buClr>
          <a:schemeClr val="accent5"/>
        </a:buClr>
        <a:buFontTx/>
        <a:buChar char="•"/>
        <a:defRPr kumimoji="0" sz="1700" kern="1200">
          <a:solidFill>
            <a:schemeClr val="tx1"/>
          </a:solidFill>
          <a:latin typeface="+mn-lt"/>
          <a:ea typeface="+mn-ea"/>
          <a:cs typeface="+mn-cs"/>
        </a:defRPr>
      </a:lvl5pPr>
      <a:lvl6pPr marL="1645175" indent="-182798" algn="l" rtl="0" eaLnBrk="1" latinLnBrk="0" hangingPunct="1">
        <a:spcBef>
          <a:spcPct val="20000"/>
        </a:spcBef>
        <a:buClr>
          <a:schemeClr val="accent6"/>
        </a:buClr>
        <a:buSzPct val="80000"/>
        <a:buFont typeface="Wingdings 2"/>
        <a:buChar char=""/>
        <a:defRPr kumimoji="0" sz="1700" kern="1200">
          <a:solidFill>
            <a:schemeClr val="tx1"/>
          </a:solidFill>
          <a:latin typeface="+mn-lt"/>
          <a:ea typeface="+mn-ea"/>
          <a:cs typeface="+mn-cs"/>
        </a:defRPr>
      </a:lvl6pPr>
      <a:lvl7pPr marL="1919373" indent="-182798"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2168" indent="-182798"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6365" indent="-182798"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6994" algn="l" rtl="0" eaLnBrk="1" latinLnBrk="0" hangingPunct="1">
        <a:defRPr kumimoji="0" kern="1200">
          <a:solidFill>
            <a:schemeClr val="tx1"/>
          </a:solidFill>
          <a:latin typeface="+mn-lt"/>
          <a:ea typeface="+mn-ea"/>
          <a:cs typeface="+mn-cs"/>
        </a:defRPr>
      </a:lvl2pPr>
      <a:lvl3pPr marL="913985" algn="l" rtl="0" eaLnBrk="1" latinLnBrk="0" hangingPunct="1">
        <a:defRPr kumimoji="0" kern="1200">
          <a:solidFill>
            <a:schemeClr val="tx1"/>
          </a:solidFill>
          <a:latin typeface="+mn-lt"/>
          <a:ea typeface="+mn-ea"/>
          <a:cs typeface="+mn-cs"/>
        </a:defRPr>
      </a:lvl3pPr>
      <a:lvl4pPr marL="1370980" algn="l" rtl="0" eaLnBrk="1" latinLnBrk="0" hangingPunct="1">
        <a:defRPr kumimoji="0" kern="1200">
          <a:solidFill>
            <a:schemeClr val="tx1"/>
          </a:solidFill>
          <a:latin typeface="+mn-lt"/>
          <a:ea typeface="+mn-ea"/>
          <a:cs typeface="+mn-cs"/>
        </a:defRPr>
      </a:lvl4pPr>
      <a:lvl5pPr marL="1827973" algn="l" rtl="0" eaLnBrk="1" latinLnBrk="0" hangingPunct="1">
        <a:defRPr kumimoji="0" kern="1200">
          <a:solidFill>
            <a:schemeClr val="tx1"/>
          </a:solidFill>
          <a:latin typeface="+mn-lt"/>
          <a:ea typeface="+mn-ea"/>
          <a:cs typeface="+mn-cs"/>
        </a:defRPr>
      </a:lvl5pPr>
      <a:lvl6pPr marL="2284968" algn="l" rtl="0" eaLnBrk="1" latinLnBrk="0" hangingPunct="1">
        <a:defRPr kumimoji="0" kern="1200">
          <a:solidFill>
            <a:schemeClr val="tx1"/>
          </a:solidFill>
          <a:latin typeface="+mn-lt"/>
          <a:ea typeface="+mn-ea"/>
          <a:cs typeface="+mn-cs"/>
        </a:defRPr>
      </a:lvl6pPr>
      <a:lvl7pPr marL="2741959" algn="l" rtl="0" eaLnBrk="1" latinLnBrk="0" hangingPunct="1">
        <a:defRPr kumimoji="0" kern="1200">
          <a:solidFill>
            <a:schemeClr val="tx1"/>
          </a:solidFill>
          <a:latin typeface="+mn-lt"/>
          <a:ea typeface="+mn-ea"/>
          <a:cs typeface="+mn-cs"/>
        </a:defRPr>
      </a:lvl7pPr>
      <a:lvl8pPr marL="3198953" algn="l" rtl="0" eaLnBrk="1" latinLnBrk="0" hangingPunct="1">
        <a:defRPr kumimoji="0" kern="1200">
          <a:solidFill>
            <a:schemeClr val="tx1"/>
          </a:solidFill>
          <a:latin typeface="+mn-lt"/>
          <a:ea typeface="+mn-ea"/>
          <a:cs typeface="+mn-cs"/>
        </a:defRPr>
      </a:lvl8pPr>
      <a:lvl9pPr marL="3655947"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tiff"/></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22.tiff"/><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tiff"/><Relationship Id="rId4" Type="http://schemas.openxmlformats.org/officeDocument/2006/relationships/image" Target="../media/image24.tiff"/></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tiff"/><Relationship Id="rId4" Type="http://schemas.openxmlformats.org/officeDocument/2006/relationships/image" Target="../media/image28.tiff"/></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36.tiff"/></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38.tiff"/></Relationships>
</file>

<file path=ppt/slides/_rels/slide15.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0" y="1676401"/>
            <a:ext cx="9144000" cy="4224525"/>
          </a:xfrm>
          <a:prstGeom prst="rect">
            <a:avLst/>
          </a:prstGeom>
        </p:spPr>
      </p:pic>
      <p:pic>
        <p:nvPicPr>
          <p:cNvPr id="6" name="Picture 5"/>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2971800" y="197739"/>
            <a:ext cx="2590800" cy="1280925"/>
          </a:xfrm>
          <a:prstGeom prst="rect">
            <a:avLst/>
          </a:prstGeom>
        </p:spPr>
      </p:pic>
      <p:sp>
        <p:nvSpPr>
          <p:cNvPr id="7" name="Rectangle 5"/>
          <p:cNvSpPr/>
          <p:nvPr/>
        </p:nvSpPr>
        <p:spPr>
          <a:xfrm>
            <a:off x="4929190" y="6072215"/>
            <a:ext cx="3643370" cy="507791"/>
          </a:xfrm>
          <a:prstGeom prst="rect">
            <a:avLst/>
          </a:prstGeom>
        </p:spPr>
        <p:txBody>
          <a:bodyPr wrap="square" lIns="91399" tIns="45700" rIns="91399" bIns="45700">
            <a:spAutoFit/>
          </a:bodyPr>
          <a:lstStyle/>
          <a:p>
            <a:r>
              <a:rPr lang="fr-FR" sz="2700" b="1" dirty="0" err="1" smtClean="0">
                <a:solidFill>
                  <a:schemeClr val="bg1"/>
                </a:solidFill>
                <a:latin typeface="Calibri" panose="020F0502020204030204" pitchFamily="34" charset="0"/>
                <a:cs typeface="Calibri" panose="020F0502020204030204" pitchFamily="34" charset="0"/>
              </a:rPr>
              <a:t>It’s</a:t>
            </a:r>
            <a:r>
              <a:rPr lang="fr-FR" sz="2700" b="1" dirty="0" smtClean="0">
                <a:solidFill>
                  <a:schemeClr val="bg1"/>
                </a:solidFill>
                <a:latin typeface="Calibri" panose="020F0502020204030204" pitchFamily="34" charset="0"/>
                <a:cs typeface="Calibri" panose="020F0502020204030204" pitchFamily="34" charset="0"/>
              </a:rPr>
              <a:t> </a:t>
            </a:r>
            <a:r>
              <a:rPr lang="fr-FR" sz="2700" b="1" dirty="0" err="1" smtClean="0">
                <a:solidFill>
                  <a:schemeClr val="bg1"/>
                </a:solidFill>
                <a:latin typeface="Calibri" panose="020F0502020204030204" pitchFamily="34" charset="0"/>
                <a:cs typeface="Calibri" panose="020F0502020204030204" pitchFamily="34" charset="0"/>
              </a:rPr>
              <a:t>your</a:t>
            </a:r>
            <a:r>
              <a:rPr lang="fr-FR" sz="2700" b="1" dirty="0" smtClean="0">
                <a:solidFill>
                  <a:schemeClr val="bg1"/>
                </a:solidFill>
                <a:latin typeface="Calibri" panose="020F0502020204030204" pitchFamily="34" charset="0"/>
                <a:cs typeface="Calibri" panose="020F0502020204030204" pitchFamily="34" charset="0"/>
              </a:rPr>
              <a:t> </a:t>
            </a:r>
            <a:r>
              <a:rPr lang="fr-FR" sz="2700" b="1" i="1" dirty="0" smtClean="0">
                <a:solidFill>
                  <a:schemeClr val="bg1"/>
                </a:solidFill>
                <a:latin typeface="Calibri" panose="020F0502020204030204" pitchFamily="34" charset="0"/>
                <a:cs typeface="Calibri" panose="020F0502020204030204" pitchFamily="34" charset="0"/>
              </a:rPr>
              <a:t>Grande style</a:t>
            </a:r>
            <a:r>
              <a:rPr lang="fr-FR" sz="2700" b="1" dirty="0" smtClean="0">
                <a:solidFill>
                  <a:schemeClr val="bg1"/>
                </a:solidFill>
                <a:latin typeface="Calibri" panose="020F0502020204030204" pitchFamily="34" charset="0"/>
                <a:cs typeface="Calibri" panose="020F0502020204030204" pitchFamily="34" charset="0"/>
              </a:rPr>
              <a:t>!</a:t>
            </a:r>
            <a:endParaRPr lang="th-TH" sz="27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 xmlns:p14="http://schemas.microsoft.com/office/powerpoint/2010/main" val="809295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28600" y="762001"/>
            <a:ext cx="4572000" cy="5298343"/>
          </a:xfrm>
          <a:prstGeom prst="rect">
            <a:avLst/>
          </a:prstGeom>
        </p:spPr>
        <p:txBody>
          <a:bodyPr lIns="91399" tIns="45700" rIns="91399" bIns="45700">
            <a:spAutoFit/>
          </a:bodyPr>
          <a:lstStyle/>
          <a:p>
            <a:pPr>
              <a:lnSpc>
                <a:spcPct val="90000"/>
              </a:lnSpc>
            </a:pPr>
            <a:r>
              <a:rPr lang="en-AU" b="1" u="sng" dirty="0">
                <a:solidFill>
                  <a:schemeClr val="bg1"/>
                </a:solidFill>
                <a:latin typeface="Calibri" panose="020F0502020204030204" pitchFamily="34" charset="0"/>
                <a:cs typeface="Calibri" panose="020F0502020204030204" pitchFamily="34" charset="0"/>
              </a:rPr>
              <a:t>Phuket Destination Summary</a:t>
            </a:r>
          </a:p>
          <a:p>
            <a:r>
              <a:rPr lang="en-US" dirty="0">
                <a:solidFill>
                  <a:schemeClr val="bg1"/>
                </a:solidFill>
                <a:latin typeface="Calibri" panose="020F0502020204030204" pitchFamily="34" charset="0"/>
                <a:cs typeface="Calibri" panose="020F0502020204030204" pitchFamily="34" charset="0"/>
              </a:rPr>
              <a:t>Located on southern Thailand's east coast, 863 kilometers south of Bangkok, Phuket is the biggest island in Thailand, located in the Andaman Sea of southern Thailand. </a:t>
            </a:r>
            <a:r>
              <a:rPr lang="en-US" dirty="0" smtClean="0">
                <a:solidFill>
                  <a:schemeClr val="bg1"/>
                </a:solidFill>
                <a:latin typeface="Calibri" panose="020F0502020204030204" pitchFamily="34" charset="0"/>
                <a:cs typeface="Calibri" panose="020F0502020204030204" pitchFamily="34" charset="0"/>
              </a:rPr>
              <a:t>Neighboring </a:t>
            </a:r>
            <a:r>
              <a:rPr lang="en-US" dirty="0">
                <a:solidFill>
                  <a:schemeClr val="bg1"/>
                </a:solidFill>
                <a:latin typeface="Calibri" panose="020F0502020204030204" pitchFamily="34" charset="0"/>
                <a:cs typeface="Calibri" panose="020F0502020204030204" pitchFamily="34" charset="0"/>
              </a:rPr>
              <a:t>provinces are </a:t>
            </a:r>
            <a:r>
              <a:rPr lang="en-US" dirty="0" err="1">
                <a:solidFill>
                  <a:schemeClr val="bg1"/>
                </a:solidFill>
                <a:latin typeface="Calibri" panose="020F0502020204030204" pitchFamily="34" charset="0"/>
                <a:cs typeface="Calibri" panose="020F0502020204030204" pitchFamily="34" charset="0"/>
              </a:rPr>
              <a:t>Phang</a:t>
            </a:r>
            <a:r>
              <a:rPr lang="en-US" dirty="0">
                <a:solidFill>
                  <a:schemeClr val="bg1"/>
                </a:solidFill>
                <a:latin typeface="Calibri" panose="020F0502020204030204" pitchFamily="34" charset="0"/>
                <a:cs typeface="Calibri" panose="020F0502020204030204" pitchFamily="34" charset="0"/>
              </a:rPr>
              <a:t> </a:t>
            </a:r>
            <a:r>
              <a:rPr lang="en-US" dirty="0" err="1">
                <a:solidFill>
                  <a:schemeClr val="bg1"/>
                </a:solidFill>
                <a:latin typeface="Calibri" panose="020F0502020204030204" pitchFamily="34" charset="0"/>
                <a:cs typeface="Calibri" panose="020F0502020204030204" pitchFamily="34" charset="0"/>
              </a:rPr>
              <a:t>Nga</a:t>
            </a:r>
            <a:r>
              <a:rPr lang="en-US" dirty="0">
                <a:solidFill>
                  <a:schemeClr val="bg1"/>
                </a:solidFill>
                <a:latin typeface="Calibri" panose="020F0502020204030204" pitchFamily="34" charset="0"/>
                <a:cs typeface="Calibri" panose="020F0502020204030204" pitchFamily="34" charset="0"/>
              </a:rPr>
              <a:t> and </a:t>
            </a:r>
            <a:r>
              <a:rPr lang="en-US" dirty="0" err="1">
                <a:solidFill>
                  <a:schemeClr val="bg1"/>
                </a:solidFill>
                <a:latin typeface="Calibri" panose="020F0502020204030204" pitchFamily="34" charset="0"/>
                <a:cs typeface="Calibri" panose="020F0502020204030204" pitchFamily="34" charset="0"/>
              </a:rPr>
              <a:t>Krabi</a:t>
            </a:r>
            <a:r>
              <a:rPr lang="en-US" dirty="0">
                <a:solidFill>
                  <a:schemeClr val="bg1"/>
                </a:solidFill>
                <a:latin typeface="Calibri" panose="020F0502020204030204" pitchFamily="34" charset="0"/>
                <a:cs typeface="Calibri" panose="020F0502020204030204" pitchFamily="34" charset="0"/>
              </a:rPr>
              <a:t>, but as Phuket is an island it has no land boundaries.</a:t>
            </a:r>
          </a:p>
          <a:p>
            <a:r>
              <a:rPr lang="en-US" dirty="0">
                <a:solidFill>
                  <a:schemeClr val="bg1"/>
                </a:solidFill>
                <a:latin typeface="Calibri" panose="020F0502020204030204" pitchFamily="34" charset="0"/>
                <a:cs typeface="Calibri" panose="020F0502020204030204" pitchFamily="34" charset="0"/>
              </a:rPr>
              <a:t>There are several coral islands to the south of Phuket, the </a:t>
            </a:r>
            <a:r>
              <a:rPr lang="en-US" dirty="0" err="1">
                <a:solidFill>
                  <a:schemeClr val="bg1"/>
                </a:solidFill>
                <a:latin typeface="Calibri" panose="020F0502020204030204" pitchFamily="34" charset="0"/>
                <a:cs typeface="Calibri" panose="020F0502020204030204" pitchFamily="34" charset="0"/>
              </a:rPr>
              <a:t>Similan</a:t>
            </a:r>
            <a:r>
              <a:rPr lang="en-US" dirty="0">
                <a:solidFill>
                  <a:schemeClr val="bg1"/>
                </a:solidFill>
                <a:latin typeface="Calibri" panose="020F0502020204030204" pitchFamily="34" charset="0"/>
                <a:cs typeface="Calibri" panose="020F0502020204030204" pitchFamily="34" charset="0"/>
              </a:rPr>
              <a:t> Islands lie to the north west, and Phi </a:t>
            </a:r>
            <a:r>
              <a:rPr lang="en-US" dirty="0" err="1">
                <a:solidFill>
                  <a:schemeClr val="bg1"/>
                </a:solidFill>
                <a:latin typeface="Calibri" panose="020F0502020204030204" pitchFamily="34" charset="0"/>
                <a:cs typeface="Calibri" panose="020F0502020204030204" pitchFamily="34" charset="0"/>
              </a:rPr>
              <a:t>Phi</a:t>
            </a:r>
            <a:r>
              <a:rPr lang="en-US" dirty="0">
                <a:solidFill>
                  <a:schemeClr val="bg1"/>
                </a:solidFill>
                <a:latin typeface="Calibri" panose="020F0502020204030204" pitchFamily="34" charset="0"/>
                <a:cs typeface="Calibri" panose="020F0502020204030204" pitchFamily="34" charset="0"/>
              </a:rPr>
              <a:t> Islands to the south east. Islanders engage in a lively tourist trade, catering to snorkelers and scuba divers.</a:t>
            </a:r>
          </a:p>
          <a:p>
            <a:endParaRPr lang="en-US" dirty="0">
              <a:solidFill>
                <a:schemeClr val="bg1"/>
              </a:solidFill>
              <a:latin typeface="Calibri" panose="020F0502020204030204" pitchFamily="34" charset="0"/>
              <a:cs typeface="Calibri" panose="020F0502020204030204" pitchFamily="34" charset="0"/>
            </a:endParaRPr>
          </a:p>
          <a:p>
            <a:r>
              <a:rPr lang="en-US" b="1" u="sng" dirty="0">
                <a:solidFill>
                  <a:schemeClr val="bg1"/>
                </a:solidFill>
                <a:latin typeface="Calibri" panose="020F0502020204030204" pitchFamily="34" charset="0"/>
                <a:cs typeface="Calibri" panose="020F0502020204030204" pitchFamily="34" charset="0"/>
              </a:rPr>
              <a:t>Patong Beach in Phuket </a:t>
            </a:r>
          </a:p>
          <a:p>
            <a:r>
              <a:rPr lang="en-US" b="1" dirty="0">
                <a:solidFill>
                  <a:schemeClr val="bg1"/>
                </a:solidFill>
                <a:latin typeface="Calibri" panose="020F0502020204030204" pitchFamily="34" charset="0"/>
                <a:cs typeface="Calibri" panose="020F0502020204030204" pitchFamily="34" charset="0"/>
              </a:rPr>
              <a:t>I</a:t>
            </a:r>
            <a:r>
              <a:rPr lang="en-US" dirty="0">
                <a:solidFill>
                  <a:schemeClr val="bg1"/>
                </a:solidFill>
                <a:latin typeface="Calibri" panose="020F0502020204030204" pitchFamily="34" charset="0"/>
                <a:cs typeface="Calibri" panose="020F0502020204030204" pitchFamily="34" charset="0"/>
              </a:rPr>
              <a:t>s the most popular and well-developed beach on Phuket Island. It is located on the West Coast of Phuket., Patong Beach is maybe more famous for its nightlife than the 2-kilometer beach that runs the entire length of Patong. Nightlife </a:t>
            </a:r>
            <a:r>
              <a:rPr lang="en-US" dirty="0" smtClean="0">
                <a:solidFill>
                  <a:schemeClr val="bg1"/>
                </a:solidFill>
                <a:latin typeface="Calibri" panose="020F0502020204030204" pitchFamily="34" charset="0"/>
                <a:cs typeface="Calibri" panose="020F0502020204030204" pitchFamily="34" charset="0"/>
              </a:rPr>
              <a:t>s </a:t>
            </a:r>
            <a:r>
              <a:rPr lang="en-US" dirty="0">
                <a:solidFill>
                  <a:schemeClr val="bg1"/>
                </a:solidFill>
                <a:latin typeface="Calibri" panose="020F0502020204030204" pitchFamily="34" charset="0"/>
                <a:cs typeface="Calibri" panose="020F0502020204030204" pitchFamily="34" charset="0"/>
              </a:rPr>
              <a:t>centered on main area, Bangla Road.</a:t>
            </a:r>
          </a:p>
        </p:txBody>
      </p:sp>
      <p:sp>
        <p:nvSpPr>
          <p:cNvPr id="7" name="Rectangle 6"/>
          <p:cNvSpPr/>
          <p:nvPr/>
        </p:nvSpPr>
        <p:spPr>
          <a:xfrm>
            <a:off x="1297999" y="264417"/>
            <a:ext cx="2465551" cy="661689"/>
          </a:xfrm>
          <a:prstGeom prst="rect">
            <a:avLst/>
          </a:prstGeom>
        </p:spPr>
        <p:txBody>
          <a:bodyPr wrap="none" lIns="91399" tIns="45700" rIns="91399" bIns="45700">
            <a:spAutoFit/>
          </a:bodyPr>
          <a:lstStyle/>
          <a:p>
            <a:r>
              <a:rPr lang="fr-FR" sz="3700" b="1" dirty="0">
                <a:solidFill>
                  <a:schemeClr val="bg1"/>
                </a:solidFill>
                <a:latin typeface="Calibri" panose="020F0502020204030204" pitchFamily="34" charset="0"/>
                <a:cs typeface="Calibri" panose="020F0502020204030204" pitchFamily="34" charset="0"/>
              </a:rPr>
              <a:t>Destination</a:t>
            </a:r>
            <a:endParaRPr lang="th-TH" sz="31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800600" y="369054"/>
            <a:ext cx="3810000" cy="61198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2670221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6" name="Rectangle 5"/>
          <p:cNvSpPr/>
          <p:nvPr/>
        </p:nvSpPr>
        <p:spPr>
          <a:xfrm>
            <a:off x="1540942" y="268917"/>
            <a:ext cx="1857371" cy="661689"/>
          </a:xfrm>
          <a:prstGeom prst="rect">
            <a:avLst/>
          </a:prstGeom>
        </p:spPr>
        <p:txBody>
          <a:bodyPr wrap="none" lIns="91399" tIns="45700" rIns="91399" bIns="45700">
            <a:spAutoFit/>
          </a:bodyPr>
          <a:lstStyle/>
          <a:p>
            <a:r>
              <a:rPr lang="fr-FR" sz="3700" b="1" dirty="0">
                <a:solidFill>
                  <a:schemeClr val="bg1"/>
                </a:solidFill>
                <a:latin typeface="Calibri" panose="020F0502020204030204" pitchFamily="34" charset="0"/>
                <a:cs typeface="Calibri" panose="020F0502020204030204" pitchFamily="34" charset="0"/>
              </a:rPr>
              <a:t>Location</a:t>
            </a:r>
            <a:endParaRPr lang="th-TH" sz="3700" b="1" dirty="0">
              <a:solidFill>
                <a:schemeClr val="bg1"/>
              </a:solidFill>
              <a:latin typeface="Calibri" panose="020F0502020204030204" pitchFamily="34" charset="0"/>
              <a:cs typeface="Calibri" panose="020F0502020204030204" pitchFamily="34" charset="0"/>
            </a:endParaRPr>
          </a:p>
        </p:txBody>
      </p:sp>
      <p:sp>
        <p:nvSpPr>
          <p:cNvPr id="8" name="Text Box 6"/>
          <p:cNvSpPr txBox="1">
            <a:spLocks noChangeArrowheads="1"/>
          </p:cNvSpPr>
          <p:nvPr/>
        </p:nvSpPr>
        <p:spPr>
          <a:xfrm>
            <a:off x="322908" y="1145351"/>
            <a:ext cx="8821093" cy="5302253"/>
          </a:xfrm>
          <a:prstGeom prst="rect">
            <a:avLst/>
          </a:prstGeom>
        </p:spPr>
        <p:txBody>
          <a:bodyPr vert="horz" lIns="0" tIns="0" rIns="0" bIns="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b="1" dirty="0" smtClean="0">
                <a:solidFill>
                  <a:schemeClr val="bg1"/>
                </a:solidFill>
                <a:latin typeface="Calibri" panose="020F0502020204030204" pitchFamily="34" charset="0"/>
                <a:cs typeface="Calibri" panose="020F0502020204030204" pitchFamily="34" charset="0"/>
              </a:rPr>
              <a:t>Sira Grande Hotel &amp; Spa </a:t>
            </a:r>
            <a:r>
              <a:rPr lang="en-US" sz="1600" dirty="0" smtClean="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itchFamily="34" charset="0"/>
              </a:rPr>
              <a:t>is an </a:t>
            </a:r>
            <a:r>
              <a:rPr lang="en-US" sz="1600" dirty="0" smtClean="0">
                <a:solidFill>
                  <a:schemeClr val="bg1"/>
                </a:solidFill>
                <a:latin typeface="Calibri" pitchFamily="34" charset="0"/>
              </a:rPr>
              <a:t>ideal place </a:t>
            </a:r>
          </a:p>
          <a:p>
            <a:pPr marL="0" indent="0">
              <a:buNone/>
            </a:pPr>
            <a:r>
              <a:rPr lang="en-US" sz="1600" dirty="0" smtClean="0">
                <a:solidFill>
                  <a:schemeClr val="bg1"/>
                </a:solidFill>
                <a:latin typeface="Calibri" pitchFamily="34" charset="0"/>
              </a:rPr>
              <a:t>to base at </a:t>
            </a:r>
            <a:r>
              <a:rPr lang="en-US" sz="1600" dirty="0" err="1" smtClean="0">
                <a:solidFill>
                  <a:schemeClr val="bg1"/>
                </a:solidFill>
                <a:latin typeface="Calibri" pitchFamily="34" charset="0"/>
              </a:rPr>
              <a:t>Patong</a:t>
            </a:r>
            <a:r>
              <a:rPr lang="en-US" sz="1600" dirty="0" smtClean="0">
                <a:solidFill>
                  <a:schemeClr val="bg1"/>
                </a:solidFill>
                <a:latin typeface="Calibri" pitchFamily="34" charset="0"/>
              </a:rPr>
              <a:t> beach, with </a:t>
            </a:r>
            <a:r>
              <a:rPr lang="en-US" sz="1600" dirty="0">
                <a:solidFill>
                  <a:schemeClr val="bg1"/>
                </a:solidFill>
                <a:latin typeface="Calibri" pitchFamily="34" charset="0"/>
              </a:rPr>
              <a:t>its wide variety </a:t>
            </a:r>
            <a:endParaRPr lang="en-US" sz="1600" dirty="0" smtClean="0">
              <a:solidFill>
                <a:schemeClr val="bg1"/>
              </a:solidFill>
              <a:latin typeface="Calibri" pitchFamily="34" charset="0"/>
            </a:endParaRPr>
          </a:p>
          <a:p>
            <a:pPr marL="0" indent="0">
              <a:buNone/>
            </a:pPr>
            <a:r>
              <a:rPr lang="en-US" sz="1600" dirty="0" smtClean="0">
                <a:solidFill>
                  <a:schemeClr val="bg1"/>
                </a:solidFill>
                <a:latin typeface="Calibri" pitchFamily="34" charset="0"/>
              </a:rPr>
              <a:t>of </a:t>
            </a:r>
            <a:r>
              <a:rPr lang="en-US" sz="1600" dirty="0">
                <a:solidFill>
                  <a:schemeClr val="bg1"/>
                </a:solidFill>
                <a:latin typeface="Calibri" pitchFamily="34" charset="0"/>
              </a:rPr>
              <a:t>activities and </a:t>
            </a:r>
            <a:r>
              <a:rPr lang="en-US" sz="1600" dirty="0" smtClean="0">
                <a:solidFill>
                  <a:schemeClr val="bg1"/>
                </a:solidFill>
                <a:latin typeface="Calibri" pitchFamily="34" charset="0"/>
              </a:rPr>
              <a:t>nightlife  district in short</a:t>
            </a:r>
          </a:p>
          <a:p>
            <a:pPr marL="0" indent="0">
              <a:buNone/>
            </a:pPr>
            <a:r>
              <a:rPr lang="en-US" sz="1600" dirty="0" smtClean="0">
                <a:solidFill>
                  <a:schemeClr val="bg1"/>
                </a:solidFill>
                <a:latin typeface="Calibri" pitchFamily="34" charset="0"/>
                <a:cs typeface="Calibri" panose="020F0502020204030204" pitchFamily="34" charset="0"/>
              </a:rPr>
              <a:t>Walking distance.</a:t>
            </a:r>
            <a:endParaRPr lang="en-US" sz="1600" dirty="0">
              <a:solidFill>
                <a:schemeClr val="bg1"/>
              </a:solidFill>
              <a:latin typeface="Calibri" panose="020F0502020204030204" pitchFamily="34" charset="0"/>
              <a:cs typeface="Calibri" panose="020F0502020204030204" pitchFamily="34" charset="0"/>
            </a:endParaRPr>
          </a:p>
          <a:p>
            <a:pPr marL="0" indent="0">
              <a:buNone/>
            </a:pPr>
            <a:endParaRPr lang="en-AU" sz="1600" dirty="0" smtClean="0">
              <a:solidFill>
                <a:schemeClr val="bg1"/>
              </a:solidFill>
              <a:latin typeface="Calibri" panose="020F0502020204030204" pitchFamily="34" charset="0"/>
              <a:cs typeface="Calibri" panose="020F0502020204030204" pitchFamily="34" charset="0"/>
            </a:endParaRPr>
          </a:p>
          <a:p>
            <a:pPr marL="0" indent="0">
              <a:buNone/>
            </a:pPr>
            <a:r>
              <a:rPr lang="en-AU" sz="1600" dirty="0" smtClean="0">
                <a:solidFill>
                  <a:schemeClr val="bg1"/>
                </a:solidFill>
                <a:latin typeface="Calibri" panose="020F0502020204030204" pitchFamily="34" charset="0"/>
                <a:cs typeface="Calibri" panose="020F0502020204030204" pitchFamily="34" charset="0"/>
              </a:rPr>
              <a:t>Attractions/Points </a:t>
            </a:r>
            <a:r>
              <a:rPr lang="en-AU" sz="1600" dirty="0">
                <a:solidFill>
                  <a:schemeClr val="bg1"/>
                </a:solidFill>
                <a:latin typeface="Calibri" panose="020F0502020204030204" pitchFamily="34" charset="0"/>
                <a:cs typeface="Calibri" panose="020F0502020204030204" pitchFamily="34" charset="0"/>
              </a:rPr>
              <a:t>of interest: </a:t>
            </a:r>
            <a:endParaRPr lang="en-US" sz="1600" dirty="0">
              <a:solidFill>
                <a:schemeClr val="bg1"/>
              </a:solidFill>
              <a:latin typeface="Calibri" panose="020F0502020204030204" pitchFamily="34" charset="0"/>
              <a:cs typeface="Calibri" panose="020F0502020204030204" pitchFamily="34" charset="0"/>
            </a:endParaRPr>
          </a:p>
          <a:p>
            <a:r>
              <a:rPr lang="en-US" sz="1600" dirty="0" smtClean="0">
                <a:solidFill>
                  <a:schemeClr val="bg1"/>
                </a:solidFill>
                <a:latin typeface="Calibri" panose="020F0502020204030204" pitchFamily="34" charset="0"/>
                <a:cs typeface="Calibri" panose="020F0502020204030204" pitchFamily="34" charset="0"/>
              </a:rPr>
              <a:t>Nearby </a:t>
            </a:r>
            <a:r>
              <a:rPr lang="en-US" sz="1600" dirty="0">
                <a:solidFill>
                  <a:schemeClr val="bg1"/>
                </a:solidFill>
                <a:latin typeface="Calibri" panose="020F0502020204030204" pitchFamily="34" charset="0"/>
                <a:cs typeface="Calibri" panose="020F0502020204030204" pitchFamily="34" charset="0"/>
              </a:rPr>
              <a:t>to </a:t>
            </a:r>
            <a:r>
              <a:rPr lang="en-US" sz="1600" dirty="0" err="1">
                <a:solidFill>
                  <a:schemeClr val="bg1"/>
                </a:solidFill>
                <a:latin typeface="Calibri" panose="020F0502020204030204" pitchFamily="34" charset="0"/>
                <a:cs typeface="Calibri" panose="020F0502020204030204" pitchFamily="34" charset="0"/>
              </a:rPr>
              <a:t>Baanzaan</a:t>
            </a:r>
            <a:r>
              <a:rPr lang="en-US" sz="1600" dirty="0">
                <a:solidFill>
                  <a:schemeClr val="bg1"/>
                </a:solidFill>
                <a:latin typeface="Calibri" panose="020F0502020204030204" pitchFamily="34" charset="0"/>
                <a:cs typeface="Calibri" panose="020F0502020204030204" pitchFamily="34" charset="0"/>
              </a:rPr>
              <a:t> fresh </a:t>
            </a:r>
            <a:r>
              <a:rPr lang="en-US" sz="1600" dirty="0" smtClean="0">
                <a:solidFill>
                  <a:schemeClr val="bg1"/>
                </a:solidFill>
                <a:latin typeface="Calibri" panose="020F0502020204030204" pitchFamily="34" charset="0"/>
                <a:cs typeface="Calibri" panose="020F0502020204030204" pitchFamily="34" charset="0"/>
              </a:rPr>
              <a:t>Market</a:t>
            </a:r>
            <a:endParaRPr lang="en-US" sz="1600" dirty="0">
              <a:solidFill>
                <a:schemeClr val="bg1"/>
              </a:solidFill>
              <a:latin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cs typeface="Calibri" panose="020F0502020204030204" pitchFamily="34" charset="0"/>
              </a:rPr>
              <a:t>2</a:t>
            </a:r>
            <a:r>
              <a:rPr lang="en-US" sz="1600" dirty="0" smtClean="0">
                <a:solidFill>
                  <a:schemeClr val="bg1"/>
                </a:solidFill>
                <a:latin typeface="Calibri" panose="020F0502020204030204" pitchFamily="34" charset="0"/>
                <a:cs typeface="Calibri" panose="020F0502020204030204" pitchFamily="34" charset="0"/>
              </a:rPr>
              <a:t> minutes to </a:t>
            </a:r>
            <a:r>
              <a:rPr lang="en-US" sz="1600" dirty="0" err="1">
                <a:solidFill>
                  <a:schemeClr val="bg1"/>
                </a:solidFill>
                <a:latin typeface="Calibri" panose="020F0502020204030204" pitchFamily="34" charset="0"/>
                <a:cs typeface="Calibri" panose="020F0502020204030204" pitchFamily="34" charset="0"/>
              </a:rPr>
              <a:t>Jungceylon</a:t>
            </a:r>
            <a:r>
              <a:rPr lang="en-US" sz="1600" dirty="0">
                <a:solidFill>
                  <a:schemeClr val="bg1"/>
                </a:solidFill>
                <a:latin typeface="Calibri" panose="020F0502020204030204" pitchFamily="34" charset="0"/>
                <a:cs typeface="Calibri" panose="020F0502020204030204" pitchFamily="34" charset="0"/>
              </a:rPr>
              <a:t> shopping mall </a:t>
            </a:r>
          </a:p>
          <a:p>
            <a:r>
              <a:rPr lang="en-US" sz="1600" dirty="0">
                <a:solidFill>
                  <a:schemeClr val="bg1"/>
                </a:solidFill>
                <a:latin typeface="Calibri" panose="020F0502020204030204" pitchFamily="34" charset="0"/>
                <a:cs typeface="Calibri" panose="020F0502020204030204" pitchFamily="34" charset="0"/>
              </a:rPr>
              <a:t>5</a:t>
            </a:r>
            <a:r>
              <a:rPr lang="en-US" sz="1600" dirty="0" smtClean="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minutes to Bangla road</a:t>
            </a:r>
          </a:p>
          <a:p>
            <a:r>
              <a:rPr lang="en-US" sz="1600" dirty="0" smtClean="0">
                <a:solidFill>
                  <a:schemeClr val="bg1"/>
                </a:solidFill>
                <a:latin typeface="Calibri" panose="020F0502020204030204" pitchFamily="34" charset="0"/>
                <a:cs typeface="Calibri" panose="020F0502020204030204" pitchFamily="34" charset="0"/>
              </a:rPr>
              <a:t>10 </a:t>
            </a:r>
            <a:r>
              <a:rPr lang="en-US" sz="1600" dirty="0">
                <a:solidFill>
                  <a:schemeClr val="bg1"/>
                </a:solidFill>
                <a:latin typeface="Calibri" panose="020F0502020204030204" pitchFamily="34" charset="0"/>
                <a:cs typeface="Calibri" panose="020F0502020204030204" pitchFamily="34" charset="0"/>
              </a:rPr>
              <a:t>minutes to </a:t>
            </a:r>
            <a:r>
              <a:rPr lang="en-US" sz="1600" dirty="0" err="1">
                <a:solidFill>
                  <a:schemeClr val="bg1"/>
                </a:solidFill>
                <a:latin typeface="Calibri" panose="020F0502020204030204" pitchFamily="34" charset="0"/>
                <a:cs typeface="Calibri" panose="020F0502020204030204" pitchFamily="34" charset="0"/>
              </a:rPr>
              <a:t>Patong</a:t>
            </a:r>
            <a:r>
              <a:rPr lang="en-US" sz="1600" dirty="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beach</a:t>
            </a:r>
            <a:endParaRPr lang="en-US" sz="1600" dirty="0">
              <a:solidFill>
                <a:schemeClr val="bg1"/>
              </a:solidFill>
              <a:latin typeface="Calibri" panose="020F0502020204030204" pitchFamily="34" charset="0"/>
              <a:cs typeface="Calibri" panose="020F0502020204030204" pitchFamily="34" charset="0"/>
            </a:endParaRPr>
          </a:p>
          <a:p>
            <a:pPr marL="225323" indent="-225323">
              <a:lnSpc>
                <a:spcPct val="80000"/>
              </a:lnSpc>
              <a:buNone/>
            </a:pPr>
            <a:endParaRPr lang="en-US" sz="1600" dirty="0" smtClean="0">
              <a:solidFill>
                <a:schemeClr val="bg1"/>
              </a:solidFill>
              <a:latin typeface="Calibri" panose="020F0502020204030204" pitchFamily="34" charset="0"/>
              <a:cs typeface="Calibri" panose="020F0502020204030204" pitchFamily="34" charset="0"/>
            </a:endParaRPr>
          </a:p>
          <a:p>
            <a:pPr marL="225323" indent="-225323">
              <a:lnSpc>
                <a:spcPct val="80000"/>
              </a:lnSpc>
              <a:buNone/>
            </a:pPr>
            <a:r>
              <a:rPr lang="en-AU" sz="1600" b="1" dirty="0" smtClean="0">
                <a:solidFill>
                  <a:schemeClr val="bg1"/>
                </a:solidFill>
                <a:latin typeface="Calibri" panose="020F0502020204030204" pitchFamily="34" charset="0"/>
                <a:cs typeface="Calibri" panose="020F0502020204030204" pitchFamily="34" charset="0"/>
              </a:rPr>
              <a:t>Nearest Airport:</a:t>
            </a:r>
          </a:p>
          <a:p>
            <a:pPr marL="0" indent="0">
              <a:lnSpc>
                <a:spcPct val="80000"/>
              </a:lnSpc>
              <a:buNone/>
            </a:pPr>
            <a:r>
              <a:rPr lang="en-AU" sz="1600" dirty="0" smtClean="0">
                <a:solidFill>
                  <a:schemeClr val="bg1"/>
                </a:solidFill>
                <a:latin typeface="Calibri" panose="020F0502020204030204" pitchFamily="34" charset="0"/>
                <a:cs typeface="Calibri" panose="020F0502020204030204" pitchFamily="34" charset="0"/>
              </a:rPr>
              <a:t>Phuket International Airport – 36 </a:t>
            </a:r>
            <a:r>
              <a:rPr lang="en-AU" sz="1600" dirty="0" err="1" smtClean="0">
                <a:solidFill>
                  <a:schemeClr val="bg1"/>
                </a:solidFill>
                <a:latin typeface="Calibri" panose="020F0502020204030204" pitchFamily="34" charset="0"/>
                <a:cs typeface="Calibri" panose="020F0502020204030204" pitchFamily="34" charset="0"/>
              </a:rPr>
              <a:t>Kms</a:t>
            </a:r>
            <a:endParaRPr lang="en-AU" sz="1600" dirty="0" smtClean="0">
              <a:solidFill>
                <a:schemeClr val="bg1"/>
              </a:solidFill>
              <a:latin typeface="Calibri" panose="020F0502020204030204" pitchFamily="34" charset="0"/>
              <a:cs typeface="Calibri" panose="020F0502020204030204" pitchFamily="34" charset="0"/>
            </a:endParaRPr>
          </a:p>
          <a:p>
            <a:pPr marL="0" indent="0">
              <a:lnSpc>
                <a:spcPct val="80000"/>
              </a:lnSpc>
              <a:buNone/>
            </a:pPr>
            <a:r>
              <a:rPr lang="en-AU" sz="1600" dirty="0">
                <a:solidFill>
                  <a:schemeClr val="bg1"/>
                </a:solidFill>
                <a:latin typeface="Calibri" panose="020F0502020204030204" pitchFamily="34" charset="0"/>
                <a:cs typeface="Calibri" panose="020F0502020204030204" pitchFamily="34" charset="0"/>
              </a:rPr>
              <a:t> </a:t>
            </a:r>
            <a:r>
              <a:rPr lang="en-AU" sz="1600" dirty="0" smtClean="0">
                <a:solidFill>
                  <a:schemeClr val="bg1"/>
                </a:solidFill>
                <a:latin typeface="Calibri" panose="020F0502020204030204" pitchFamily="34" charset="0"/>
                <a:cs typeface="Calibri" panose="020F0502020204030204" pitchFamily="34" charset="0"/>
              </a:rPr>
              <a:t>                                                                                   </a:t>
            </a:r>
            <a:r>
              <a:rPr lang="en-AU" sz="1400" dirty="0">
                <a:solidFill>
                  <a:schemeClr val="bg1"/>
                </a:solidFill>
                <a:latin typeface="Calibri" panose="020F0502020204030204" pitchFamily="34" charset="0"/>
                <a:cs typeface="Calibri" panose="020F0502020204030204" pitchFamily="34" charset="0"/>
              </a:rPr>
              <a:t>Latitude 7.891500341507181    </a:t>
            </a:r>
            <a:r>
              <a:rPr lang="en-US" sz="1400" dirty="0" smtClean="0">
                <a:solidFill>
                  <a:schemeClr val="bg1"/>
                </a:solidFill>
                <a:latin typeface="Calibri" panose="020F0502020204030204" pitchFamily="34" charset="0"/>
                <a:cs typeface="Calibri" panose="020F0502020204030204" pitchFamily="34" charset="0"/>
              </a:rPr>
              <a:t>Longitude</a:t>
            </a:r>
            <a:r>
              <a:rPr lang="en-AU" sz="1400" dirty="0">
                <a:solidFill>
                  <a:schemeClr val="bg1"/>
                </a:solidFill>
                <a:latin typeface="Calibri" panose="020F0502020204030204" pitchFamily="34" charset="0"/>
                <a:cs typeface="Calibri" panose="020F0502020204030204" pitchFamily="34" charset="0"/>
              </a:rPr>
              <a:t> 98.30241590738297</a:t>
            </a:r>
            <a:r>
              <a:rPr lang="en-AU" sz="1400" dirty="0" smtClean="0">
                <a:solidFill>
                  <a:schemeClr val="bg1"/>
                </a:solidFill>
                <a:latin typeface="Calibri" panose="020F0502020204030204" pitchFamily="34" charset="0"/>
                <a:cs typeface="Calibri" panose="020F0502020204030204" pitchFamily="34" charset="0"/>
              </a:rPr>
              <a:t>	</a:t>
            </a:r>
            <a:endParaRPr lang="en-AU" sz="1400" dirty="0">
              <a:solidFill>
                <a:schemeClr val="bg1"/>
              </a:solidFill>
              <a:latin typeface="Calibri" panose="020F0502020204030204" pitchFamily="34" charset="0"/>
              <a:cs typeface="Calibri" panose="020F0502020204030204" pitchFamily="34" charset="0"/>
            </a:endParaRPr>
          </a:p>
          <a:p>
            <a:pPr marL="0" indent="0">
              <a:lnSpc>
                <a:spcPct val="80000"/>
              </a:lnSpc>
              <a:buNone/>
            </a:pPr>
            <a:r>
              <a:rPr lang="en-AU" sz="1600" b="1" dirty="0" smtClean="0">
                <a:solidFill>
                  <a:schemeClr val="bg1"/>
                </a:solidFill>
                <a:latin typeface="Calibri" panose="020F0502020204030204" pitchFamily="34" charset="0"/>
                <a:cs typeface="Calibri" panose="020F0502020204030204" pitchFamily="34" charset="0"/>
              </a:rPr>
              <a:t>Transfer mode:</a:t>
            </a:r>
          </a:p>
          <a:p>
            <a:pPr marL="0" indent="0">
              <a:lnSpc>
                <a:spcPct val="80000"/>
              </a:lnSpc>
              <a:buNone/>
            </a:pPr>
            <a:r>
              <a:rPr lang="en-AU" sz="1600" dirty="0" smtClean="0">
                <a:solidFill>
                  <a:schemeClr val="bg1"/>
                </a:solidFill>
                <a:latin typeface="Calibri" panose="020F0502020204030204" pitchFamily="34" charset="0"/>
                <a:cs typeface="Calibri" panose="020F0502020204030204" pitchFamily="34" charset="0"/>
              </a:rPr>
              <a:t>Hotel transfer service is chargeable with the following rates</a:t>
            </a:r>
          </a:p>
          <a:p>
            <a:r>
              <a:rPr lang="en-US" sz="1600" dirty="0">
                <a:solidFill>
                  <a:schemeClr val="bg1"/>
                </a:solidFill>
                <a:latin typeface="Calibri" panose="020F0502020204030204" pitchFamily="34" charset="0"/>
                <a:cs typeface="Calibri" panose="020F0502020204030204" pitchFamily="34" charset="0"/>
              </a:rPr>
              <a:t>Airport Transfer (per CAR per WAY): THB </a:t>
            </a:r>
            <a:r>
              <a:rPr lang="en-US" sz="1600" dirty="0" smtClean="0">
                <a:solidFill>
                  <a:schemeClr val="bg1"/>
                </a:solidFill>
                <a:latin typeface="Calibri" panose="020F0502020204030204" pitchFamily="34" charset="0"/>
                <a:cs typeface="Calibri" panose="020F0502020204030204" pitchFamily="34" charset="0"/>
              </a:rPr>
              <a:t>1,000  </a:t>
            </a:r>
            <a:r>
              <a:rPr lang="en-US" sz="1600" dirty="0">
                <a:solidFill>
                  <a:schemeClr val="bg1"/>
                </a:solidFill>
                <a:latin typeface="Calibri" panose="020F0502020204030204" pitchFamily="34" charset="0"/>
                <a:cs typeface="Calibri" panose="020F0502020204030204" pitchFamily="34" charset="0"/>
              </a:rPr>
              <a:t>net inclusive of tax  (Max. 3 adults) </a:t>
            </a:r>
          </a:p>
          <a:p>
            <a:r>
              <a:rPr lang="en-US" sz="1600" dirty="0">
                <a:solidFill>
                  <a:schemeClr val="bg1"/>
                </a:solidFill>
                <a:latin typeface="Calibri" panose="020F0502020204030204" pitchFamily="34" charset="0"/>
                <a:cs typeface="Calibri" panose="020F0502020204030204" pitchFamily="34" charset="0"/>
              </a:rPr>
              <a:t>Airport Transfer (per VAN per WAY): THB 1,500 </a:t>
            </a:r>
            <a:r>
              <a:rPr lang="en-US" sz="1600" dirty="0" err="1">
                <a:solidFill>
                  <a:schemeClr val="bg1"/>
                </a:solidFill>
                <a:latin typeface="Calibri" panose="020F0502020204030204" pitchFamily="34" charset="0"/>
                <a:cs typeface="Calibri" panose="020F0502020204030204" pitchFamily="34" charset="0"/>
              </a:rPr>
              <a:t>nett</a:t>
            </a:r>
            <a:r>
              <a:rPr lang="en-US" sz="1600" dirty="0">
                <a:solidFill>
                  <a:schemeClr val="bg1"/>
                </a:solidFill>
                <a:latin typeface="Calibri" panose="020F0502020204030204" pitchFamily="34" charset="0"/>
                <a:cs typeface="Calibri" panose="020F0502020204030204" pitchFamily="34" charset="0"/>
              </a:rPr>
              <a:t> inclusive of tax  (Max. 8 adults) </a:t>
            </a:r>
          </a:p>
          <a:p>
            <a:pPr marL="0" indent="0">
              <a:lnSpc>
                <a:spcPct val="80000"/>
              </a:lnSpc>
              <a:buNone/>
            </a:pPr>
            <a:r>
              <a:rPr lang="en-US" sz="1600" i="1" dirty="0">
                <a:solidFill>
                  <a:schemeClr val="bg1"/>
                </a:solidFill>
                <a:latin typeface="Calibri" panose="020F0502020204030204" pitchFamily="34" charset="0"/>
                <a:cs typeface="Calibri" panose="020F0502020204030204" pitchFamily="34" charset="0"/>
              </a:rPr>
              <a:t>Note: Surcharge </a:t>
            </a:r>
            <a:r>
              <a:rPr lang="en-US" sz="1600" i="1" dirty="0" smtClean="0">
                <a:solidFill>
                  <a:schemeClr val="bg1"/>
                </a:solidFill>
                <a:latin typeface="Calibri" panose="020F0502020204030204" pitchFamily="34" charset="0"/>
                <a:cs typeface="Calibri" panose="020F0502020204030204" pitchFamily="34" charset="0"/>
              </a:rPr>
              <a:t>200 </a:t>
            </a:r>
            <a:r>
              <a:rPr lang="en-US" sz="1600" i="1" dirty="0">
                <a:solidFill>
                  <a:schemeClr val="bg1"/>
                </a:solidFill>
                <a:latin typeface="Calibri" panose="020F0502020204030204" pitchFamily="34" charset="0"/>
                <a:cs typeface="Calibri" panose="020F0502020204030204" pitchFamily="34" charset="0"/>
              </a:rPr>
              <a:t>Baht applied for transfer service from 10 P.M – 6 </a:t>
            </a:r>
            <a:r>
              <a:rPr lang="en-US" sz="1600" i="1" dirty="0" smtClean="0">
                <a:solidFill>
                  <a:schemeClr val="bg1"/>
                </a:solidFill>
                <a:latin typeface="Calibri" panose="020F0502020204030204" pitchFamily="34" charset="0"/>
                <a:cs typeface="Calibri" panose="020F0502020204030204" pitchFamily="34" charset="0"/>
              </a:rPr>
              <a:t>A.M</a:t>
            </a:r>
            <a:endParaRPr lang="en-AU" sz="1600" dirty="0" smtClean="0">
              <a:solidFill>
                <a:schemeClr val="bg1"/>
              </a:solidFill>
              <a:latin typeface="Calibri" panose="020F0502020204030204" pitchFamily="34" charset="0"/>
              <a:cs typeface="Calibri" panose="020F0502020204030204" pitchFamily="34" charset="0"/>
            </a:endParaRPr>
          </a:p>
          <a:p>
            <a:pPr marL="0" indent="0">
              <a:lnSpc>
                <a:spcPct val="80000"/>
              </a:lnSpc>
              <a:buNone/>
            </a:pPr>
            <a:endParaRPr lang="en-AU" sz="1600" dirty="0" smtClean="0">
              <a:solidFill>
                <a:schemeClr val="bg1"/>
              </a:solidFill>
              <a:latin typeface="Calibri" panose="020F0502020204030204" pitchFamily="34" charset="0"/>
              <a:cs typeface="Calibri" panose="020F0502020204030204" pitchFamily="34" charset="0"/>
            </a:endParaRPr>
          </a:p>
          <a:p>
            <a:pPr marL="0" indent="0">
              <a:lnSpc>
                <a:spcPct val="80000"/>
              </a:lnSpc>
              <a:buNone/>
            </a:pPr>
            <a:r>
              <a:rPr lang="en-AU" sz="1600" dirty="0" smtClean="0">
                <a:solidFill>
                  <a:schemeClr val="bg1"/>
                </a:solidFill>
                <a:latin typeface="Calibri" panose="020F0502020204030204" pitchFamily="34" charset="0"/>
                <a:cs typeface="Calibri" panose="020F0502020204030204" pitchFamily="34" charset="0"/>
              </a:rPr>
              <a:t>						   	        </a:t>
            </a:r>
          </a:p>
          <a:p>
            <a:pPr marL="225323" indent="-225323">
              <a:lnSpc>
                <a:spcPct val="80000"/>
              </a:lnSpc>
              <a:buNone/>
            </a:pPr>
            <a:r>
              <a:rPr lang="en-AU" sz="1600" dirty="0" smtClean="0">
                <a:solidFill>
                  <a:schemeClr val="bg1"/>
                </a:solidFill>
                <a:latin typeface="Calibri" panose="020F0502020204030204" pitchFamily="34" charset="0"/>
                <a:cs typeface="Calibri" panose="020F0502020204030204" pitchFamily="34" charset="0"/>
              </a:rPr>
              <a:t>										</a:t>
            </a:r>
            <a:endParaRPr lang="th-TH" sz="1600" dirty="0" smtClean="0">
              <a:solidFill>
                <a:schemeClr val="bg1"/>
              </a:solidFill>
              <a:latin typeface="Calibri" panose="020F0502020204030204" pitchFamily="34" charset="0"/>
              <a:cs typeface="Calibri" panose="020F0502020204030204" pitchFamily="34" charset="0"/>
            </a:endParaRPr>
          </a:p>
        </p:txBody>
      </p:sp>
      <p:pic>
        <p:nvPicPr>
          <p:cNvPr id="1026" name="Picture 2" descr="C:\Users\Reservation-Sira\Desktop\Map.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62402" y="1905000"/>
            <a:ext cx="5063338" cy="2667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246792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0" name="TextBox 9"/>
          <p:cNvSpPr txBox="1"/>
          <p:nvPr/>
        </p:nvSpPr>
        <p:spPr>
          <a:xfrm>
            <a:off x="2183698" y="275877"/>
            <a:ext cx="4909233" cy="661689"/>
          </a:xfrm>
          <a:prstGeom prst="rect">
            <a:avLst/>
          </a:prstGeom>
          <a:noFill/>
        </p:spPr>
        <p:txBody>
          <a:bodyPr wrap="none" lIns="91399" tIns="45700" rIns="91399" bIns="45700" rtlCol="0">
            <a:spAutoFit/>
          </a:bodyPr>
          <a:lstStyle/>
          <a:p>
            <a:pPr algn="ctr"/>
            <a:r>
              <a:rPr lang="en-US" sz="3700" b="1" dirty="0" smtClean="0">
                <a:solidFill>
                  <a:schemeClr val="bg1"/>
                </a:solidFill>
                <a:latin typeface="Calibri" panose="020F0502020204030204" pitchFamily="34" charset="0"/>
                <a:cs typeface="Calibri" panose="020F0502020204030204" pitchFamily="34" charset="0"/>
              </a:rPr>
              <a:t>Sira Grande Hotel &amp; Spa</a:t>
            </a:r>
          </a:p>
        </p:txBody>
      </p:sp>
      <p:sp>
        <p:nvSpPr>
          <p:cNvPr id="11" name="Rectangle 10"/>
          <p:cNvSpPr/>
          <p:nvPr/>
        </p:nvSpPr>
        <p:spPr>
          <a:xfrm>
            <a:off x="928661" y="5786461"/>
            <a:ext cx="7144623" cy="615523"/>
          </a:xfrm>
          <a:prstGeom prst="rect">
            <a:avLst/>
          </a:prstGeom>
        </p:spPr>
        <p:txBody>
          <a:bodyPr wrap="square" lIns="91399" tIns="45700" rIns="91399" bIns="45700">
            <a:spAutoFit/>
          </a:bodyPr>
          <a:lstStyle/>
          <a:p>
            <a:pPr algn="ctr">
              <a:lnSpc>
                <a:spcPct val="90000"/>
              </a:lnSpc>
              <a:spcBef>
                <a:spcPct val="20000"/>
              </a:spcBef>
            </a:pPr>
            <a:r>
              <a:rPr lang="en-AU" b="1" dirty="0" smtClean="0">
                <a:solidFill>
                  <a:schemeClr val="bg1"/>
                </a:solidFill>
                <a:latin typeface="Calibri" panose="020F0502020204030204" pitchFamily="34" charset="0"/>
                <a:cs typeface="Calibri" panose="020F0502020204030204" pitchFamily="34" charset="0"/>
              </a:rPr>
              <a:t>99 Rooms </a:t>
            </a:r>
            <a:r>
              <a:rPr lang="en-AU" b="1" dirty="0">
                <a:solidFill>
                  <a:schemeClr val="bg1"/>
                </a:solidFill>
                <a:latin typeface="Calibri" panose="020F0502020204030204" pitchFamily="34" charset="0"/>
                <a:cs typeface="Calibri" panose="020F0502020204030204" pitchFamily="34" charset="0"/>
              </a:rPr>
              <a:t>•</a:t>
            </a:r>
            <a:r>
              <a:rPr lang="en-AU" b="1" dirty="0" smtClean="0">
                <a:solidFill>
                  <a:schemeClr val="bg1"/>
                </a:solidFill>
                <a:latin typeface="Calibri" panose="020F0502020204030204" pitchFamily="34" charset="0"/>
                <a:cs typeface="Calibri" panose="020F0502020204030204" pitchFamily="34" charset="0"/>
              </a:rPr>
              <a:t> 8-storey Building </a:t>
            </a:r>
            <a:r>
              <a:rPr lang="en-AU" b="1" dirty="0">
                <a:solidFill>
                  <a:schemeClr val="bg1"/>
                </a:solidFill>
                <a:latin typeface="Calibri" panose="020F0502020204030204" pitchFamily="34" charset="0"/>
                <a:cs typeface="Calibri" panose="020F0502020204030204" pitchFamily="34" charset="0"/>
              </a:rPr>
              <a:t>• </a:t>
            </a:r>
            <a:r>
              <a:rPr lang="en-AU" b="1" dirty="0" smtClean="0">
                <a:solidFill>
                  <a:schemeClr val="bg1"/>
                </a:solidFill>
                <a:latin typeface="Calibri" panose="020F0502020204030204" pitchFamily="34" charset="0"/>
                <a:cs typeface="Calibri" panose="020F0502020204030204" pitchFamily="34" charset="0"/>
              </a:rPr>
              <a:t>Rooftop Swimming Pool  </a:t>
            </a:r>
          </a:p>
          <a:p>
            <a:pPr algn="ctr">
              <a:lnSpc>
                <a:spcPct val="90000"/>
              </a:lnSpc>
              <a:spcBef>
                <a:spcPct val="20000"/>
              </a:spcBef>
            </a:pPr>
            <a:r>
              <a:rPr lang="en-US" b="1" dirty="0" smtClean="0">
                <a:solidFill>
                  <a:schemeClr val="bg1"/>
                </a:solidFill>
                <a:latin typeface="Calibri" pitchFamily="34" charset="0"/>
              </a:rPr>
              <a:t>Oceana Pool Bar </a:t>
            </a:r>
            <a:r>
              <a:rPr lang="en-AU" b="1" dirty="0">
                <a:solidFill>
                  <a:schemeClr val="bg1"/>
                </a:solidFill>
                <a:latin typeface="Calibri" panose="020F0502020204030204" pitchFamily="34" charset="0"/>
                <a:cs typeface="Calibri" panose="020F0502020204030204" pitchFamily="34" charset="0"/>
              </a:rPr>
              <a:t>• </a:t>
            </a:r>
            <a:r>
              <a:rPr lang="en-US" b="1" dirty="0" err="1" smtClean="0">
                <a:solidFill>
                  <a:schemeClr val="bg1"/>
                </a:solidFill>
                <a:latin typeface="Calibri" pitchFamily="34" charset="0"/>
              </a:rPr>
              <a:t>Siraphob</a:t>
            </a:r>
            <a:r>
              <a:rPr lang="en-US" b="1" dirty="0" smtClean="0">
                <a:solidFill>
                  <a:schemeClr val="bg1"/>
                </a:solidFill>
                <a:latin typeface="Calibri" pitchFamily="34" charset="0"/>
              </a:rPr>
              <a:t> Restaurant </a:t>
            </a:r>
            <a:r>
              <a:rPr lang="en-AU" b="1" dirty="0" smtClean="0">
                <a:solidFill>
                  <a:schemeClr val="bg1"/>
                </a:solidFill>
                <a:latin typeface="Calibri" panose="020F0502020204030204" pitchFamily="34" charset="0"/>
                <a:cs typeface="Calibri" panose="020F0502020204030204" pitchFamily="34" charset="0"/>
              </a:rPr>
              <a:t>• Sira Spa• Gym</a:t>
            </a:r>
            <a:endParaRPr lang="en-AU" b="1" dirty="0">
              <a:solidFill>
                <a:schemeClr val="bg1"/>
              </a:solidFill>
              <a:latin typeface="Calibri" panose="020F0502020204030204" pitchFamily="34" charset="0"/>
              <a:cs typeface="Calibri" panose="020F0502020204030204" pitchFamily="34" charset="0"/>
            </a:endParaRPr>
          </a:p>
        </p:txBody>
      </p:sp>
      <p:pic>
        <p:nvPicPr>
          <p:cNvPr id="11266" name="Picture 2" descr="C:\Users\user\Desktop\Exterior (1) (Medium).tif"/>
          <p:cNvPicPr>
            <a:picLocks noChangeAspect="1" noChangeArrowheads="1"/>
          </p:cNvPicPr>
          <p:nvPr/>
        </p:nvPicPr>
        <p:blipFill>
          <a:blip r:embed="rId3" cstate="email"/>
          <a:srcRect/>
          <a:stretch>
            <a:fillRect/>
          </a:stretch>
        </p:blipFill>
        <p:spPr bwMode="auto">
          <a:xfrm>
            <a:off x="0" y="1071548"/>
            <a:ext cx="9144000" cy="4572030"/>
          </a:xfrm>
          <a:prstGeom prst="rect">
            <a:avLst/>
          </a:prstGeom>
          <a:noFill/>
        </p:spPr>
      </p:pic>
      <p:pic>
        <p:nvPicPr>
          <p:cNvPr id="12" name="Picture 1" descr="C:\Users\user\Desktop\header.gif"/>
          <p:cNvPicPr>
            <a:picLocks noChangeAspect="1" noChangeArrowheads="1"/>
          </p:cNvPicPr>
          <p:nvPr/>
        </p:nvPicPr>
        <p:blipFill>
          <a:blip r:embed="rId4"/>
          <a:srcRect/>
          <a:stretch>
            <a:fillRect/>
          </a:stretch>
        </p:blipFill>
        <p:spPr bwMode="auto">
          <a:xfrm>
            <a:off x="8286776" y="1142990"/>
            <a:ext cx="714413" cy="554288"/>
          </a:xfrm>
          <a:prstGeom prst="rect">
            <a:avLst/>
          </a:prstGeom>
          <a:noFill/>
        </p:spPr>
      </p:pic>
    </p:spTree>
    <p:extLst>
      <p:ext uri="{BB962C8B-B14F-4D97-AF65-F5344CB8AC3E}">
        <p14:creationId xmlns="" xmlns:p14="http://schemas.microsoft.com/office/powerpoint/2010/main" val="183629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10" name="TextBox 9"/>
          <p:cNvSpPr txBox="1"/>
          <p:nvPr/>
        </p:nvSpPr>
        <p:spPr>
          <a:xfrm>
            <a:off x="3357555" y="285740"/>
            <a:ext cx="2766594" cy="661689"/>
          </a:xfrm>
          <a:prstGeom prst="rect">
            <a:avLst/>
          </a:prstGeom>
          <a:noFill/>
        </p:spPr>
        <p:txBody>
          <a:bodyPr wrap="none" lIns="91399" tIns="45700" rIns="91399" bIns="45700" rtlCol="0">
            <a:spAutoFit/>
          </a:bodyPr>
          <a:lstStyle/>
          <a:p>
            <a:pPr algn="ctr"/>
            <a:r>
              <a:rPr lang="en-US" sz="3700" b="1" dirty="0" smtClean="0">
                <a:solidFill>
                  <a:schemeClr val="bg1"/>
                </a:solidFill>
                <a:latin typeface="Calibri" panose="020F0502020204030204" pitchFamily="34" charset="0"/>
                <a:cs typeface="Calibri" panose="020F0502020204030204" pitchFamily="34" charset="0"/>
              </a:rPr>
              <a:t>Hotel Gallery</a:t>
            </a:r>
          </a:p>
        </p:txBody>
      </p:sp>
      <p:sp>
        <p:nvSpPr>
          <p:cNvPr id="11" name="Rectangle 10"/>
          <p:cNvSpPr/>
          <p:nvPr/>
        </p:nvSpPr>
        <p:spPr>
          <a:xfrm>
            <a:off x="928661" y="5786461"/>
            <a:ext cx="7144623" cy="615523"/>
          </a:xfrm>
          <a:prstGeom prst="rect">
            <a:avLst/>
          </a:prstGeom>
        </p:spPr>
        <p:txBody>
          <a:bodyPr wrap="square" lIns="91399" tIns="45700" rIns="91399" bIns="45700">
            <a:spAutoFit/>
          </a:bodyPr>
          <a:lstStyle/>
          <a:p>
            <a:pPr algn="ctr">
              <a:lnSpc>
                <a:spcPct val="90000"/>
              </a:lnSpc>
              <a:spcBef>
                <a:spcPct val="20000"/>
              </a:spcBef>
            </a:pPr>
            <a:r>
              <a:rPr lang="en-AU" b="1" dirty="0" smtClean="0">
                <a:solidFill>
                  <a:schemeClr val="bg1"/>
                </a:solidFill>
                <a:latin typeface="Calibri" panose="020F0502020204030204" pitchFamily="34" charset="0"/>
                <a:cs typeface="Calibri" panose="020F0502020204030204" pitchFamily="34" charset="0"/>
              </a:rPr>
              <a:t>99 Rooms </a:t>
            </a:r>
            <a:r>
              <a:rPr lang="en-AU" b="1" dirty="0">
                <a:solidFill>
                  <a:schemeClr val="bg1"/>
                </a:solidFill>
                <a:latin typeface="Calibri" panose="020F0502020204030204" pitchFamily="34" charset="0"/>
                <a:cs typeface="Calibri" panose="020F0502020204030204" pitchFamily="34" charset="0"/>
              </a:rPr>
              <a:t>•</a:t>
            </a:r>
            <a:r>
              <a:rPr lang="en-AU" b="1" dirty="0" smtClean="0">
                <a:solidFill>
                  <a:schemeClr val="bg1"/>
                </a:solidFill>
                <a:latin typeface="Calibri" panose="020F0502020204030204" pitchFamily="34" charset="0"/>
                <a:cs typeface="Calibri" panose="020F0502020204030204" pitchFamily="34" charset="0"/>
              </a:rPr>
              <a:t> 8-storey Building </a:t>
            </a:r>
            <a:r>
              <a:rPr lang="en-AU" b="1" dirty="0">
                <a:solidFill>
                  <a:schemeClr val="bg1"/>
                </a:solidFill>
                <a:latin typeface="Calibri" panose="020F0502020204030204" pitchFamily="34" charset="0"/>
                <a:cs typeface="Calibri" panose="020F0502020204030204" pitchFamily="34" charset="0"/>
              </a:rPr>
              <a:t>• </a:t>
            </a:r>
            <a:r>
              <a:rPr lang="en-AU" b="1" dirty="0" smtClean="0">
                <a:solidFill>
                  <a:schemeClr val="bg1"/>
                </a:solidFill>
                <a:latin typeface="Calibri" panose="020F0502020204030204" pitchFamily="34" charset="0"/>
                <a:cs typeface="Calibri" panose="020F0502020204030204" pitchFamily="34" charset="0"/>
              </a:rPr>
              <a:t>Rooftop Swimming Pool  </a:t>
            </a:r>
          </a:p>
          <a:p>
            <a:pPr algn="ctr">
              <a:lnSpc>
                <a:spcPct val="90000"/>
              </a:lnSpc>
              <a:spcBef>
                <a:spcPct val="20000"/>
              </a:spcBef>
            </a:pPr>
            <a:r>
              <a:rPr lang="en-US" b="1" dirty="0" smtClean="0">
                <a:solidFill>
                  <a:schemeClr val="bg1"/>
                </a:solidFill>
                <a:latin typeface="Calibri" pitchFamily="34" charset="0"/>
              </a:rPr>
              <a:t>Oceana Pool Bar </a:t>
            </a:r>
            <a:r>
              <a:rPr lang="en-AU" b="1" dirty="0">
                <a:solidFill>
                  <a:schemeClr val="bg1"/>
                </a:solidFill>
                <a:latin typeface="Calibri" panose="020F0502020204030204" pitchFamily="34" charset="0"/>
                <a:cs typeface="Calibri" panose="020F0502020204030204" pitchFamily="34" charset="0"/>
              </a:rPr>
              <a:t>• </a:t>
            </a:r>
            <a:r>
              <a:rPr lang="en-US" b="1" dirty="0" err="1" smtClean="0">
                <a:solidFill>
                  <a:schemeClr val="bg1"/>
                </a:solidFill>
                <a:latin typeface="Calibri" pitchFamily="34" charset="0"/>
              </a:rPr>
              <a:t>Siraphob</a:t>
            </a:r>
            <a:r>
              <a:rPr lang="en-US" b="1" dirty="0" smtClean="0">
                <a:solidFill>
                  <a:schemeClr val="bg1"/>
                </a:solidFill>
                <a:latin typeface="Calibri" pitchFamily="34" charset="0"/>
              </a:rPr>
              <a:t> Restaurant </a:t>
            </a:r>
            <a:r>
              <a:rPr lang="en-AU" b="1" dirty="0" smtClean="0">
                <a:solidFill>
                  <a:schemeClr val="bg1"/>
                </a:solidFill>
                <a:latin typeface="Calibri" panose="020F0502020204030204" pitchFamily="34" charset="0"/>
                <a:cs typeface="Calibri" panose="020F0502020204030204" pitchFamily="34" charset="0"/>
              </a:rPr>
              <a:t>• Sira Spa• Gym</a:t>
            </a:r>
            <a:endParaRPr lang="en-AU" b="1" dirty="0">
              <a:solidFill>
                <a:schemeClr val="bg1"/>
              </a:solidFill>
              <a:latin typeface="Calibri" panose="020F0502020204030204" pitchFamily="34" charset="0"/>
              <a:cs typeface="Calibri" panose="020F0502020204030204" pitchFamily="34" charset="0"/>
            </a:endParaRPr>
          </a:p>
        </p:txBody>
      </p:sp>
      <p:pic>
        <p:nvPicPr>
          <p:cNvPr id="30722" name="Picture 2" descr="C:\Users\user\Desktop\Sira Grande Hotel &amp; Spa (resized)\Oceana pool bar\Oeana pool bar 3 (Small).jpg"/>
          <p:cNvPicPr>
            <a:picLocks noChangeAspect="1" noChangeArrowheads="1"/>
          </p:cNvPicPr>
          <p:nvPr/>
        </p:nvPicPr>
        <p:blipFill>
          <a:blip r:embed="rId3" cstate="email"/>
          <a:srcRect/>
          <a:stretch>
            <a:fillRect/>
          </a:stretch>
        </p:blipFill>
        <p:spPr bwMode="auto">
          <a:xfrm>
            <a:off x="285721" y="3714755"/>
            <a:ext cx="2786083" cy="1907288"/>
          </a:xfrm>
          <a:prstGeom prst="rect">
            <a:avLst/>
          </a:prstGeom>
          <a:noFill/>
        </p:spPr>
      </p:pic>
      <p:pic>
        <p:nvPicPr>
          <p:cNvPr id="30725" name="Picture 5" descr="C:\Users\user\Desktop\Sira grande (new)\Fitness-01.jpg"/>
          <p:cNvPicPr>
            <a:picLocks noChangeAspect="1" noChangeArrowheads="1"/>
          </p:cNvPicPr>
          <p:nvPr/>
        </p:nvPicPr>
        <p:blipFill>
          <a:blip r:embed="rId4" cstate="email"/>
          <a:srcRect/>
          <a:stretch>
            <a:fillRect/>
          </a:stretch>
        </p:blipFill>
        <p:spPr bwMode="auto">
          <a:xfrm>
            <a:off x="6072198" y="3714762"/>
            <a:ext cx="2857520" cy="1905218"/>
          </a:xfrm>
          <a:prstGeom prst="rect">
            <a:avLst/>
          </a:prstGeom>
          <a:noFill/>
        </p:spPr>
      </p:pic>
      <p:pic>
        <p:nvPicPr>
          <p:cNvPr id="30726" name="Picture 6" descr="C:\Users\user\Desktop\Sira grande (new)\Building-02.jpg"/>
          <p:cNvPicPr>
            <a:picLocks noChangeAspect="1" noChangeArrowheads="1"/>
          </p:cNvPicPr>
          <p:nvPr/>
        </p:nvPicPr>
        <p:blipFill>
          <a:blip r:embed="rId5" cstate="email"/>
          <a:srcRect/>
          <a:stretch>
            <a:fillRect/>
          </a:stretch>
        </p:blipFill>
        <p:spPr bwMode="auto">
          <a:xfrm>
            <a:off x="714349" y="857236"/>
            <a:ext cx="3429024" cy="2286855"/>
          </a:xfrm>
          <a:prstGeom prst="rect">
            <a:avLst/>
          </a:prstGeom>
          <a:noFill/>
        </p:spPr>
      </p:pic>
      <p:pic>
        <p:nvPicPr>
          <p:cNvPr id="30728" name="Picture 8" descr="C:\Users\user\Desktop\Lobby 36 (Medium).jpg"/>
          <p:cNvPicPr>
            <a:picLocks noChangeAspect="1" noChangeArrowheads="1"/>
          </p:cNvPicPr>
          <p:nvPr/>
        </p:nvPicPr>
        <p:blipFill>
          <a:blip r:embed="rId6" cstate="email"/>
          <a:srcRect/>
          <a:stretch>
            <a:fillRect/>
          </a:stretch>
        </p:blipFill>
        <p:spPr bwMode="auto">
          <a:xfrm>
            <a:off x="4286249" y="857236"/>
            <a:ext cx="3429024" cy="2286015"/>
          </a:xfrm>
          <a:prstGeom prst="rect">
            <a:avLst/>
          </a:prstGeom>
          <a:noFill/>
        </p:spPr>
      </p:pic>
      <p:sp>
        <p:nvSpPr>
          <p:cNvPr id="14" name="TextBox 13"/>
          <p:cNvSpPr txBox="1"/>
          <p:nvPr/>
        </p:nvSpPr>
        <p:spPr>
          <a:xfrm>
            <a:off x="1285857" y="3143254"/>
            <a:ext cx="6805248" cy="353913"/>
          </a:xfrm>
          <a:prstGeom prst="rect">
            <a:avLst/>
          </a:prstGeom>
          <a:noFill/>
        </p:spPr>
        <p:txBody>
          <a:bodyPr wrap="square" lIns="91399" tIns="45700" rIns="91399" bIns="45700" rtlCol="0">
            <a:spAutoFit/>
          </a:bodyPr>
          <a:lstStyle/>
          <a:p>
            <a:r>
              <a:rPr lang="en-US" b="1" dirty="0" smtClean="0">
                <a:solidFill>
                  <a:schemeClr val="bg1"/>
                </a:solidFill>
                <a:latin typeface="Calibri" pitchFamily="34" charset="0"/>
              </a:rPr>
              <a:t>      Hotel Exterior                                                Hotel Lobby</a:t>
            </a:r>
            <a:endParaRPr lang="th-TH" b="1" dirty="0">
              <a:solidFill>
                <a:schemeClr val="bg1"/>
              </a:solidFill>
              <a:latin typeface="Calibri" pitchFamily="34" charset="0"/>
            </a:endParaRPr>
          </a:p>
        </p:txBody>
      </p:sp>
      <p:pic>
        <p:nvPicPr>
          <p:cNvPr id="30732" name="Picture 12" descr="C:\Users\user\Desktop\Swimming Pool 25 (Small).jpg"/>
          <p:cNvPicPr>
            <a:picLocks noChangeAspect="1" noChangeArrowheads="1"/>
          </p:cNvPicPr>
          <p:nvPr/>
        </p:nvPicPr>
        <p:blipFill>
          <a:blip r:embed="rId7" cstate="email"/>
          <a:srcRect/>
          <a:stretch>
            <a:fillRect/>
          </a:stretch>
        </p:blipFill>
        <p:spPr bwMode="auto">
          <a:xfrm>
            <a:off x="3143240" y="3714759"/>
            <a:ext cx="2857520" cy="1905015"/>
          </a:xfrm>
          <a:prstGeom prst="rect">
            <a:avLst/>
          </a:prstGeom>
          <a:noFill/>
        </p:spPr>
      </p:pic>
    </p:spTree>
    <p:extLst>
      <p:ext uri="{BB962C8B-B14F-4D97-AF65-F5344CB8AC3E}">
        <p14:creationId xmlns="" xmlns:p14="http://schemas.microsoft.com/office/powerpoint/2010/main" val="1836297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Rectangle 2"/>
          <p:cNvSpPr txBox="1">
            <a:spLocks noChangeArrowheads="1"/>
          </p:cNvSpPr>
          <p:nvPr/>
        </p:nvSpPr>
        <p:spPr>
          <a:xfrm>
            <a:off x="1981200" y="186458"/>
            <a:ext cx="5423808" cy="1143000"/>
          </a:xfrm>
          <a:prstGeom prst="rect">
            <a:avLst/>
          </a:prstGeom>
        </p:spPr>
        <p:txBody>
          <a:bodyPr vert="horz" lIns="91399" tIns="45700" rIns="91399" bIns="4570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700" b="1" dirty="0" smtClean="0">
                <a:solidFill>
                  <a:schemeClr val="bg1"/>
                </a:solidFill>
                <a:latin typeface="Calibri" panose="020F0502020204030204" pitchFamily="34" charset="0"/>
                <a:cs typeface="Calibri" panose="020F0502020204030204" pitchFamily="34" charset="0"/>
              </a:rPr>
              <a:t>Unique Selling Points</a:t>
            </a:r>
            <a:endParaRPr lang="en-US" sz="2300" b="1" i="1" dirty="0" smtClean="0">
              <a:solidFill>
                <a:schemeClr val="bg1"/>
              </a:solidFill>
              <a:latin typeface="Calibri" panose="020F0502020204030204" pitchFamily="34" charset="0"/>
              <a:cs typeface="Calibri" panose="020F0502020204030204" pitchFamily="34" charset="0"/>
            </a:endParaRPr>
          </a:p>
        </p:txBody>
      </p:sp>
      <p:sp>
        <p:nvSpPr>
          <p:cNvPr id="4" name="Rectangle 6"/>
          <p:cNvSpPr>
            <a:spLocks noChangeArrowheads="1"/>
          </p:cNvSpPr>
          <p:nvPr/>
        </p:nvSpPr>
        <p:spPr bwMode="auto">
          <a:xfrm>
            <a:off x="703853" y="5041815"/>
            <a:ext cx="8185150" cy="1831230"/>
          </a:xfrm>
          <a:prstGeom prst="rect">
            <a:avLst/>
          </a:prstGeom>
          <a:noFill/>
          <a:ln w="9525">
            <a:noFill/>
            <a:miter lim="800000"/>
            <a:headEnd/>
            <a:tailEnd/>
          </a:ln>
        </p:spPr>
        <p:txBody>
          <a:bodyPr lIns="91399" tIns="45700" rIns="91399" bIns="45700">
            <a:spAutoFit/>
          </a:bodyPr>
          <a:lstStyle/>
          <a:p>
            <a:pPr lvl="0"/>
            <a:r>
              <a:rPr lang="en-US" sz="1600" dirty="0" smtClean="0">
                <a:solidFill>
                  <a:schemeClr val="bg1"/>
                </a:solidFill>
                <a:latin typeface="Calibri" panose="020F0502020204030204" pitchFamily="34" charset="0"/>
                <a:cs typeface="Calibri" panose="020F0502020204030204" pitchFamily="34" charset="0"/>
              </a:rPr>
              <a:t>• Located </a:t>
            </a:r>
            <a:r>
              <a:rPr lang="en-US" sz="1600" dirty="0">
                <a:solidFill>
                  <a:schemeClr val="bg1"/>
                </a:solidFill>
                <a:latin typeface="Calibri" panose="020F0502020204030204" pitchFamily="34" charset="0"/>
                <a:cs typeface="Calibri" panose="020F0502020204030204" pitchFamily="34" charset="0"/>
              </a:rPr>
              <a:t>in the center of </a:t>
            </a:r>
            <a:r>
              <a:rPr lang="en-US" sz="1600" dirty="0" err="1">
                <a:solidFill>
                  <a:schemeClr val="bg1"/>
                </a:solidFill>
                <a:latin typeface="Calibri" panose="020F0502020204030204" pitchFamily="34" charset="0"/>
                <a:cs typeface="Calibri" panose="020F0502020204030204" pitchFamily="34" charset="0"/>
              </a:rPr>
              <a:t>Patong</a:t>
            </a:r>
            <a:r>
              <a:rPr lang="en-US" sz="1600" dirty="0">
                <a:solidFill>
                  <a:schemeClr val="bg1"/>
                </a:solidFill>
                <a:latin typeface="Calibri" panose="020F0502020204030204" pitchFamily="34" charset="0"/>
                <a:cs typeface="Calibri" panose="020F0502020204030204" pitchFamily="34" charset="0"/>
              </a:rPr>
              <a:t> beach being close to the biggest shopping mall and </a:t>
            </a:r>
            <a:r>
              <a:rPr lang="en-US" sz="1600" dirty="0" smtClean="0">
                <a:solidFill>
                  <a:schemeClr val="bg1"/>
                </a:solidFill>
                <a:latin typeface="Calibri" panose="020F0502020204030204" pitchFamily="34" charset="0"/>
                <a:cs typeface="Calibri" panose="020F0502020204030204" pitchFamily="34" charset="0"/>
              </a:rPr>
              <a:t>in short walking </a:t>
            </a:r>
            <a:r>
              <a:rPr lang="en-US" sz="1600" dirty="0">
                <a:solidFill>
                  <a:schemeClr val="bg1"/>
                </a:solidFill>
                <a:latin typeface="Calibri" panose="020F0502020204030204" pitchFamily="34" charset="0"/>
                <a:cs typeface="Calibri" panose="020F0502020204030204" pitchFamily="34" charset="0"/>
              </a:rPr>
              <a:t>distance to </a:t>
            </a:r>
            <a:r>
              <a:rPr lang="en-US" sz="1600" dirty="0" smtClean="0">
                <a:solidFill>
                  <a:schemeClr val="bg1"/>
                </a:solidFill>
                <a:latin typeface="Calibri" panose="020F0502020204030204" pitchFamily="34" charset="0"/>
                <a:cs typeface="Calibri" panose="020F0502020204030204" pitchFamily="34" charset="0"/>
              </a:rPr>
              <a:t>the famous </a:t>
            </a:r>
            <a:r>
              <a:rPr lang="en-US" sz="1600" dirty="0">
                <a:solidFill>
                  <a:schemeClr val="bg1"/>
                </a:solidFill>
                <a:latin typeface="Calibri" panose="020F0502020204030204" pitchFamily="34" charset="0"/>
                <a:cs typeface="Calibri" panose="020F0502020204030204" pitchFamily="34" charset="0"/>
              </a:rPr>
              <a:t>nightlife </a:t>
            </a:r>
            <a:r>
              <a:rPr lang="en-US" sz="1600" dirty="0" smtClean="0">
                <a:solidFill>
                  <a:schemeClr val="bg1"/>
                </a:solidFill>
                <a:latin typeface="Calibri" panose="020F0502020204030204" pitchFamily="34" charset="0"/>
                <a:cs typeface="Calibri" panose="020F0502020204030204" pitchFamily="34" charset="0"/>
              </a:rPr>
              <a:t>street and </a:t>
            </a:r>
            <a:r>
              <a:rPr lang="en-US" sz="1600" dirty="0" err="1" smtClean="0">
                <a:solidFill>
                  <a:schemeClr val="bg1"/>
                </a:solidFill>
                <a:latin typeface="Calibri" panose="020F0502020204030204" pitchFamily="34" charset="0"/>
                <a:cs typeface="Calibri" panose="020F0502020204030204" pitchFamily="34" charset="0"/>
              </a:rPr>
              <a:t>Patong</a:t>
            </a:r>
            <a:r>
              <a:rPr lang="en-US" sz="1600" dirty="0" smtClean="0">
                <a:solidFill>
                  <a:schemeClr val="bg1"/>
                </a:solidFill>
                <a:latin typeface="Calibri" panose="020F0502020204030204" pitchFamily="34" charset="0"/>
                <a:cs typeface="Calibri" panose="020F0502020204030204" pitchFamily="34" charset="0"/>
              </a:rPr>
              <a:t> beach</a:t>
            </a:r>
            <a:endParaRPr lang="en-US" sz="1600" dirty="0">
              <a:solidFill>
                <a:schemeClr val="bg1"/>
              </a:solidFill>
              <a:latin typeface="Calibri" panose="020F0502020204030204" pitchFamily="34" charset="0"/>
              <a:cs typeface="Calibri" panose="020F0502020204030204" pitchFamily="34" charset="0"/>
            </a:endParaRPr>
          </a:p>
          <a:p>
            <a:pPr lvl="0"/>
            <a:r>
              <a:rPr lang="en-US" sz="1600" dirty="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Rooftop </a:t>
            </a:r>
            <a:r>
              <a:rPr lang="en-US" sz="1600" dirty="0">
                <a:solidFill>
                  <a:schemeClr val="bg1"/>
                </a:solidFill>
                <a:latin typeface="Calibri" panose="020F0502020204030204" pitchFamily="34" charset="0"/>
                <a:cs typeface="Calibri" panose="020F0502020204030204" pitchFamily="34" charset="0"/>
              </a:rPr>
              <a:t>swimming </a:t>
            </a:r>
            <a:r>
              <a:rPr lang="en-US" sz="1600" dirty="0" smtClean="0">
                <a:solidFill>
                  <a:schemeClr val="bg1"/>
                </a:solidFill>
                <a:latin typeface="Calibri" panose="020F0502020204030204" pitchFamily="34" charset="0"/>
                <a:cs typeface="Calibri" panose="020F0502020204030204" pitchFamily="34" charset="0"/>
              </a:rPr>
              <a:t>pool with pool bar and air conditioned lounge</a:t>
            </a:r>
            <a:endParaRPr lang="en-US" sz="1600" dirty="0">
              <a:solidFill>
                <a:schemeClr val="bg1"/>
              </a:solidFill>
              <a:latin typeface="Calibri" panose="020F0502020204030204" pitchFamily="34" charset="0"/>
              <a:cs typeface="Calibri" panose="020F0502020204030204" pitchFamily="34" charset="0"/>
            </a:endParaRPr>
          </a:p>
          <a:p>
            <a:pPr lvl="0"/>
            <a:r>
              <a:rPr lang="en-US" sz="1600" dirty="0">
                <a:solidFill>
                  <a:schemeClr val="bg1"/>
                </a:solidFill>
                <a:latin typeface="Calibri" panose="020F0502020204030204" pitchFamily="34" charset="0"/>
                <a:cs typeface="Calibri" panose="020F0502020204030204" pitchFamily="34" charset="0"/>
              </a:rPr>
              <a:t>• </a:t>
            </a:r>
            <a:r>
              <a:rPr lang="en-US" sz="1600" dirty="0" smtClean="0">
                <a:solidFill>
                  <a:schemeClr val="bg1"/>
                </a:solidFill>
                <a:latin typeface="Calibri" panose="020F0502020204030204" pitchFamily="34" charset="0"/>
                <a:cs typeface="Calibri" panose="020F0502020204030204" pitchFamily="34" charset="0"/>
              </a:rPr>
              <a:t>3 star and half </a:t>
            </a:r>
            <a:r>
              <a:rPr lang="en-US" sz="1600" dirty="0">
                <a:solidFill>
                  <a:schemeClr val="bg1"/>
                </a:solidFill>
                <a:latin typeface="Calibri" panose="020F0502020204030204" pitchFamily="34" charset="0"/>
                <a:cs typeface="Calibri" panose="020F0502020204030204" pitchFamily="34" charset="0"/>
              </a:rPr>
              <a:t>hotel with </a:t>
            </a:r>
            <a:r>
              <a:rPr lang="en-US" sz="1600" dirty="0" smtClean="0">
                <a:solidFill>
                  <a:schemeClr val="bg1"/>
                </a:solidFill>
                <a:latin typeface="Calibri" panose="020F0502020204030204" pitchFamily="34" charset="0"/>
                <a:cs typeface="Calibri" panose="020F0502020204030204" pitchFamily="34" charset="0"/>
              </a:rPr>
              <a:t>fitness  room and function room facilities.</a:t>
            </a:r>
          </a:p>
          <a:p>
            <a:pPr lvl="0"/>
            <a:r>
              <a:rPr lang="en-US" sz="1600" dirty="0" smtClean="0">
                <a:solidFill>
                  <a:schemeClr val="bg1"/>
                </a:solidFill>
                <a:latin typeface="Calibri" panose="020F0502020204030204" pitchFamily="34" charset="0"/>
                <a:cs typeface="Calibri" panose="020F0502020204030204" pitchFamily="34" charset="0"/>
              </a:rPr>
              <a:t>• Free </a:t>
            </a:r>
            <a:r>
              <a:rPr lang="en-US" sz="1600" dirty="0">
                <a:solidFill>
                  <a:schemeClr val="bg1"/>
                </a:solidFill>
                <a:latin typeface="Calibri" panose="020F0502020204030204" pitchFamily="34" charset="0"/>
                <a:cs typeface="Calibri" panose="020F0502020204030204" pitchFamily="34" charset="0"/>
              </a:rPr>
              <a:t>unlimited high speed Wi-Fi in all </a:t>
            </a:r>
            <a:r>
              <a:rPr lang="en-US" sz="1600" dirty="0" smtClean="0">
                <a:solidFill>
                  <a:schemeClr val="bg1"/>
                </a:solidFill>
                <a:latin typeface="Calibri" panose="020F0502020204030204" pitchFamily="34" charset="0"/>
                <a:cs typeface="Calibri" panose="020F0502020204030204" pitchFamily="34" charset="0"/>
              </a:rPr>
              <a:t>areas</a:t>
            </a:r>
          </a:p>
          <a:p>
            <a:pPr lvl="0"/>
            <a:r>
              <a:rPr lang="en-US" sz="1600" dirty="0" smtClean="0">
                <a:solidFill>
                  <a:schemeClr val="bg1"/>
                </a:solidFill>
                <a:latin typeface="Calibri" panose="020F0502020204030204" pitchFamily="34" charset="0"/>
                <a:cs typeface="Calibri" panose="020F0502020204030204" pitchFamily="34" charset="0"/>
              </a:rPr>
              <a:t>• Spa and wellness center</a:t>
            </a:r>
            <a:endParaRPr lang="en-US" sz="1600" dirty="0">
              <a:solidFill>
                <a:schemeClr val="bg1"/>
              </a:solidFill>
              <a:latin typeface="Calibri" panose="020F0502020204030204" pitchFamily="34" charset="0"/>
              <a:cs typeface="Calibri" panose="020F0502020204030204" pitchFamily="34" charset="0"/>
            </a:endParaRPr>
          </a:p>
          <a:p>
            <a:pPr marL="456994" indent="-456994" eaLnBrk="0" hangingPunct="0">
              <a:buFont typeface="Arial" charset="0"/>
              <a:buChar char="•"/>
            </a:pPr>
            <a:endParaRPr lang="en-AU" dirty="0">
              <a:solidFill>
                <a:schemeClr val="bg1"/>
              </a:solidFill>
              <a:ea typeface="MS PGothic" pitchFamily="34" charset="-128"/>
              <a:cs typeface="Angsana New" pitchFamily="18" charset="-34"/>
            </a:endParaRPr>
          </a:p>
        </p:txBody>
      </p:sp>
      <p:pic>
        <p:nvPicPr>
          <p:cNvPr id="3074" name="Picture 2" descr="C:\Users\Reservation-Sira\Desktop\wifi.jpg"/>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4357686" y="3071814"/>
            <a:ext cx="2786083" cy="1714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41" name="Picture 1" descr="C:\Users\user\Desktop\Sira Grande Hotel &amp; Spa (resized)\Oceana pool bar\Oeana pool bar 2 (Small).tif"/>
          <p:cNvPicPr>
            <a:picLocks noChangeAspect="1" noChangeArrowheads="1"/>
          </p:cNvPicPr>
          <p:nvPr/>
        </p:nvPicPr>
        <p:blipFill>
          <a:blip r:embed="rId4" cstate="email"/>
          <a:srcRect/>
          <a:stretch>
            <a:fillRect/>
          </a:stretch>
        </p:blipFill>
        <p:spPr bwMode="auto">
          <a:xfrm>
            <a:off x="1571611" y="1214424"/>
            <a:ext cx="2762261" cy="1758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2" name="Picture 2" descr="C:\Users\user\Desktop\IMG_5421 (Small).jpg"/>
          <p:cNvPicPr>
            <a:picLocks noChangeAspect="1" noChangeArrowheads="1"/>
          </p:cNvPicPr>
          <p:nvPr/>
        </p:nvPicPr>
        <p:blipFill>
          <a:blip r:embed="rId5" cstate="email"/>
          <a:srcRect/>
          <a:stretch>
            <a:fillRect/>
          </a:stretch>
        </p:blipFill>
        <p:spPr bwMode="auto">
          <a:xfrm>
            <a:off x="1571604" y="3071816"/>
            <a:ext cx="2714644" cy="17285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3" name="Picture 3" descr="C:\Users\user\Desktop\spa.jpg"/>
          <p:cNvPicPr>
            <a:picLocks noChangeAspect="1" noChangeArrowheads="1"/>
          </p:cNvPicPr>
          <p:nvPr/>
        </p:nvPicPr>
        <p:blipFill>
          <a:blip r:embed="rId6" cstate="email"/>
          <a:srcRect/>
          <a:stretch>
            <a:fillRect/>
          </a:stretch>
        </p:blipFill>
        <p:spPr bwMode="auto">
          <a:xfrm>
            <a:off x="4357686" y="1214423"/>
            <a:ext cx="2786083" cy="17739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2152345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Rectangle 2"/>
          <p:cNvSpPr txBox="1">
            <a:spLocks noChangeArrowheads="1"/>
          </p:cNvSpPr>
          <p:nvPr/>
        </p:nvSpPr>
        <p:spPr>
          <a:xfrm>
            <a:off x="2861880" y="50340"/>
            <a:ext cx="4072320" cy="1143000"/>
          </a:xfrm>
          <a:prstGeom prst="rect">
            <a:avLst/>
          </a:prstGeom>
        </p:spPr>
        <p:txBody>
          <a:bodyPr vert="horz" lIns="91399" tIns="45700" rIns="91399" bIns="4570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3700" b="1" dirty="0" smtClean="0">
                <a:solidFill>
                  <a:schemeClr val="bg1"/>
                </a:solidFill>
                <a:latin typeface="Calibri" panose="020F0502020204030204" pitchFamily="34" charset="0"/>
                <a:cs typeface="Calibri" panose="020F0502020204030204" pitchFamily="34" charset="0"/>
              </a:rPr>
              <a:t>Accommodation</a:t>
            </a:r>
            <a:endParaRPr lang="en-US" sz="2300" b="1" i="1" dirty="0" smtClean="0">
              <a:solidFill>
                <a:schemeClr val="bg1"/>
              </a:solidFill>
              <a:latin typeface="Calibri" panose="020F0502020204030204" pitchFamily="34" charset="0"/>
              <a:cs typeface="Calibri" panose="020F0502020204030204" pitchFamily="34" charset="0"/>
            </a:endParaRPr>
          </a:p>
        </p:txBody>
      </p:sp>
      <p:sp>
        <p:nvSpPr>
          <p:cNvPr id="5" name="Rectangle 2"/>
          <p:cNvSpPr txBox="1">
            <a:spLocks noChangeArrowheads="1"/>
          </p:cNvSpPr>
          <p:nvPr/>
        </p:nvSpPr>
        <p:spPr>
          <a:xfrm>
            <a:off x="455135" y="1785934"/>
            <a:ext cx="8460268" cy="1000133"/>
          </a:xfrm>
          <a:prstGeom prst="rect">
            <a:avLst/>
          </a:prstGeom>
        </p:spPr>
        <p:txBody>
          <a:bodyPr vert="horz" lIns="91399" tIns="45700" rIns="91399" bIns="4570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n-US" sz="1600" dirty="0" smtClean="0">
                <a:solidFill>
                  <a:schemeClr val="bg1"/>
                </a:solidFill>
                <a:latin typeface="Calibri" pitchFamily="34" charset="0"/>
              </a:rPr>
              <a:t>Sira Grande Hotel &amp; Spa takes hospitality design to the next level with an exclusive fusion of modern and contemporary Thai interior elements. A choice of three different accommodation categories is available promising the ultimate in comfort and convenience.</a:t>
            </a:r>
            <a:r>
              <a:rPr lang="en-US" sz="1600" dirty="0">
                <a:solidFill>
                  <a:schemeClr val="bg1"/>
                </a:solidFill>
                <a:latin typeface="Calibri" pitchFamily="34" charset="0"/>
                <a:cs typeface="Calibri" panose="020F0502020204030204" pitchFamily="34" charset="0"/>
              </a:rPr>
              <a:t> </a:t>
            </a:r>
            <a:endParaRPr lang="en-US" sz="1600" dirty="0" smtClean="0">
              <a:solidFill>
                <a:schemeClr val="bg1"/>
              </a:solidFill>
              <a:latin typeface="Calibri" pitchFamily="34" charset="0"/>
              <a:cs typeface="Calibri" panose="020F0502020204030204" pitchFamily="34" charset="0"/>
            </a:endParaRPr>
          </a:p>
          <a:p>
            <a:pPr algn="just"/>
            <a:endParaRPr lang="en-US" sz="1600" dirty="0" smtClean="0">
              <a:solidFill>
                <a:schemeClr val="bg1"/>
              </a:solidFill>
              <a:latin typeface="Calibri" pitchFamily="34" charset="0"/>
              <a:cs typeface="Calibri" panose="020F0502020204030204" pitchFamily="34" charset="0"/>
            </a:endParaRPr>
          </a:p>
          <a:p>
            <a:pPr algn="just"/>
            <a:r>
              <a:rPr lang="en-US" sz="1600" dirty="0" smtClean="0">
                <a:solidFill>
                  <a:schemeClr val="bg1"/>
                </a:solidFill>
                <a:latin typeface="Calibri" pitchFamily="34" charset="0"/>
              </a:rPr>
              <a:t>No effort has been spared in making sure that each and every one of our guest experience top comfort while staying with us. </a:t>
            </a:r>
          </a:p>
          <a:p>
            <a:pPr algn="just"/>
            <a:r>
              <a:rPr lang="en-US" sz="1600" dirty="0" smtClean="0">
                <a:solidFill>
                  <a:schemeClr val="bg1"/>
                </a:solidFill>
                <a:latin typeface="Calibri" pitchFamily="34" charset="0"/>
              </a:rPr>
              <a:t/>
            </a:r>
            <a:br>
              <a:rPr lang="en-US" sz="1600" dirty="0" smtClean="0">
                <a:solidFill>
                  <a:schemeClr val="bg1"/>
                </a:solidFill>
                <a:latin typeface="Calibri" pitchFamily="34" charset="0"/>
              </a:rPr>
            </a:br>
            <a:r>
              <a:rPr lang="en-US" sz="1600" dirty="0" smtClean="0">
                <a:solidFill>
                  <a:schemeClr val="bg1"/>
                </a:solidFill>
                <a:latin typeface="Calibri" pitchFamily="34" charset="0"/>
              </a:rPr>
              <a:t>Each room is designed with the essentials needed to ensure your stay here in Sira Grand is special, from in room furniture to the en-suite toilet, all amenities are included, all our guests have to do is to move in and enjoy.</a:t>
            </a:r>
          </a:p>
          <a:p>
            <a:endParaRPr lang="en-US" sz="16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 xmlns:p14="http://schemas.microsoft.com/office/powerpoint/2010/main" val="2729576234"/>
              </p:ext>
            </p:extLst>
          </p:nvPr>
        </p:nvGraphicFramePr>
        <p:xfrm>
          <a:off x="428598" y="3643317"/>
          <a:ext cx="5562600" cy="3000394"/>
        </p:xfrm>
        <a:graphic>
          <a:graphicData uri="http://schemas.openxmlformats.org/drawingml/2006/table">
            <a:tbl>
              <a:tblPr/>
              <a:tblGrid>
                <a:gridCol w="1857388"/>
                <a:gridCol w="785818"/>
                <a:gridCol w="1571636"/>
                <a:gridCol w="1347758"/>
              </a:tblGrid>
              <a:tr h="758706">
                <a:tc>
                  <a:txBody>
                    <a:bodyPr/>
                    <a:lstStyle/>
                    <a:p>
                      <a:pPr marR="0" indent="0" algn="ctr" rtl="0">
                        <a:lnSpc>
                          <a:spcPct val="119000"/>
                        </a:lnSpc>
                        <a:spcBef>
                          <a:spcPts val="0"/>
                        </a:spcBef>
                        <a:spcAft>
                          <a:spcPts val="600"/>
                        </a:spcAft>
                      </a:pPr>
                      <a:r>
                        <a:rPr lang="en-US" sz="1500" b="1" kern="1400" dirty="0">
                          <a:ln>
                            <a:noFill/>
                          </a:ln>
                          <a:solidFill>
                            <a:schemeClr val="bg1"/>
                          </a:solidFill>
                          <a:effectLst/>
                          <a:latin typeface="Calibri" panose="020F0502020204030204" pitchFamily="34" charset="0"/>
                          <a:cs typeface="Calibri" panose="020F0502020204030204" pitchFamily="34" charset="0"/>
                        </a:rPr>
                        <a:t>Room Type</a:t>
                      </a:r>
                    </a:p>
                  </a:txBody>
                  <a:tcPr marL="36830" marR="36830" marT="36833" marB="36833">
                    <a:lnL w="12700" cap="flat" cmpd="sng" algn="ctr">
                      <a:solidFill>
                        <a:srgbClr val="3891A7"/>
                      </a:solidFill>
                      <a:prstDash val="solid"/>
                      <a:round/>
                      <a:headEnd type="none" w="med" len="med"/>
                      <a:tailEnd type="none" w="med" len="med"/>
                    </a:lnL>
                    <a:lnR>
                      <a:noFill/>
                    </a:lnR>
                    <a:lnT w="12700" cap="flat" cmpd="sng" algn="ctr">
                      <a:solidFill>
                        <a:srgbClr val="3891A7"/>
                      </a:solidFill>
                      <a:prstDash val="solid"/>
                      <a:round/>
                      <a:headEnd type="none" w="med" len="med"/>
                      <a:tailEnd type="none" w="med" len="med"/>
                    </a:lnT>
                    <a:lnB>
                      <a:noFill/>
                    </a:lnB>
                  </a:tcPr>
                </a:tc>
                <a:tc>
                  <a:txBody>
                    <a:bodyPr/>
                    <a:lstStyle/>
                    <a:p>
                      <a:pPr marR="0" indent="0" algn="ctr" rtl="0">
                        <a:lnSpc>
                          <a:spcPct val="119000"/>
                        </a:lnSpc>
                        <a:spcBef>
                          <a:spcPts val="0"/>
                        </a:spcBef>
                        <a:spcAft>
                          <a:spcPts val="600"/>
                        </a:spcAft>
                      </a:pPr>
                      <a:r>
                        <a:rPr lang="en-US" sz="1500" b="1" kern="1400" dirty="0">
                          <a:ln>
                            <a:noFill/>
                          </a:ln>
                          <a:solidFill>
                            <a:schemeClr val="bg1"/>
                          </a:solidFill>
                          <a:effectLst/>
                          <a:latin typeface="Calibri" panose="020F0502020204030204" pitchFamily="34" charset="0"/>
                          <a:cs typeface="Calibri" panose="020F0502020204030204" pitchFamily="34" charset="0"/>
                        </a:rPr>
                        <a:t>No of </a:t>
                      </a:r>
                      <a:r>
                        <a:rPr lang="en-US" sz="1500" b="1" kern="1400" dirty="0" smtClean="0">
                          <a:ln>
                            <a:noFill/>
                          </a:ln>
                          <a:solidFill>
                            <a:schemeClr val="bg1"/>
                          </a:solidFill>
                          <a:effectLst/>
                          <a:latin typeface="Calibri" panose="020F0502020204030204" pitchFamily="34" charset="0"/>
                          <a:cs typeface="Calibri" panose="020F0502020204030204" pitchFamily="34" charset="0"/>
                        </a:rPr>
                        <a:t>rooms</a:t>
                      </a:r>
                      <a:endParaRPr lang="en-US" sz="1500" b="1" kern="1400" dirty="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a:noFill/>
                    </a:lnL>
                    <a:lnR>
                      <a:noFill/>
                    </a:lnR>
                    <a:lnT w="12700" cap="flat" cmpd="sng" algn="ctr">
                      <a:solidFill>
                        <a:srgbClr val="3891A7"/>
                      </a:solidFill>
                      <a:prstDash val="solid"/>
                      <a:round/>
                      <a:headEnd type="none" w="med" len="med"/>
                      <a:tailEnd type="none" w="med" len="med"/>
                    </a:lnT>
                    <a:lnB>
                      <a:noFill/>
                    </a:lnB>
                  </a:tcPr>
                </a:tc>
                <a:tc>
                  <a:txBody>
                    <a:bodyPr/>
                    <a:lstStyle/>
                    <a:p>
                      <a:pPr marR="0" indent="0" algn="ctr" rtl="0">
                        <a:lnSpc>
                          <a:spcPct val="119000"/>
                        </a:lnSpc>
                        <a:spcBef>
                          <a:spcPts val="0"/>
                        </a:spcBef>
                        <a:spcAft>
                          <a:spcPts val="600"/>
                        </a:spcAft>
                      </a:pPr>
                      <a:r>
                        <a:rPr lang="en-US" sz="1500" b="1" kern="1400" dirty="0">
                          <a:ln>
                            <a:noFill/>
                          </a:ln>
                          <a:solidFill>
                            <a:schemeClr val="bg1"/>
                          </a:solidFill>
                          <a:effectLst/>
                          <a:latin typeface="Calibri" panose="020F0502020204030204" pitchFamily="34" charset="0"/>
                          <a:cs typeface="Calibri" panose="020F0502020204030204" pitchFamily="34" charset="0"/>
                        </a:rPr>
                        <a:t>Configuration</a:t>
                      </a:r>
                    </a:p>
                  </a:txBody>
                  <a:tcPr marL="36830" marR="36830" marT="36833" marB="36833">
                    <a:lnL>
                      <a:noFill/>
                    </a:lnL>
                    <a:lnR>
                      <a:noFill/>
                    </a:lnR>
                    <a:lnT w="12700" cap="flat" cmpd="sng" algn="ctr">
                      <a:solidFill>
                        <a:srgbClr val="3891A7"/>
                      </a:solidFill>
                      <a:prstDash val="solid"/>
                      <a:round/>
                      <a:headEnd type="none" w="med" len="med"/>
                      <a:tailEnd type="none" w="med" len="med"/>
                    </a:lnT>
                    <a:lnB>
                      <a:noFill/>
                    </a:lnB>
                  </a:tcPr>
                </a:tc>
                <a:tc>
                  <a:txBody>
                    <a:bodyPr/>
                    <a:lstStyle/>
                    <a:p>
                      <a:pPr marR="0" indent="0" algn="ctr" rtl="0">
                        <a:lnSpc>
                          <a:spcPct val="119000"/>
                        </a:lnSpc>
                        <a:spcBef>
                          <a:spcPts val="0"/>
                        </a:spcBef>
                        <a:spcAft>
                          <a:spcPts val="600"/>
                        </a:spcAft>
                      </a:pPr>
                      <a:r>
                        <a:rPr lang="en-US" sz="1500" b="1" kern="1400" dirty="0">
                          <a:ln>
                            <a:noFill/>
                          </a:ln>
                          <a:solidFill>
                            <a:schemeClr val="bg1"/>
                          </a:solidFill>
                          <a:effectLst/>
                          <a:latin typeface="Calibri" panose="020F0502020204030204" pitchFamily="34" charset="0"/>
                          <a:cs typeface="Calibri" panose="020F0502020204030204" pitchFamily="34" charset="0"/>
                        </a:rPr>
                        <a:t>Room Measurement</a:t>
                      </a:r>
                    </a:p>
                  </a:txBody>
                  <a:tcPr marL="36830" marR="36830" marT="36833" marB="36833">
                    <a:lnL>
                      <a:noFill/>
                    </a:lnL>
                    <a:lnR w="12700" cap="flat" cmpd="sng" algn="ctr">
                      <a:solidFill>
                        <a:srgbClr val="3891A7"/>
                      </a:solidFill>
                      <a:prstDash val="solid"/>
                      <a:round/>
                      <a:headEnd type="none" w="med" len="med"/>
                      <a:tailEnd type="none" w="med" len="med"/>
                    </a:lnR>
                    <a:lnT w="12700" cap="flat" cmpd="sng" algn="ctr">
                      <a:solidFill>
                        <a:srgbClr val="3891A7"/>
                      </a:solidFill>
                      <a:prstDash val="solid"/>
                      <a:round/>
                      <a:headEnd type="none" w="med" len="med"/>
                      <a:tailEnd type="none" w="med" len="med"/>
                    </a:lnT>
                    <a:lnB>
                      <a:noFill/>
                    </a:lnB>
                  </a:tcPr>
                </a:tc>
              </a:tr>
              <a:tr h="770846">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Relax room with window</a:t>
                      </a:r>
                      <a:endParaRPr lang="en-US" sz="1500" kern="1400" dirty="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w="12700" cap="flat" cmpd="sng" algn="ctr">
                      <a:solidFill>
                        <a:srgbClr val="3891A7"/>
                      </a:solidFill>
                      <a:prstDash val="solid"/>
                      <a:round/>
                      <a:headEnd type="none" w="med" len="med"/>
                      <a:tailEnd type="none" w="med" len="med"/>
                    </a:lnL>
                    <a:lnR>
                      <a:noFill/>
                    </a:lnR>
                    <a:lnT>
                      <a:noFill/>
                    </a:lnT>
                    <a:lnB>
                      <a:noFill/>
                    </a:lnB>
                  </a:tcPr>
                </a:tc>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24</a:t>
                      </a:r>
                      <a:endParaRPr lang="en-US" sz="1500" kern="1400" dirty="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a:noFill/>
                    </a:lnL>
                    <a:lnR>
                      <a:noFill/>
                    </a:lnR>
                    <a:lnT>
                      <a:noFill/>
                    </a:lnT>
                    <a:lnB>
                      <a:noFill/>
                    </a:lnB>
                  </a:tcPr>
                </a:tc>
                <a:tc>
                  <a:txBody>
                    <a:bodyPr/>
                    <a:lstStyle/>
                    <a:p>
                      <a:pPr marR="0" indent="0" algn="ctr" rtl="0">
                        <a:lnSpc>
                          <a:spcPct val="119000"/>
                        </a:lnSpc>
                        <a:spcBef>
                          <a:spcPts val="0"/>
                        </a:spcBef>
                        <a:spcAft>
                          <a:spcPts val="600"/>
                        </a:spcAft>
                      </a:pPr>
                      <a:r>
                        <a:rPr lang="en-US" sz="1500" kern="1400" dirty="0">
                          <a:ln>
                            <a:noFill/>
                          </a:ln>
                          <a:solidFill>
                            <a:schemeClr val="bg1"/>
                          </a:solidFill>
                          <a:effectLst/>
                          <a:latin typeface="Calibri" panose="020F0502020204030204" pitchFamily="34" charset="0"/>
                          <a:cs typeface="Calibri" panose="020F0502020204030204" pitchFamily="34" charset="0"/>
                        </a:rPr>
                        <a:t> 1 </a:t>
                      </a:r>
                      <a:r>
                        <a:rPr lang="en-US" sz="1500" kern="1400" dirty="0" smtClean="0">
                          <a:ln>
                            <a:noFill/>
                          </a:ln>
                          <a:solidFill>
                            <a:schemeClr val="bg1"/>
                          </a:solidFill>
                          <a:effectLst/>
                          <a:latin typeface="Calibri" panose="020F0502020204030204" pitchFamily="34" charset="0"/>
                          <a:cs typeface="Calibri" panose="020F0502020204030204" pitchFamily="34" charset="0"/>
                        </a:rPr>
                        <a:t>king-sized bed</a:t>
                      </a:r>
                    </a:p>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Or 2 single</a:t>
                      </a:r>
                      <a:r>
                        <a:rPr lang="en-US" sz="1500" kern="1400" baseline="0" dirty="0" smtClean="0">
                          <a:ln>
                            <a:noFill/>
                          </a:ln>
                          <a:solidFill>
                            <a:schemeClr val="bg1"/>
                          </a:solidFill>
                          <a:effectLst/>
                          <a:latin typeface="Calibri" panose="020F0502020204030204" pitchFamily="34" charset="0"/>
                          <a:cs typeface="Calibri" panose="020F0502020204030204" pitchFamily="34" charset="0"/>
                        </a:rPr>
                        <a:t> beds</a:t>
                      </a:r>
                      <a:endParaRPr lang="en-US" sz="1500" kern="1400" dirty="0" smtClean="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a:noFill/>
                    </a:lnL>
                    <a:lnR>
                      <a:noFill/>
                    </a:lnR>
                    <a:lnT>
                      <a:noFill/>
                    </a:lnT>
                    <a:lnB>
                      <a:noFill/>
                    </a:lnB>
                  </a:tcPr>
                </a:tc>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25-27 </a:t>
                      </a:r>
                      <a:r>
                        <a:rPr lang="en-US" sz="1500" kern="1400" dirty="0" err="1">
                          <a:ln>
                            <a:noFill/>
                          </a:ln>
                          <a:solidFill>
                            <a:schemeClr val="bg1"/>
                          </a:solidFill>
                          <a:effectLst/>
                          <a:latin typeface="Calibri" panose="020F0502020204030204" pitchFamily="34" charset="0"/>
                          <a:cs typeface="Calibri" panose="020F0502020204030204" pitchFamily="34" charset="0"/>
                        </a:rPr>
                        <a:t>sqm</a:t>
                      </a:r>
                      <a:r>
                        <a:rPr lang="en-US" sz="1500" kern="1400" dirty="0">
                          <a:ln>
                            <a:noFill/>
                          </a:ln>
                          <a:solidFill>
                            <a:schemeClr val="bg1"/>
                          </a:solidFill>
                          <a:effectLst/>
                          <a:latin typeface="Calibri" panose="020F0502020204030204" pitchFamily="34" charset="0"/>
                          <a:cs typeface="Calibri" panose="020F0502020204030204" pitchFamily="34" charset="0"/>
                        </a:rPr>
                        <a:t>. </a:t>
                      </a:r>
                    </a:p>
                  </a:txBody>
                  <a:tcPr marL="36830" marR="36830" marT="36833" marB="36833">
                    <a:lnL>
                      <a:noFill/>
                    </a:lnL>
                    <a:lnR w="12700" cap="flat" cmpd="sng" algn="ctr">
                      <a:solidFill>
                        <a:srgbClr val="3891A7"/>
                      </a:solidFill>
                      <a:prstDash val="solid"/>
                      <a:round/>
                      <a:headEnd type="none" w="med" len="med"/>
                      <a:tailEnd type="none" w="med" len="med"/>
                    </a:lnR>
                    <a:lnT>
                      <a:noFill/>
                    </a:lnT>
                    <a:lnB>
                      <a:noFill/>
                    </a:lnB>
                  </a:tcPr>
                </a:tc>
              </a:tr>
              <a:tr h="834302">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Relax room with Balcony</a:t>
                      </a:r>
                      <a:endParaRPr lang="en-US" sz="1500" kern="1400" dirty="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w="12700" cap="flat" cmpd="sng" algn="ctr">
                      <a:solidFill>
                        <a:srgbClr val="3891A7"/>
                      </a:solidFill>
                      <a:prstDash val="solid"/>
                      <a:round/>
                      <a:headEnd type="none" w="med" len="med"/>
                      <a:tailEnd type="none" w="med" len="med"/>
                    </a:lnL>
                    <a:lnR>
                      <a:noFill/>
                    </a:lnR>
                    <a:lnT>
                      <a:noFill/>
                    </a:lnT>
                    <a:lnB>
                      <a:noFill/>
                    </a:lnB>
                  </a:tcPr>
                </a:tc>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72</a:t>
                      </a:r>
                      <a:endParaRPr lang="en-US" sz="1500" kern="1400" dirty="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a:noFill/>
                    </a:lnL>
                    <a:lnR>
                      <a:noFill/>
                    </a:lnR>
                    <a:lnT>
                      <a:noFill/>
                    </a:lnT>
                    <a:lnB>
                      <a:noFill/>
                    </a:lnB>
                  </a:tcPr>
                </a:tc>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1 king-sized bed</a:t>
                      </a:r>
                    </a:p>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Or 2 single</a:t>
                      </a:r>
                      <a:r>
                        <a:rPr lang="en-US" sz="1500" kern="1400" baseline="0" dirty="0" smtClean="0">
                          <a:ln>
                            <a:noFill/>
                          </a:ln>
                          <a:solidFill>
                            <a:schemeClr val="bg1"/>
                          </a:solidFill>
                          <a:effectLst/>
                          <a:latin typeface="Calibri" panose="020F0502020204030204" pitchFamily="34" charset="0"/>
                          <a:cs typeface="Calibri" panose="020F0502020204030204" pitchFamily="34" charset="0"/>
                        </a:rPr>
                        <a:t> beds</a:t>
                      </a:r>
                      <a:endParaRPr lang="en-US" sz="1500" kern="1400" dirty="0" smtClean="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a:noFill/>
                    </a:lnL>
                    <a:lnR>
                      <a:noFill/>
                    </a:lnR>
                    <a:lnT>
                      <a:noFill/>
                    </a:lnT>
                    <a:lnB>
                      <a:noFill/>
                    </a:lnB>
                  </a:tcPr>
                </a:tc>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28 </a:t>
                      </a:r>
                      <a:r>
                        <a:rPr lang="en-US" sz="1500" kern="1400" dirty="0" err="1">
                          <a:ln>
                            <a:noFill/>
                          </a:ln>
                          <a:solidFill>
                            <a:schemeClr val="bg1"/>
                          </a:solidFill>
                          <a:effectLst/>
                          <a:latin typeface="Calibri" panose="020F0502020204030204" pitchFamily="34" charset="0"/>
                          <a:cs typeface="Calibri" panose="020F0502020204030204" pitchFamily="34" charset="0"/>
                        </a:rPr>
                        <a:t>sqm</a:t>
                      </a:r>
                      <a:r>
                        <a:rPr lang="en-US" sz="1500" kern="1400" dirty="0">
                          <a:ln>
                            <a:noFill/>
                          </a:ln>
                          <a:solidFill>
                            <a:schemeClr val="bg1"/>
                          </a:solidFill>
                          <a:effectLst/>
                          <a:latin typeface="Calibri" panose="020F0502020204030204" pitchFamily="34" charset="0"/>
                          <a:cs typeface="Calibri" panose="020F0502020204030204" pitchFamily="34" charset="0"/>
                        </a:rPr>
                        <a:t>. </a:t>
                      </a:r>
                      <a:r>
                        <a:rPr lang="en-US" sz="1500" kern="1400" dirty="0" smtClean="0">
                          <a:ln>
                            <a:noFill/>
                          </a:ln>
                          <a:solidFill>
                            <a:schemeClr val="bg1"/>
                          </a:solidFill>
                          <a:effectLst/>
                          <a:latin typeface="Calibri" panose="020F0502020204030204" pitchFamily="34" charset="0"/>
                          <a:cs typeface="Calibri" panose="020F0502020204030204" pitchFamily="34" charset="0"/>
                        </a:rPr>
                        <a:t> </a:t>
                      </a:r>
                      <a:endParaRPr lang="en-US" sz="1500" kern="1400" dirty="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a:noFill/>
                    </a:lnL>
                    <a:lnR w="12700" cap="flat" cmpd="sng" algn="ctr">
                      <a:solidFill>
                        <a:srgbClr val="3891A7"/>
                      </a:solidFill>
                      <a:prstDash val="solid"/>
                      <a:round/>
                      <a:headEnd type="none" w="med" len="med"/>
                      <a:tailEnd type="none" w="med" len="med"/>
                    </a:lnR>
                    <a:lnT>
                      <a:noFill/>
                    </a:lnT>
                    <a:lnB>
                      <a:noFill/>
                    </a:lnB>
                  </a:tcPr>
                </a:tc>
              </a:tr>
              <a:tr h="636540">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Refine room with Balcony</a:t>
                      </a:r>
                      <a:r>
                        <a:rPr lang="en-US" sz="1500" kern="1400" dirty="0">
                          <a:ln>
                            <a:noFill/>
                          </a:ln>
                          <a:solidFill>
                            <a:schemeClr val="bg1"/>
                          </a:solidFill>
                          <a:effectLst/>
                          <a:latin typeface="Calibri" panose="020F0502020204030204" pitchFamily="34" charset="0"/>
                          <a:cs typeface="Calibri" panose="020F0502020204030204" pitchFamily="34" charset="0"/>
                        </a:rPr>
                        <a:t> </a:t>
                      </a:r>
                    </a:p>
                  </a:txBody>
                  <a:tcPr marL="36830" marR="36830" marT="36833" marB="36833">
                    <a:lnL w="12700" cap="flat" cmpd="sng" algn="ctr">
                      <a:solidFill>
                        <a:srgbClr val="3891A7"/>
                      </a:solidFill>
                      <a:prstDash val="solid"/>
                      <a:round/>
                      <a:headEnd type="none" w="med" len="med"/>
                      <a:tailEnd type="none" w="med" len="med"/>
                    </a:lnL>
                    <a:lnR>
                      <a:noFill/>
                    </a:lnR>
                    <a:lnT>
                      <a:noFill/>
                    </a:lnT>
                    <a:lnB w="12700" cap="flat" cmpd="sng" algn="ctr">
                      <a:solidFill>
                        <a:srgbClr val="3891A7"/>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500" kern="1400" dirty="0">
                          <a:ln>
                            <a:noFill/>
                          </a:ln>
                          <a:solidFill>
                            <a:schemeClr val="bg1"/>
                          </a:solidFill>
                          <a:effectLst/>
                          <a:latin typeface="Calibri" panose="020F0502020204030204" pitchFamily="34" charset="0"/>
                          <a:cs typeface="Calibri" panose="020F0502020204030204" pitchFamily="34" charset="0"/>
                        </a:rPr>
                        <a:t> </a:t>
                      </a:r>
                      <a:r>
                        <a:rPr lang="en-US" sz="1500" kern="1400" dirty="0" smtClean="0">
                          <a:ln>
                            <a:noFill/>
                          </a:ln>
                          <a:solidFill>
                            <a:schemeClr val="bg1"/>
                          </a:solidFill>
                          <a:effectLst/>
                          <a:latin typeface="Calibri" panose="020F0502020204030204" pitchFamily="34" charset="0"/>
                          <a:cs typeface="Calibri" panose="020F0502020204030204" pitchFamily="34" charset="0"/>
                        </a:rPr>
                        <a:t>3</a:t>
                      </a:r>
                      <a:endParaRPr lang="en-US" sz="1500" kern="1400" dirty="0">
                        <a:ln>
                          <a:noFill/>
                        </a:ln>
                        <a:solidFill>
                          <a:schemeClr val="bg1"/>
                        </a:solidFill>
                        <a:effectLst/>
                        <a:latin typeface="Calibri" panose="020F0502020204030204" pitchFamily="34" charset="0"/>
                        <a:cs typeface="Calibri" panose="020F0502020204030204" pitchFamily="34" charset="0"/>
                      </a:endParaRPr>
                    </a:p>
                  </a:txBody>
                  <a:tcPr marL="36830" marR="36830" marT="36833" marB="36833">
                    <a:lnL>
                      <a:noFill/>
                    </a:lnL>
                    <a:lnR>
                      <a:noFill/>
                    </a:lnR>
                    <a:lnT>
                      <a:noFill/>
                    </a:lnT>
                    <a:lnB w="12700" cap="flat" cmpd="sng" algn="ctr">
                      <a:solidFill>
                        <a:srgbClr val="3891A7"/>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500" kern="1400" dirty="0" smtClean="0">
                          <a:ln>
                            <a:noFill/>
                          </a:ln>
                          <a:solidFill>
                            <a:schemeClr val="bg1"/>
                          </a:solidFill>
                          <a:effectLst/>
                          <a:latin typeface="Calibri" panose="020F0502020204030204" pitchFamily="34" charset="0"/>
                          <a:cs typeface="Calibri" panose="020F0502020204030204" pitchFamily="34" charset="0"/>
                        </a:rPr>
                        <a:t>1 king-sized bed</a:t>
                      </a:r>
                      <a:r>
                        <a:rPr lang="en-US" sz="1500" kern="1400" dirty="0">
                          <a:ln>
                            <a:noFill/>
                          </a:ln>
                          <a:solidFill>
                            <a:schemeClr val="bg1"/>
                          </a:solidFill>
                          <a:effectLst/>
                          <a:latin typeface="Calibri" panose="020F0502020204030204" pitchFamily="34" charset="0"/>
                          <a:cs typeface="Calibri" panose="020F0502020204030204" pitchFamily="34" charset="0"/>
                        </a:rPr>
                        <a:t> </a:t>
                      </a:r>
                    </a:p>
                  </a:txBody>
                  <a:tcPr marL="36830" marR="36830" marT="36833" marB="36833">
                    <a:lnL>
                      <a:noFill/>
                    </a:lnL>
                    <a:lnR>
                      <a:noFill/>
                    </a:lnR>
                    <a:lnT>
                      <a:noFill/>
                    </a:lnT>
                    <a:lnB w="12700" cap="flat" cmpd="sng" algn="ctr">
                      <a:solidFill>
                        <a:srgbClr val="3891A7"/>
                      </a:solidFill>
                      <a:prstDash val="solid"/>
                      <a:round/>
                      <a:headEnd type="none" w="med" len="med"/>
                      <a:tailEnd type="none" w="med" len="med"/>
                    </a:lnB>
                  </a:tcPr>
                </a:tc>
                <a:tc>
                  <a:txBody>
                    <a:bodyPr/>
                    <a:lstStyle/>
                    <a:p>
                      <a:pPr marR="0" indent="0" algn="ctr" rtl="0">
                        <a:lnSpc>
                          <a:spcPct val="117000"/>
                        </a:lnSpc>
                        <a:spcBef>
                          <a:spcPts val="0"/>
                        </a:spcBef>
                        <a:spcAft>
                          <a:spcPts val="600"/>
                        </a:spcAft>
                      </a:pPr>
                      <a:r>
                        <a:rPr lang="en-US" sz="1500" kern="1400" dirty="0">
                          <a:ln>
                            <a:noFill/>
                          </a:ln>
                          <a:solidFill>
                            <a:schemeClr val="bg1"/>
                          </a:solidFill>
                          <a:effectLst/>
                          <a:latin typeface="Calibri" panose="020F0502020204030204" pitchFamily="34" charset="0"/>
                          <a:cs typeface="Calibri" panose="020F0502020204030204" pitchFamily="34" charset="0"/>
                        </a:rPr>
                        <a:t> </a:t>
                      </a:r>
                      <a:r>
                        <a:rPr lang="en-US" sz="1500" kern="1400" dirty="0" smtClean="0">
                          <a:ln>
                            <a:noFill/>
                          </a:ln>
                          <a:solidFill>
                            <a:schemeClr val="bg1"/>
                          </a:solidFill>
                          <a:effectLst/>
                          <a:latin typeface="Calibri" panose="020F0502020204030204" pitchFamily="34" charset="0"/>
                          <a:cs typeface="Calibri" panose="020F0502020204030204" pitchFamily="34" charset="0"/>
                        </a:rPr>
                        <a:t>32 </a:t>
                      </a:r>
                      <a:r>
                        <a:rPr lang="en-US" sz="1500" kern="1400" dirty="0" err="1">
                          <a:ln>
                            <a:noFill/>
                          </a:ln>
                          <a:solidFill>
                            <a:schemeClr val="bg1"/>
                          </a:solidFill>
                          <a:effectLst/>
                          <a:latin typeface="Calibri" panose="020F0502020204030204" pitchFamily="34" charset="0"/>
                          <a:cs typeface="Calibri" panose="020F0502020204030204" pitchFamily="34" charset="0"/>
                        </a:rPr>
                        <a:t>sqm</a:t>
                      </a:r>
                      <a:r>
                        <a:rPr lang="en-US" sz="1500" kern="1400" dirty="0">
                          <a:ln>
                            <a:noFill/>
                          </a:ln>
                          <a:solidFill>
                            <a:schemeClr val="bg1"/>
                          </a:solidFill>
                          <a:effectLst/>
                          <a:latin typeface="Calibri" panose="020F0502020204030204" pitchFamily="34" charset="0"/>
                          <a:cs typeface="Calibri" panose="020F0502020204030204" pitchFamily="34" charset="0"/>
                        </a:rPr>
                        <a:t>.</a:t>
                      </a:r>
                    </a:p>
                  </a:txBody>
                  <a:tcPr marL="36830" marR="36830" marT="36833" marB="36833">
                    <a:lnL>
                      <a:noFill/>
                    </a:lnL>
                    <a:lnR w="12700" cap="flat" cmpd="sng" algn="ctr">
                      <a:solidFill>
                        <a:srgbClr val="3891A7"/>
                      </a:solidFill>
                      <a:prstDash val="solid"/>
                      <a:round/>
                      <a:headEnd type="none" w="med" len="med"/>
                      <a:tailEnd type="none" w="med" len="med"/>
                    </a:lnR>
                    <a:lnT>
                      <a:noFill/>
                    </a:lnT>
                    <a:lnB w="12700" cap="flat" cmpd="sng" algn="ctr">
                      <a:solidFill>
                        <a:srgbClr val="3891A7"/>
                      </a:solidFill>
                      <a:prstDash val="solid"/>
                      <a:round/>
                      <a:headEnd type="none" w="med" len="med"/>
                      <a:tailEnd type="none" w="med" len="med"/>
                    </a:lnB>
                  </a:tcPr>
                </a:tc>
              </a:tr>
            </a:tbl>
          </a:graphicData>
        </a:graphic>
      </p:graphicFrame>
      <p:sp>
        <p:nvSpPr>
          <p:cNvPr id="7" name="Rectangle 2"/>
          <p:cNvSpPr txBox="1">
            <a:spLocks noChangeArrowheads="1"/>
          </p:cNvSpPr>
          <p:nvPr/>
        </p:nvSpPr>
        <p:spPr>
          <a:xfrm>
            <a:off x="6140067" y="3929075"/>
            <a:ext cx="3003934" cy="2928938"/>
          </a:xfrm>
          <a:prstGeom prst="rect">
            <a:avLst/>
          </a:prstGeom>
        </p:spPr>
        <p:txBody>
          <a:bodyPr vert="horz" lIns="91399" tIns="45700" rIns="91399" bIns="4570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smtClean="0">
                <a:solidFill>
                  <a:schemeClr val="bg1"/>
                </a:solidFill>
                <a:latin typeface="Calibri" panose="020F0502020204030204" pitchFamily="34" charset="0"/>
                <a:cs typeface="Calibri" panose="020F0502020204030204" pitchFamily="34" charset="0"/>
              </a:rPr>
              <a:t>Total: 99 rooms</a:t>
            </a:r>
          </a:p>
          <a:p>
            <a:pPr algn="l"/>
            <a:r>
              <a:rPr lang="en-US" sz="1600" dirty="0" smtClean="0">
                <a:solidFill>
                  <a:schemeClr val="bg1"/>
                </a:solidFill>
                <a:latin typeface="Calibri" panose="020F0502020204030204" pitchFamily="34" charset="0"/>
                <a:cs typeface="Calibri" panose="020F0502020204030204" pitchFamily="34" charset="0"/>
              </a:rPr>
              <a:t>ALL ROOM AMENITIES</a:t>
            </a:r>
          </a:p>
          <a:p>
            <a:pPr algn="l"/>
            <a:r>
              <a:rPr lang="en-US" sz="1600" dirty="0" smtClean="0">
                <a:solidFill>
                  <a:schemeClr val="bg1"/>
                </a:solidFill>
                <a:latin typeface="Calibri" panose="020F0502020204030204" pitchFamily="34" charset="0"/>
                <a:cs typeface="Calibri" panose="020F0502020204030204" pitchFamily="34" charset="0"/>
              </a:rPr>
              <a:t>•40” Flat-screen cable TV</a:t>
            </a:r>
          </a:p>
          <a:p>
            <a:pPr algn="l"/>
            <a:r>
              <a:rPr lang="en-US" sz="1600" dirty="0" smtClean="0">
                <a:solidFill>
                  <a:schemeClr val="bg1"/>
                </a:solidFill>
                <a:latin typeface="Calibri" panose="020F0502020204030204" pitchFamily="34" charset="0"/>
                <a:cs typeface="Calibri" panose="020F0502020204030204" pitchFamily="34" charset="0"/>
              </a:rPr>
              <a:t>•Individual Air Conditioner</a:t>
            </a:r>
          </a:p>
          <a:p>
            <a:pPr marL="0" lvl="8" defTabSz="456994">
              <a:spcBef>
                <a:spcPct val="0"/>
              </a:spcBef>
            </a:pPr>
            <a:r>
              <a:rPr lang="en-US" sz="1600" dirty="0" smtClean="0">
                <a:solidFill>
                  <a:schemeClr val="bg1"/>
                </a:solidFill>
                <a:latin typeface="Calibri" panose="020F0502020204030204" pitchFamily="34" charset="0"/>
                <a:cs typeface="Calibri" panose="020F0502020204030204" pitchFamily="34" charset="0"/>
              </a:rPr>
              <a:t>•</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Electric </a:t>
            </a:r>
            <a:r>
              <a:rPr lang="en-AU" sz="1600" dirty="0">
                <a:solidFill>
                  <a:schemeClr val="bg1"/>
                </a:solidFill>
                <a:latin typeface="Calibri" panose="020F0502020204030204" pitchFamily="34" charset="0"/>
                <a:ea typeface="MS PGothic" pitchFamily="34" charset="-128"/>
                <a:cs typeface="Calibri" panose="020F0502020204030204" pitchFamily="34" charset="0"/>
              </a:rPr>
              <a:t>safety </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box</a:t>
            </a:r>
            <a:endParaRPr lang="en-US" sz="1600" dirty="0" smtClean="0">
              <a:solidFill>
                <a:schemeClr val="bg1"/>
              </a:solidFill>
              <a:latin typeface="Calibri" panose="020F0502020204030204" pitchFamily="34" charset="0"/>
              <a:cs typeface="Calibri" panose="020F0502020204030204" pitchFamily="34" charset="0"/>
            </a:endParaRPr>
          </a:p>
          <a:p>
            <a:pPr marL="0" lvl="8" defTabSz="456994">
              <a:spcBef>
                <a:spcPct val="0"/>
              </a:spcBef>
            </a:pPr>
            <a:r>
              <a:rPr lang="en-US" sz="1600" dirty="0" smtClean="0">
                <a:solidFill>
                  <a:schemeClr val="bg1"/>
                </a:solidFill>
                <a:latin typeface="Calibri" panose="020F0502020204030204" pitchFamily="34" charset="0"/>
                <a:cs typeface="Calibri" panose="020F0502020204030204" pitchFamily="34" charset="0"/>
              </a:rPr>
              <a:t>•</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Telephone</a:t>
            </a:r>
            <a:endParaRPr lang="en-US" sz="1600" dirty="0" smtClean="0">
              <a:solidFill>
                <a:schemeClr val="bg1"/>
              </a:solidFill>
              <a:latin typeface="Calibri" panose="020F0502020204030204" pitchFamily="34" charset="0"/>
              <a:cs typeface="Calibri" panose="020F0502020204030204" pitchFamily="34" charset="0"/>
            </a:endParaRPr>
          </a:p>
          <a:p>
            <a:pPr algn="l"/>
            <a:r>
              <a:rPr lang="en-US" sz="1600" dirty="0" smtClean="0">
                <a:solidFill>
                  <a:schemeClr val="bg1"/>
                </a:solidFill>
                <a:latin typeface="Calibri" panose="020F0502020204030204" pitchFamily="34" charset="0"/>
                <a:cs typeface="Calibri" panose="020F0502020204030204" pitchFamily="34" charset="0"/>
              </a:rPr>
              <a:t>•</a:t>
            </a:r>
            <a:r>
              <a:rPr lang="en-AU" sz="1600" dirty="0">
                <a:solidFill>
                  <a:schemeClr val="bg1"/>
                </a:solidFill>
                <a:latin typeface="Calibri" panose="020F0502020204030204" pitchFamily="34" charset="0"/>
                <a:ea typeface="MS PGothic" pitchFamily="34" charset="-128"/>
                <a:cs typeface="Calibri" panose="020F0502020204030204" pitchFamily="34" charset="0"/>
              </a:rPr>
              <a:t>Coffee &amp; tea making </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facilities</a:t>
            </a:r>
            <a:endParaRPr lang="en-US" sz="1600" dirty="0" smtClean="0">
              <a:solidFill>
                <a:schemeClr val="bg1"/>
              </a:solidFill>
              <a:latin typeface="Calibri" panose="020F0502020204030204" pitchFamily="34" charset="0"/>
              <a:cs typeface="Calibri" panose="020F0502020204030204" pitchFamily="34" charset="0"/>
            </a:endParaRPr>
          </a:p>
          <a:p>
            <a:pPr algn="l"/>
            <a:r>
              <a:rPr lang="en-US" sz="1600" dirty="0" smtClean="0">
                <a:solidFill>
                  <a:schemeClr val="bg1"/>
                </a:solidFill>
                <a:latin typeface="Calibri" panose="020F0502020204030204" pitchFamily="34" charset="0"/>
                <a:cs typeface="Calibri" panose="020F0502020204030204" pitchFamily="34" charset="0"/>
              </a:rPr>
              <a:t>•</a:t>
            </a:r>
            <a:r>
              <a:rPr lang="en-AU" sz="1600" dirty="0">
                <a:solidFill>
                  <a:schemeClr val="bg1"/>
                </a:solidFill>
                <a:latin typeface="Calibri" panose="020F0502020204030204" pitchFamily="34" charset="0"/>
                <a:ea typeface="MS PGothic" pitchFamily="34" charset="-128"/>
                <a:cs typeface="Calibri" panose="020F0502020204030204" pitchFamily="34" charset="0"/>
              </a:rPr>
              <a:t>Mini- </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fridge (unstocked)</a:t>
            </a:r>
            <a:endParaRPr lang="en-US" sz="1600" dirty="0" smtClean="0">
              <a:solidFill>
                <a:schemeClr val="bg1"/>
              </a:solidFill>
              <a:latin typeface="Calibri" panose="020F0502020204030204" pitchFamily="34" charset="0"/>
              <a:cs typeface="Calibri" panose="020F0502020204030204" pitchFamily="34" charset="0"/>
            </a:endParaRPr>
          </a:p>
          <a:p>
            <a:pPr algn="l"/>
            <a:r>
              <a:rPr lang="en-US" sz="1600" dirty="0" smtClean="0">
                <a:solidFill>
                  <a:schemeClr val="bg1"/>
                </a:solidFill>
                <a:latin typeface="Calibri" panose="020F0502020204030204" pitchFamily="34" charset="0"/>
                <a:cs typeface="Calibri" panose="020F0502020204030204" pitchFamily="34" charset="0"/>
              </a:rPr>
              <a:t>•</a:t>
            </a:r>
            <a:r>
              <a:rPr lang="en-AU" sz="1600" dirty="0">
                <a:solidFill>
                  <a:schemeClr val="bg1"/>
                </a:solidFill>
                <a:latin typeface="Calibri" panose="020F0502020204030204" pitchFamily="34" charset="0"/>
                <a:ea typeface="MS PGothic" pitchFamily="34" charset="-128"/>
                <a:cs typeface="Calibri" panose="020F0502020204030204" pitchFamily="34" charset="0"/>
              </a:rPr>
              <a:t> En suite bath </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room with speaker</a:t>
            </a:r>
            <a:endParaRPr lang="en-US" sz="1600" dirty="0" smtClean="0">
              <a:solidFill>
                <a:schemeClr val="bg1"/>
              </a:solidFill>
              <a:latin typeface="Calibri" panose="020F0502020204030204" pitchFamily="34" charset="0"/>
              <a:cs typeface="Calibri" panose="020F0502020204030204" pitchFamily="34" charset="0"/>
            </a:endParaRPr>
          </a:p>
          <a:p>
            <a:pPr algn="l"/>
            <a:r>
              <a:rPr lang="en-US" sz="1600" dirty="0" smtClean="0">
                <a:solidFill>
                  <a:schemeClr val="bg1"/>
                </a:solidFill>
                <a:latin typeface="Calibri" panose="020F0502020204030204" pitchFamily="34" charset="0"/>
                <a:cs typeface="Calibri" panose="020F0502020204030204" pitchFamily="34" charset="0"/>
              </a:rPr>
              <a:t>•</a:t>
            </a:r>
            <a:r>
              <a:rPr lang="en-AU" sz="1600" dirty="0">
                <a:solidFill>
                  <a:schemeClr val="bg1"/>
                </a:solidFill>
                <a:latin typeface="Calibri" panose="020F0502020204030204" pitchFamily="34" charset="0"/>
                <a:ea typeface="MS PGothic" pitchFamily="34" charset="-128"/>
                <a:cs typeface="Calibri" panose="020F0502020204030204" pitchFamily="34" charset="0"/>
              </a:rPr>
              <a:t>Bathrobe &amp; slipper, </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umbrella</a:t>
            </a:r>
            <a:endParaRPr lang="en-US" sz="1600" dirty="0">
              <a:solidFill>
                <a:schemeClr val="bg1"/>
              </a:solidFill>
              <a:latin typeface="Calibri" panose="020F0502020204030204" pitchFamily="34" charset="0"/>
              <a:cs typeface="Calibri" panose="020F0502020204030204" pitchFamily="34" charset="0"/>
            </a:endParaRPr>
          </a:p>
          <a:p>
            <a:pPr algn="l"/>
            <a:r>
              <a:rPr lang="en-US" sz="1600" dirty="0" smtClean="0">
                <a:solidFill>
                  <a:schemeClr val="bg1"/>
                </a:solidFill>
                <a:latin typeface="Calibri" panose="020F0502020204030204" pitchFamily="34" charset="0"/>
                <a:cs typeface="Calibri" panose="020F0502020204030204" pitchFamily="34" charset="0"/>
              </a:rPr>
              <a:t>•</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Rain shower</a:t>
            </a:r>
            <a:endParaRPr lang="en-AU" sz="1600" dirty="0">
              <a:solidFill>
                <a:schemeClr val="bg1"/>
              </a:solidFill>
              <a:latin typeface="Calibri" panose="020F0502020204030204" pitchFamily="34" charset="0"/>
              <a:ea typeface="MS PGothic" pitchFamily="34" charset="-128"/>
              <a:cs typeface="Calibri" panose="020F0502020204030204" pitchFamily="34" charset="0"/>
            </a:endParaRPr>
          </a:p>
          <a:p>
            <a:pPr algn="l"/>
            <a:r>
              <a:rPr lang="en-US" sz="1600" dirty="0" smtClean="0">
                <a:solidFill>
                  <a:schemeClr val="bg1"/>
                </a:solidFill>
                <a:latin typeface="Calibri" panose="020F0502020204030204" pitchFamily="34" charset="0"/>
                <a:cs typeface="Calibri" panose="020F0502020204030204" pitchFamily="34" charset="0"/>
              </a:rPr>
              <a:t>• Built-in </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Hair dryer</a:t>
            </a:r>
            <a:endParaRPr lang="en-US" sz="1600" dirty="0" smtClean="0">
              <a:solidFill>
                <a:schemeClr val="bg1"/>
              </a:solidFill>
              <a:latin typeface="Calibri" panose="020F0502020204030204" pitchFamily="34" charset="0"/>
              <a:cs typeface="Calibri" panose="020F0502020204030204" pitchFamily="34" charset="0"/>
            </a:endParaRPr>
          </a:p>
          <a:p>
            <a:pPr algn="l"/>
            <a:r>
              <a:rPr lang="en-US" sz="1600" dirty="0" smtClean="0">
                <a:solidFill>
                  <a:schemeClr val="bg1"/>
                </a:solidFill>
                <a:latin typeface="Calibri" panose="020F0502020204030204" pitchFamily="34" charset="0"/>
                <a:cs typeface="Calibri" panose="020F0502020204030204" pitchFamily="34" charset="0"/>
              </a:rPr>
              <a:t>•</a:t>
            </a:r>
            <a:r>
              <a:rPr lang="en-AU" sz="1600" dirty="0">
                <a:solidFill>
                  <a:schemeClr val="bg1"/>
                </a:solidFill>
                <a:latin typeface="Calibri" panose="020F0502020204030204" pitchFamily="34" charset="0"/>
                <a:ea typeface="MS PGothic" pitchFamily="34" charset="-128"/>
                <a:cs typeface="Calibri" panose="020F0502020204030204" pitchFamily="34" charset="0"/>
              </a:rPr>
              <a:t>Unlimited </a:t>
            </a:r>
            <a:r>
              <a:rPr lang="en-AU" sz="1600" dirty="0" smtClean="0">
                <a:solidFill>
                  <a:schemeClr val="bg1"/>
                </a:solidFill>
                <a:latin typeface="Calibri" panose="020F0502020204030204" pitchFamily="34" charset="0"/>
                <a:ea typeface="MS PGothic" pitchFamily="34" charset="-128"/>
                <a:cs typeface="Calibri" panose="020F0502020204030204" pitchFamily="34" charset="0"/>
              </a:rPr>
              <a:t>Wi-Fi </a:t>
            </a:r>
            <a:r>
              <a:rPr lang="en-AU" sz="1600" dirty="0">
                <a:solidFill>
                  <a:schemeClr val="bg1"/>
                </a:solidFill>
                <a:latin typeface="Calibri" panose="020F0502020204030204" pitchFamily="34" charset="0"/>
                <a:ea typeface="MS PGothic" pitchFamily="34" charset="-128"/>
                <a:cs typeface="Calibri" panose="020F0502020204030204" pitchFamily="34" charset="0"/>
              </a:rPr>
              <a:t>access</a:t>
            </a:r>
          </a:p>
          <a:p>
            <a:pPr algn="l"/>
            <a:endParaRPr lang="en-US" sz="1600" dirty="0" smtClean="0">
              <a:solidFill>
                <a:schemeClr val="bg1"/>
              </a:solidFill>
              <a:latin typeface="Calibri" panose="020F0502020204030204" pitchFamily="34" charset="0"/>
              <a:cs typeface="Calibri" panose="020F0502020204030204" pitchFamily="34" charset="0"/>
            </a:endParaRPr>
          </a:p>
          <a:p>
            <a:pPr algn="l"/>
            <a:endParaRPr lang="en-US" sz="1600" dirty="0" smtClean="0">
              <a:solidFill>
                <a:schemeClr val="bg1"/>
              </a:solidFill>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 xmlns:p14="http://schemas.microsoft.com/office/powerpoint/2010/main" val="3076205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Rectangle 2"/>
          <p:cNvSpPr txBox="1">
            <a:spLocks noChangeArrowheads="1"/>
          </p:cNvSpPr>
          <p:nvPr/>
        </p:nvSpPr>
        <p:spPr>
          <a:xfrm>
            <a:off x="87084" y="12075"/>
            <a:ext cx="8628320" cy="1143000"/>
          </a:xfrm>
          <a:prstGeom prst="rect">
            <a:avLst/>
          </a:prstGeom>
        </p:spPr>
        <p:txBody>
          <a:bodyPr vert="horz" lIns="91399" tIns="45700" rIns="91399" bIns="4570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700" b="1" dirty="0" smtClean="0">
                <a:solidFill>
                  <a:schemeClr val="bg1"/>
                </a:solidFill>
              </a:rPr>
              <a:t>      </a:t>
            </a:r>
            <a:r>
              <a:rPr lang="en-US" sz="3700" b="1" dirty="0" smtClean="0">
                <a:solidFill>
                  <a:schemeClr val="bg1"/>
                </a:solidFill>
                <a:latin typeface="Calibri" panose="020F0502020204030204" pitchFamily="34" charset="0"/>
                <a:cs typeface="Calibri" panose="020F0502020204030204" pitchFamily="34" charset="0"/>
              </a:rPr>
              <a:t>Relax Room with Window (25-27 </a:t>
            </a:r>
            <a:r>
              <a:rPr lang="en-US" sz="3700" b="1" dirty="0" err="1" smtClean="0">
                <a:solidFill>
                  <a:schemeClr val="bg1"/>
                </a:solidFill>
                <a:latin typeface="Calibri" panose="020F0502020204030204" pitchFamily="34" charset="0"/>
                <a:cs typeface="Calibri" panose="020F0502020204030204" pitchFamily="34" charset="0"/>
              </a:rPr>
              <a:t>sqm</a:t>
            </a:r>
            <a:r>
              <a:rPr lang="en-US" sz="3700" b="1" dirty="0" smtClean="0">
                <a:solidFill>
                  <a:schemeClr val="bg1"/>
                </a:solidFill>
                <a:latin typeface="Calibri" panose="020F0502020204030204" pitchFamily="34" charset="0"/>
                <a:cs typeface="Calibri" panose="020F0502020204030204" pitchFamily="34" charset="0"/>
              </a:rPr>
              <a:t>.)</a:t>
            </a:r>
          </a:p>
        </p:txBody>
      </p:sp>
      <p:pic>
        <p:nvPicPr>
          <p:cNvPr id="1026" name="Picture 2" descr="C:\Users\user\Desktop\Sira Grande Hotel &amp; Spa (resized)\Room\Relax room with window\Relax room with window (1) (Small).jpg"/>
          <p:cNvPicPr>
            <a:picLocks noChangeAspect="1" noChangeArrowheads="1"/>
          </p:cNvPicPr>
          <p:nvPr/>
        </p:nvPicPr>
        <p:blipFill>
          <a:blip r:embed="rId3" cstate="email"/>
          <a:srcRect/>
          <a:stretch>
            <a:fillRect/>
          </a:stretch>
        </p:blipFill>
        <p:spPr bwMode="auto">
          <a:xfrm>
            <a:off x="500040" y="1000114"/>
            <a:ext cx="5251488" cy="35009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C:\Users\user\Desktop\Sira Grande Hotel &amp; Spa (resized)\Room\Relax room with window\Relax room with window (3) (Small).jpg"/>
          <p:cNvPicPr>
            <a:picLocks noChangeAspect="1" noChangeArrowheads="1"/>
          </p:cNvPicPr>
          <p:nvPr/>
        </p:nvPicPr>
        <p:blipFill>
          <a:blip r:embed="rId4" cstate="email"/>
          <a:srcRect/>
          <a:stretch>
            <a:fillRect/>
          </a:stretch>
        </p:blipFill>
        <p:spPr bwMode="auto">
          <a:xfrm>
            <a:off x="500036" y="4643449"/>
            <a:ext cx="2678923" cy="1785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9" name="Picture 5" descr="C:\Users\user\Desktop\Sira Grande Hotel &amp; Spa (resized)\Room\Relax room with window\Relax room with window (5) (Small).jpg"/>
          <p:cNvPicPr>
            <a:picLocks noChangeAspect="1" noChangeArrowheads="1"/>
          </p:cNvPicPr>
          <p:nvPr/>
        </p:nvPicPr>
        <p:blipFill>
          <a:blip r:embed="rId5" cstate="email"/>
          <a:srcRect/>
          <a:stretch>
            <a:fillRect/>
          </a:stretch>
        </p:blipFill>
        <p:spPr bwMode="auto">
          <a:xfrm>
            <a:off x="3286121" y="4643449"/>
            <a:ext cx="2678923" cy="1785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C:\Users\user\Desktop\Sira Grande Hotel &amp; Spa (resized)\Room\Refine room\Refine room (7) (Small).tif"/>
          <p:cNvPicPr>
            <a:picLocks noChangeAspect="1" noChangeArrowheads="1"/>
          </p:cNvPicPr>
          <p:nvPr/>
        </p:nvPicPr>
        <p:blipFill>
          <a:blip r:embed="rId6" cstate="email"/>
          <a:srcRect/>
          <a:stretch>
            <a:fillRect/>
          </a:stretch>
        </p:blipFill>
        <p:spPr bwMode="auto">
          <a:xfrm>
            <a:off x="6072204" y="4643449"/>
            <a:ext cx="2678923" cy="1785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9820792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Rectangle 2"/>
          <p:cNvSpPr txBox="1">
            <a:spLocks noChangeArrowheads="1"/>
          </p:cNvSpPr>
          <p:nvPr/>
        </p:nvSpPr>
        <p:spPr>
          <a:xfrm>
            <a:off x="87084" y="12075"/>
            <a:ext cx="8628320" cy="1143000"/>
          </a:xfrm>
          <a:prstGeom prst="rect">
            <a:avLst/>
          </a:prstGeom>
        </p:spPr>
        <p:txBody>
          <a:bodyPr vert="horz" lIns="91399" tIns="45700" rIns="91399" bIns="4570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700" b="1" dirty="0" smtClean="0">
                <a:solidFill>
                  <a:schemeClr val="bg1"/>
                </a:solidFill>
              </a:rPr>
              <a:t>        </a:t>
            </a:r>
            <a:r>
              <a:rPr lang="en-US" sz="3700" b="1" dirty="0" smtClean="0">
                <a:solidFill>
                  <a:schemeClr val="bg1"/>
                </a:solidFill>
                <a:latin typeface="Calibri" panose="020F0502020204030204" pitchFamily="34" charset="0"/>
                <a:cs typeface="Calibri" panose="020F0502020204030204" pitchFamily="34" charset="0"/>
              </a:rPr>
              <a:t>Relax Room with Balcony (28 </a:t>
            </a:r>
            <a:r>
              <a:rPr lang="en-US" sz="3700" b="1" dirty="0" err="1" smtClean="0">
                <a:solidFill>
                  <a:schemeClr val="bg1"/>
                </a:solidFill>
                <a:latin typeface="Calibri" panose="020F0502020204030204" pitchFamily="34" charset="0"/>
                <a:cs typeface="Calibri" panose="020F0502020204030204" pitchFamily="34" charset="0"/>
              </a:rPr>
              <a:t>sqm</a:t>
            </a:r>
            <a:r>
              <a:rPr lang="en-US" sz="3700" b="1" dirty="0" smtClean="0">
                <a:solidFill>
                  <a:schemeClr val="bg1"/>
                </a:solidFill>
                <a:latin typeface="Calibri" panose="020F0502020204030204" pitchFamily="34" charset="0"/>
                <a:cs typeface="Calibri" panose="020F0502020204030204" pitchFamily="34" charset="0"/>
              </a:rPr>
              <a:t>.)</a:t>
            </a:r>
          </a:p>
        </p:txBody>
      </p:sp>
      <p:pic>
        <p:nvPicPr>
          <p:cNvPr id="2050" name="Picture 2" descr="C:\Users\user\Desktop\Sira Grande Hotel &amp; Spa (resized)\Room\Relax room with balcony\Relax room with breakfast (5) (Small).tif"/>
          <p:cNvPicPr>
            <a:picLocks noChangeAspect="1" noChangeArrowheads="1"/>
          </p:cNvPicPr>
          <p:nvPr/>
        </p:nvPicPr>
        <p:blipFill>
          <a:blip r:embed="rId3" cstate="email"/>
          <a:srcRect/>
          <a:stretch>
            <a:fillRect/>
          </a:stretch>
        </p:blipFill>
        <p:spPr bwMode="auto">
          <a:xfrm>
            <a:off x="500036" y="928676"/>
            <a:ext cx="5226873" cy="34845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1" name="Picture 3" descr="C:\Users\user\Desktop\Sira Grande Hotel &amp; Spa (resized)\Room\Relax room with balcony\Relax room with breakfast (6) (Small).tif"/>
          <p:cNvPicPr>
            <a:picLocks noChangeAspect="1" noChangeArrowheads="1"/>
          </p:cNvPicPr>
          <p:nvPr/>
        </p:nvPicPr>
        <p:blipFill>
          <a:blip r:embed="rId4" cstate="email"/>
          <a:srcRect/>
          <a:stretch>
            <a:fillRect/>
          </a:stretch>
        </p:blipFill>
        <p:spPr bwMode="auto">
          <a:xfrm>
            <a:off x="500035" y="4643446"/>
            <a:ext cx="2571768" cy="1714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2" name="Picture 4" descr="C:\Users\user\Desktop\Sira Grande Hotel &amp; Spa (resized)\Room\Relax room with balcony\Relax room with breakfast (8) (Small).tif"/>
          <p:cNvPicPr>
            <a:picLocks noChangeAspect="1" noChangeArrowheads="1"/>
          </p:cNvPicPr>
          <p:nvPr/>
        </p:nvPicPr>
        <p:blipFill>
          <a:blip r:embed="rId5" cstate="email"/>
          <a:srcRect/>
          <a:stretch>
            <a:fillRect/>
          </a:stretch>
        </p:blipFill>
        <p:spPr bwMode="auto">
          <a:xfrm>
            <a:off x="3214685" y="4643446"/>
            <a:ext cx="2571768" cy="1714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3" name="Picture 5" descr="C:\Users\user\Desktop\Sira Grande Hotel &amp; Spa (resized)\Room\Relax room with balcony\Relax room with breakfast (10) (Small).jpg"/>
          <p:cNvPicPr>
            <a:picLocks noChangeAspect="1" noChangeArrowheads="1"/>
          </p:cNvPicPr>
          <p:nvPr/>
        </p:nvPicPr>
        <p:blipFill>
          <a:blip r:embed="rId6" cstate="email"/>
          <a:srcRect/>
          <a:stretch>
            <a:fillRect/>
          </a:stretch>
        </p:blipFill>
        <p:spPr bwMode="auto">
          <a:xfrm>
            <a:off x="5929322" y="4643454"/>
            <a:ext cx="2571768" cy="1714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31701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Rectangle 2"/>
          <p:cNvSpPr txBox="1">
            <a:spLocks noChangeArrowheads="1"/>
          </p:cNvSpPr>
          <p:nvPr/>
        </p:nvSpPr>
        <p:spPr>
          <a:xfrm>
            <a:off x="87084" y="12075"/>
            <a:ext cx="8628320" cy="1143000"/>
          </a:xfrm>
          <a:prstGeom prst="rect">
            <a:avLst/>
          </a:prstGeom>
        </p:spPr>
        <p:txBody>
          <a:bodyPr vert="horz" lIns="91399" tIns="45700" rIns="91399" bIns="4570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700" b="1" dirty="0" smtClean="0">
                <a:solidFill>
                  <a:schemeClr val="bg1"/>
                </a:solidFill>
              </a:rPr>
              <a:t>        </a:t>
            </a:r>
            <a:r>
              <a:rPr lang="en-US" sz="3700" b="1" dirty="0" smtClean="0">
                <a:solidFill>
                  <a:schemeClr val="bg1"/>
                </a:solidFill>
                <a:latin typeface="Calibri" panose="020F0502020204030204" pitchFamily="34" charset="0"/>
                <a:cs typeface="Calibri" panose="020F0502020204030204" pitchFamily="34" charset="0"/>
              </a:rPr>
              <a:t>Refine room with Balcony (32 </a:t>
            </a:r>
            <a:r>
              <a:rPr lang="en-US" sz="3700" b="1" dirty="0" err="1" smtClean="0">
                <a:solidFill>
                  <a:schemeClr val="bg1"/>
                </a:solidFill>
                <a:latin typeface="Calibri" panose="020F0502020204030204" pitchFamily="34" charset="0"/>
                <a:cs typeface="Calibri" panose="020F0502020204030204" pitchFamily="34" charset="0"/>
              </a:rPr>
              <a:t>sqm</a:t>
            </a:r>
            <a:r>
              <a:rPr lang="en-US" sz="3700" b="1" dirty="0" smtClean="0">
                <a:solidFill>
                  <a:schemeClr val="bg1"/>
                </a:solidFill>
                <a:latin typeface="Calibri" panose="020F0502020204030204" pitchFamily="34" charset="0"/>
                <a:cs typeface="Calibri" panose="020F0502020204030204" pitchFamily="34" charset="0"/>
              </a:rPr>
              <a:t>.)</a:t>
            </a:r>
          </a:p>
        </p:txBody>
      </p:sp>
      <p:pic>
        <p:nvPicPr>
          <p:cNvPr id="3074" name="Picture 2" descr="C:\Users\user\Desktop\Sira Grande Hotel &amp; Spa (resized)\Room\Refine room\Refine room (1) (Small).tif"/>
          <p:cNvPicPr>
            <a:picLocks noChangeAspect="1" noChangeArrowheads="1"/>
          </p:cNvPicPr>
          <p:nvPr/>
        </p:nvPicPr>
        <p:blipFill>
          <a:blip r:embed="rId3" cstate="email"/>
          <a:srcRect/>
          <a:stretch>
            <a:fillRect/>
          </a:stretch>
        </p:blipFill>
        <p:spPr bwMode="auto">
          <a:xfrm>
            <a:off x="357160" y="857229"/>
            <a:ext cx="5500726" cy="36671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5" name="Picture 3" descr="C:\Users\user\Desktop\Sira Grande Hotel &amp; Spa (resized)\Room\Refine room\Refine room (5) (Small).tif"/>
          <p:cNvPicPr>
            <a:picLocks noChangeAspect="1" noChangeArrowheads="1"/>
          </p:cNvPicPr>
          <p:nvPr/>
        </p:nvPicPr>
        <p:blipFill>
          <a:blip r:embed="rId4" cstate="email"/>
          <a:srcRect/>
          <a:stretch>
            <a:fillRect/>
          </a:stretch>
        </p:blipFill>
        <p:spPr bwMode="auto">
          <a:xfrm>
            <a:off x="357160" y="4714884"/>
            <a:ext cx="2571768" cy="1714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7" name="Picture 5" descr="C:\Users\user\Desktop\Sira Grande Hotel &amp; Spa (resized)\Room\Refine room\Refine room (2) (Small).tif"/>
          <p:cNvPicPr>
            <a:picLocks noChangeAspect="1" noChangeArrowheads="1"/>
          </p:cNvPicPr>
          <p:nvPr/>
        </p:nvPicPr>
        <p:blipFill>
          <a:blip r:embed="rId5" cstate="email"/>
          <a:srcRect/>
          <a:stretch>
            <a:fillRect/>
          </a:stretch>
        </p:blipFill>
        <p:spPr bwMode="auto">
          <a:xfrm>
            <a:off x="3071802" y="4714891"/>
            <a:ext cx="2571768" cy="1714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9" name="Picture 7" descr="C:\Users\user\Desktop\Sira grande (new)\Refine Room-09.jpg"/>
          <p:cNvPicPr>
            <a:picLocks noChangeAspect="1" noChangeArrowheads="1"/>
          </p:cNvPicPr>
          <p:nvPr/>
        </p:nvPicPr>
        <p:blipFill>
          <a:blip r:embed="rId6" cstate="email"/>
          <a:srcRect/>
          <a:stretch>
            <a:fillRect/>
          </a:stretch>
        </p:blipFill>
        <p:spPr bwMode="auto">
          <a:xfrm>
            <a:off x="5786447" y="4714884"/>
            <a:ext cx="2643206" cy="1714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15455013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888082" y="369477"/>
            <a:ext cx="3712046" cy="661689"/>
          </a:xfrm>
          <a:prstGeom prst="rect">
            <a:avLst/>
          </a:prstGeom>
          <a:noFill/>
        </p:spPr>
        <p:txBody>
          <a:bodyPr wrap="none" lIns="91399" tIns="45700" rIns="91399" bIns="45700" rtlCol="0">
            <a:spAutoFit/>
          </a:bodyPr>
          <a:lstStyle/>
          <a:p>
            <a:r>
              <a:rPr lang="en-US" sz="3700" b="1" dirty="0" smtClean="0">
                <a:solidFill>
                  <a:schemeClr val="bg1"/>
                </a:solidFill>
                <a:latin typeface="Calibri" pitchFamily="34" charset="0"/>
              </a:rPr>
              <a:t>Food &amp; Beverages</a:t>
            </a:r>
            <a:endParaRPr lang="th-TH" sz="3700" b="1" dirty="0">
              <a:solidFill>
                <a:schemeClr val="bg1"/>
              </a:solidFill>
              <a:latin typeface="Calibri" pitchFamily="34" charset="0"/>
            </a:endParaRPr>
          </a:p>
        </p:txBody>
      </p:sp>
      <p:sp>
        <p:nvSpPr>
          <p:cNvPr id="5" name="Rectangle 2"/>
          <p:cNvSpPr txBox="1">
            <a:spLocks noChangeArrowheads="1"/>
          </p:cNvSpPr>
          <p:nvPr/>
        </p:nvSpPr>
        <p:spPr>
          <a:xfrm>
            <a:off x="857224" y="670189"/>
            <a:ext cx="7500990" cy="981263"/>
          </a:xfrm>
          <a:prstGeom prst="rect">
            <a:avLst/>
          </a:prstGeom>
        </p:spPr>
        <p:txBody>
          <a:bodyPr vert="horz" lIns="91399" tIns="45700" rIns="91399" bIns="45700" anchor="b">
            <a:normAutofit/>
          </a:bodyPr>
          <a:lstStyle/>
          <a:p>
            <a:pPr eaLnBrk="0" hangingPunct="0">
              <a:spcBef>
                <a:spcPct val="0"/>
              </a:spcBef>
              <a:defRPr/>
            </a:pPr>
            <a:r>
              <a:rPr lang="en-US" dirty="0" smtClean="0">
                <a:solidFill>
                  <a:schemeClr val="bg1"/>
                </a:solidFill>
                <a:latin typeface="+mj-lt"/>
                <a:ea typeface="MS PGothic" pitchFamily="34" charset="-128"/>
                <a:cs typeface="Angsana New" pitchFamily="18" charset="-34"/>
              </a:rPr>
              <a:t>		        </a:t>
            </a:r>
            <a:r>
              <a:rPr lang="fr-FR" sz="2700" b="1" dirty="0" err="1" smtClean="0">
                <a:solidFill>
                  <a:schemeClr val="bg1"/>
                </a:solidFill>
                <a:latin typeface="Calibri" pitchFamily="34" charset="0"/>
                <a:ea typeface="+mj-ea"/>
                <a:cs typeface="+mj-cs"/>
              </a:rPr>
              <a:t>Siraphob</a:t>
            </a:r>
            <a:r>
              <a:rPr lang="fr-FR" sz="2700" b="1" dirty="0" smtClean="0">
                <a:solidFill>
                  <a:schemeClr val="bg1"/>
                </a:solidFill>
                <a:latin typeface="Calibri" pitchFamily="34" charset="0"/>
                <a:ea typeface="+mj-ea"/>
                <a:cs typeface="+mj-cs"/>
              </a:rPr>
              <a:t> Restaurant</a:t>
            </a:r>
            <a:endParaRPr lang="en-US" sz="2700" b="1" dirty="0">
              <a:solidFill>
                <a:schemeClr val="bg1"/>
              </a:solidFill>
              <a:latin typeface="Calibri" pitchFamily="34" charset="0"/>
              <a:ea typeface="+mj-ea"/>
              <a:cs typeface="+mj-cs"/>
            </a:endParaRPr>
          </a:p>
        </p:txBody>
      </p:sp>
      <p:sp>
        <p:nvSpPr>
          <p:cNvPr id="6" name="TextBox 5"/>
          <p:cNvSpPr txBox="1"/>
          <p:nvPr/>
        </p:nvSpPr>
        <p:spPr>
          <a:xfrm>
            <a:off x="2143116" y="1500176"/>
            <a:ext cx="6077731" cy="353913"/>
          </a:xfrm>
          <a:prstGeom prst="rect">
            <a:avLst/>
          </a:prstGeom>
          <a:noFill/>
        </p:spPr>
        <p:txBody>
          <a:bodyPr wrap="square" lIns="91399" tIns="45700" rIns="91399" bIns="45700" rtlCol="0">
            <a:spAutoFit/>
          </a:bodyPr>
          <a:lstStyle/>
          <a:p>
            <a:r>
              <a:rPr lang="en-US" dirty="0" smtClean="0">
                <a:solidFill>
                  <a:schemeClr val="bg1"/>
                </a:solidFill>
                <a:latin typeface="Calibri" pitchFamily="34" charset="0"/>
              </a:rPr>
              <a:t>Opening Hours: 06.00 am – 03.00 pm. / Seating Capacity: 80</a:t>
            </a:r>
            <a:endParaRPr lang="th-TH" dirty="0">
              <a:solidFill>
                <a:schemeClr val="bg1"/>
              </a:solidFill>
              <a:latin typeface="Calibri" pitchFamily="34" charset="0"/>
            </a:endParaRPr>
          </a:p>
        </p:txBody>
      </p:sp>
      <p:pic>
        <p:nvPicPr>
          <p:cNvPr id="4099" name="Picture 3" descr="C:\Users\user\Desktop\Sira Grande Hotel &amp; Spa (resized)\Siraphob Restaurant\Siraphob Restaurant (3) (Small).tif"/>
          <p:cNvPicPr>
            <a:picLocks noChangeAspect="1" noChangeArrowheads="1"/>
          </p:cNvPicPr>
          <p:nvPr/>
        </p:nvPicPr>
        <p:blipFill>
          <a:blip r:embed="rId3" cstate="email"/>
          <a:srcRect/>
          <a:stretch>
            <a:fillRect/>
          </a:stretch>
        </p:blipFill>
        <p:spPr bwMode="auto">
          <a:xfrm>
            <a:off x="571476" y="2000247"/>
            <a:ext cx="4071965" cy="27146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100" name="Picture 4" descr="C:\Users\user\Desktop\Sira Grande Hotel &amp; Spa (resized)\Siraphob Restaurant\Siraphob Restaurant (1) (Small).jpg"/>
          <p:cNvPicPr>
            <a:picLocks noChangeAspect="1" noChangeArrowheads="1"/>
          </p:cNvPicPr>
          <p:nvPr/>
        </p:nvPicPr>
        <p:blipFill>
          <a:blip r:embed="rId4" cstate="email"/>
          <a:srcRect/>
          <a:stretch>
            <a:fillRect/>
          </a:stretch>
        </p:blipFill>
        <p:spPr bwMode="auto">
          <a:xfrm>
            <a:off x="4572005" y="2000247"/>
            <a:ext cx="4071968" cy="27146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4"/>
          <p:cNvSpPr>
            <a:spLocks noChangeArrowheads="1"/>
          </p:cNvSpPr>
          <p:nvPr/>
        </p:nvSpPr>
        <p:spPr bwMode="auto">
          <a:xfrm>
            <a:off x="925166" y="5297753"/>
            <a:ext cx="8053614" cy="1338788"/>
          </a:xfrm>
          <a:prstGeom prst="rect">
            <a:avLst/>
          </a:prstGeom>
          <a:noFill/>
          <a:ln w="9525">
            <a:noFill/>
            <a:miter lim="800000"/>
            <a:headEnd/>
            <a:tailEnd/>
          </a:ln>
        </p:spPr>
        <p:txBody>
          <a:bodyPr wrap="square" lIns="91399" tIns="45700" rIns="91399" bIns="45700">
            <a:spAutoFit/>
          </a:bodyPr>
          <a:lstStyle/>
          <a:p>
            <a:pPr algn="ctr"/>
            <a:r>
              <a:rPr lang="en-US" sz="1600" dirty="0" smtClean="0">
                <a:solidFill>
                  <a:schemeClr val="bg1"/>
                </a:solidFill>
                <a:latin typeface="Calibri" pitchFamily="34" charset="0"/>
              </a:rPr>
              <a:t>Breakfast is the first and most important meal of the day! Here at Sira Grande, we want all of our guests to enjoy it most! With hot dishes, Salad bar, Asian and western dishes, sausages, ham, fresh eggs done it your way, fruit juices, cut fruits, toasts and top it with a cup of hot coffee or tea; it is a </a:t>
            </a:r>
            <a:r>
              <a:rPr lang="en-US" sz="1600" dirty="0" err="1" smtClean="0">
                <a:solidFill>
                  <a:schemeClr val="bg1"/>
                </a:solidFill>
                <a:latin typeface="Calibri" pitchFamily="34" charset="0"/>
              </a:rPr>
              <a:t>grande</a:t>
            </a:r>
            <a:r>
              <a:rPr lang="en-US" sz="1600" dirty="0" smtClean="0">
                <a:solidFill>
                  <a:schemeClr val="bg1"/>
                </a:solidFill>
                <a:latin typeface="Calibri" pitchFamily="34" charset="0"/>
              </a:rPr>
              <a:t> way to start your holiday!</a:t>
            </a:r>
          </a:p>
          <a:p>
            <a:pPr eaLnBrk="0" hangingPunct="0"/>
            <a:r>
              <a:rPr lang="en-US" dirty="0">
                <a:solidFill>
                  <a:schemeClr val="bg1"/>
                </a:solidFill>
                <a:ea typeface="MS PGothic" pitchFamily="34" charset="-128"/>
                <a:cs typeface="Angsana New" pitchFamily="18" charset="-34"/>
              </a:rPr>
              <a:t>	</a:t>
            </a:r>
          </a:p>
        </p:txBody>
      </p:sp>
    </p:spTree>
    <p:extLst>
      <p:ext uri="{BB962C8B-B14F-4D97-AF65-F5344CB8AC3E}">
        <p14:creationId xmlns="" xmlns:p14="http://schemas.microsoft.com/office/powerpoint/2010/main" val="2496705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888082" y="369477"/>
            <a:ext cx="3712046" cy="661689"/>
          </a:xfrm>
          <a:prstGeom prst="rect">
            <a:avLst/>
          </a:prstGeom>
          <a:noFill/>
        </p:spPr>
        <p:txBody>
          <a:bodyPr wrap="none" lIns="91399" tIns="45700" rIns="91399" bIns="45700" rtlCol="0">
            <a:spAutoFit/>
          </a:bodyPr>
          <a:lstStyle/>
          <a:p>
            <a:r>
              <a:rPr lang="en-US" sz="3700" b="1" dirty="0" smtClean="0">
                <a:solidFill>
                  <a:schemeClr val="bg1"/>
                </a:solidFill>
                <a:latin typeface="Calibri" pitchFamily="34" charset="0"/>
              </a:rPr>
              <a:t>Food &amp; Beverages</a:t>
            </a:r>
            <a:endParaRPr lang="th-TH" sz="3700" b="1" dirty="0">
              <a:solidFill>
                <a:schemeClr val="bg1"/>
              </a:solidFill>
              <a:latin typeface="Calibri" pitchFamily="34" charset="0"/>
            </a:endParaRPr>
          </a:p>
        </p:txBody>
      </p:sp>
      <p:sp>
        <p:nvSpPr>
          <p:cNvPr id="5" name="Rectangle 2"/>
          <p:cNvSpPr txBox="1">
            <a:spLocks noChangeArrowheads="1"/>
          </p:cNvSpPr>
          <p:nvPr/>
        </p:nvSpPr>
        <p:spPr>
          <a:xfrm>
            <a:off x="857224" y="670189"/>
            <a:ext cx="7500990" cy="981263"/>
          </a:xfrm>
          <a:prstGeom prst="rect">
            <a:avLst/>
          </a:prstGeom>
        </p:spPr>
        <p:txBody>
          <a:bodyPr vert="horz" lIns="91399" tIns="45700" rIns="91399" bIns="45700" anchor="b">
            <a:normAutofit/>
          </a:bodyPr>
          <a:lstStyle/>
          <a:p>
            <a:pPr eaLnBrk="0" hangingPunct="0">
              <a:spcBef>
                <a:spcPct val="0"/>
              </a:spcBef>
              <a:defRPr/>
            </a:pPr>
            <a:r>
              <a:rPr lang="en-US" dirty="0" smtClean="0">
                <a:solidFill>
                  <a:schemeClr val="bg1"/>
                </a:solidFill>
                <a:latin typeface="+mj-lt"/>
                <a:ea typeface="MS PGothic" pitchFamily="34" charset="-128"/>
                <a:cs typeface="Angsana New" pitchFamily="18" charset="-34"/>
              </a:rPr>
              <a:t>		             </a:t>
            </a:r>
            <a:r>
              <a:rPr lang="fr-FR" sz="2700" b="1" dirty="0" smtClean="0">
                <a:solidFill>
                  <a:schemeClr val="bg1"/>
                </a:solidFill>
                <a:latin typeface="Calibri" pitchFamily="34" charset="0"/>
                <a:ea typeface="+mj-ea"/>
                <a:cs typeface="+mj-cs"/>
              </a:rPr>
              <a:t>Lobby bar</a:t>
            </a:r>
            <a:endParaRPr lang="en-US" sz="2700" b="1" dirty="0">
              <a:solidFill>
                <a:schemeClr val="bg1"/>
              </a:solidFill>
              <a:latin typeface="Calibri" pitchFamily="34" charset="0"/>
              <a:ea typeface="+mj-ea"/>
              <a:cs typeface="+mj-cs"/>
            </a:endParaRPr>
          </a:p>
        </p:txBody>
      </p:sp>
      <p:sp>
        <p:nvSpPr>
          <p:cNvPr id="6" name="TextBox 5"/>
          <p:cNvSpPr txBox="1"/>
          <p:nvPr/>
        </p:nvSpPr>
        <p:spPr>
          <a:xfrm>
            <a:off x="2143116" y="1500176"/>
            <a:ext cx="6077731" cy="353913"/>
          </a:xfrm>
          <a:prstGeom prst="rect">
            <a:avLst/>
          </a:prstGeom>
          <a:noFill/>
        </p:spPr>
        <p:txBody>
          <a:bodyPr wrap="square" lIns="91399" tIns="45700" rIns="91399" bIns="45700" rtlCol="0">
            <a:spAutoFit/>
          </a:bodyPr>
          <a:lstStyle/>
          <a:p>
            <a:r>
              <a:rPr lang="en-US" dirty="0" smtClean="0">
                <a:solidFill>
                  <a:schemeClr val="bg1"/>
                </a:solidFill>
                <a:latin typeface="Calibri" pitchFamily="34" charset="0"/>
              </a:rPr>
              <a:t>Opening Hours: 06.30 am – 10.00 pm. / Seating Capacity: 10</a:t>
            </a:r>
            <a:endParaRPr lang="th-TH" dirty="0">
              <a:solidFill>
                <a:schemeClr val="bg1"/>
              </a:solidFill>
              <a:latin typeface="Calibri" pitchFamily="34" charset="0"/>
            </a:endParaRPr>
          </a:p>
        </p:txBody>
      </p:sp>
      <p:sp>
        <p:nvSpPr>
          <p:cNvPr id="9" name="Rectangle 4"/>
          <p:cNvSpPr>
            <a:spLocks noChangeArrowheads="1"/>
          </p:cNvSpPr>
          <p:nvPr/>
        </p:nvSpPr>
        <p:spPr bwMode="auto">
          <a:xfrm>
            <a:off x="925166" y="5297750"/>
            <a:ext cx="8053614" cy="846355"/>
          </a:xfrm>
          <a:prstGeom prst="rect">
            <a:avLst/>
          </a:prstGeom>
          <a:noFill/>
          <a:ln w="9525">
            <a:noFill/>
            <a:miter lim="800000"/>
            <a:headEnd/>
            <a:tailEnd/>
          </a:ln>
        </p:spPr>
        <p:txBody>
          <a:bodyPr wrap="square" lIns="91399" tIns="45700" rIns="91399" bIns="45700">
            <a:spAutoFit/>
          </a:bodyPr>
          <a:lstStyle/>
          <a:p>
            <a:pPr algn="ctr"/>
            <a:r>
              <a:rPr lang="en-US" sz="1600" dirty="0" smtClean="0">
                <a:solidFill>
                  <a:schemeClr val="bg1"/>
                </a:solidFill>
                <a:latin typeface="Calibri" pitchFamily="34" charset="0"/>
              </a:rPr>
              <a:t>Not planning to go anywhere? Why not hang out  at our lobby bar for a few refreshing and cool drinks – cocktails, fruit juices, fruit shake, soft drinks or if you like, beers. its all available here! </a:t>
            </a:r>
            <a:r>
              <a:rPr lang="en-US" dirty="0">
                <a:solidFill>
                  <a:schemeClr val="bg1"/>
                </a:solidFill>
                <a:latin typeface="Calibri" pitchFamily="34" charset="0"/>
                <a:ea typeface="MS PGothic" pitchFamily="34" charset="-128"/>
                <a:cs typeface="Angsana New" pitchFamily="18" charset="-34"/>
              </a:rPr>
              <a:t>	</a:t>
            </a:r>
          </a:p>
        </p:txBody>
      </p:sp>
      <p:pic>
        <p:nvPicPr>
          <p:cNvPr id="5122" name="Picture 2" descr="C:\Users\user\Desktop\Sira Grande Hotel &amp; Spa (resized)\Siraphob Restaurant\Siraphob Restaurant (6) (Small).jpg"/>
          <p:cNvPicPr>
            <a:picLocks noChangeAspect="1" noChangeArrowheads="1"/>
          </p:cNvPicPr>
          <p:nvPr/>
        </p:nvPicPr>
        <p:blipFill>
          <a:blip r:embed="rId3" cstate="email"/>
          <a:srcRect/>
          <a:stretch>
            <a:fillRect/>
          </a:stretch>
        </p:blipFill>
        <p:spPr bwMode="auto">
          <a:xfrm>
            <a:off x="500035" y="2000247"/>
            <a:ext cx="4071966" cy="27146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3" name="Picture 3" descr="C:\Users\user\Desktop\Sira Grande Hotel &amp; Spa (resized)\Siraphob Restaurant\Siraphob Restaurant (7) (Small).jpg"/>
          <p:cNvPicPr>
            <a:picLocks noChangeAspect="1" noChangeArrowheads="1"/>
          </p:cNvPicPr>
          <p:nvPr/>
        </p:nvPicPr>
        <p:blipFill>
          <a:blip r:embed="rId4" cstate="email"/>
          <a:srcRect/>
          <a:stretch>
            <a:fillRect/>
          </a:stretch>
        </p:blipFill>
        <p:spPr bwMode="auto">
          <a:xfrm>
            <a:off x="4572001" y="2000247"/>
            <a:ext cx="4071964" cy="27146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4967051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888082" y="369477"/>
            <a:ext cx="3712046" cy="661689"/>
          </a:xfrm>
          <a:prstGeom prst="rect">
            <a:avLst/>
          </a:prstGeom>
          <a:noFill/>
        </p:spPr>
        <p:txBody>
          <a:bodyPr wrap="none" lIns="91399" tIns="45700" rIns="91399" bIns="45700" rtlCol="0">
            <a:spAutoFit/>
          </a:bodyPr>
          <a:lstStyle/>
          <a:p>
            <a:r>
              <a:rPr lang="en-US" sz="3700" b="1" dirty="0" smtClean="0">
                <a:solidFill>
                  <a:schemeClr val="bg1"/>
                </a:solidFill>
                <a:latin typeface="Calibri" pitchFamily="34" charset="0"/>
              </a:rPr>
              <a:t>Food &amp; Beverages</a:t>
            </a:r>
            <a:endParaRPr lang="th-TH" sz="3700" b="1" dirty="0">
              <a:solidFill>
                <a:schemeClr val="bg1"/>
              </a:solidFill>
              <a:latin typeface="Calibri" pitchFamily="34" charset="0"/>
            </a:endParaRPr>
          </a:p>
        </p:txBody>
      </p:sp>
      <p:sp>
        <p:nvSpPr>
          <p:cNvPr id="5" name="Rectangle 2"/>
          <p:cNvSpPr txBox="1">
            <a:spLocks noChangeArrowheads="1"/>
          </p:cNvSpPr>
          <p:nvPr/>
        </p:nvSpPr>
        <p:spPr>
          <a:xfrm>
            <a:off x="857224" y="670189"/>
            <a:ext cx="7500990" cy="981263"/>
          </a:xfrm>
          <a:prstGeom prst="rect">
            <a:avLst/>
          </a:prstGeom>
        </p:spPr>
        <p:txBody>
          <a:bodyPr vert="horz" lIns="91399" tIns="45700" rIns="91399" bIns="45700" anchor="b">
            <a:normAutofit/>
          </a:bodyPr>
          <a:lstStyle/>
          <a:p>
            <a:pPr eaLnBrk="0" hangingPunct="0">
              <a:spcBef>
                <a:spcPct val="0"/>
              </a:spcBef>
              <a:defRPr/>
            </a:pPr>
            <a:r>
              <a:rPr lang="en-US" dirty="0" smtClean="0">
                <a:solidFill>
                  <a:schemeClr val="bg1"/>
                </a:solidFill>
                <a:latin typeface="+mj-lt"/>
                <a:ea typeface="MS PGothic" pitchFamily="34" charset="-128"/>
                <a:cs typeface="Angsana New" pitchFamily="18" charset="-34"/>
              </a:rPr>
              <a:t>		             </a:t>
            </a:r>
            <a:r>
              <a:rPr lang="fr-FR" sz="2700" b="1" dirty="0" err="1" smtClean="0">
                <a:solidFill>
                  <a:schemeClr val="bg1"/>
                </a:solidFill>
                <a:latin typeface="Calibri" pitchFamily="34" charset="0"/>
                <a:ea typeface="+mj-ea"/>
                <a:cs typeface="+mj-cs"/>
              </a:rPr>
              <a:t>Oceana</a:t>
            </a:r>
            <a:r>
              <a:rPr lang="fr-FR" sz="2700" b="1" dirty="0" smtClean="0">
                <a:solidFill>
                  <a:schemeClr val="bg1"/>
                </a:solidFill>
                <a:latin typeface="Calibri" pitchFamily="34" charset="0"/>
                <a:ea typeface="+mj-ea"/>
                <a:cs typeface="+mj-cs"/>
              </a:rPr>
              <a:t> Pool Bar</a:t>
            </a:r>
            <a:endParaRPr lang="en-US" sz="2700" b="1" dirty="0">
              <a:solidFill>
                <a:schemeClr val="bg1"/>
              </a:solidFill>
              <a:latin typeface="Calibri" pitchFamily="34" charset="0"/>
              <a:ea typeface="+mj-ea"/>
              <a:cs typeface="+mj-cs"/>
            </a:endParaRPr>
          </a:p>
        </p:txBody>
      </p:sp>
      <p:sp>
        <p:nvSpPr>
          <p:cNvPr id="6" name="TextBox 5"/>
          <p:cNvSpPr txBox="1"/>
          <p:nvPr/>
        </p:nvSpPr>
        <p:spPr>
          <a:xfrm>
            <a:off x="2143116" y="1500176"/>
            <a:ext cx="6077731" cy="353913"/>
          </a:xfrm>
          <a:prstGeom prst="rect">
            <a:avLst/>
          </a:prstGeom>
          <a:noFill/>
        </p:spPr>
        <p:txBody>
          <a:bodyPr wrap="square" lIns="91399" tIns="45700" rIns="91399" bIns="45700" rtlCol="0">
            <a:spAutoFit/>
          </a:bodyPr>
          <a:lstStyle/>
          <a:p>
            <a:r>
              <a:rPr lang="en-US" dirty="0" smtClean="0">
                <a:solidFill>
                  <a:schemeClr val="bg1"/>
                </a:solidFill>
                <a:latin typeface="Calibri" pitchFamily="34" charset="0"/>
              </a:rPr>
              <a:t>Opening Hours: 10.30 am – 10.00 pm. / Seating Capacity: 60</a:t>
            </a:r>
            <a:endParaRPr lang="th-TH" dirty="0">
              <a:solidFill>
                <a:schemeClr val="bg1"/>
              </a:solidFill>
              <a:latin typeface="Calibri" pitchFamily="34" charset="0"/>
            </a:endParaRPr>
          </a:p>
        </p:txBody>
      </p:sp>
      <p:sp>
        <p:nvSpPr>
          <p:cNvPr id="9" name="Rectangle 4"/>
          <p:cNvSpPr>
            <a:spLocks noChangeArrowheads="1"/>
          </p:cNvSpPr>
          <p:nvPr/>
        </p:nvSpPr>
        <p:spPr bwMode="auto">
          <a:xfrm>
            <a:off x="928663" y="5011344"/>
            <a:ext cx="8053614" cy="1585009"/>
          </a:xfrm>
          <a:prstGeom prst="rect">
            <a:avLst/>
          </a:prstGeom>
          <a:noFill/>
          <a:ln w="9525">
            <a:noFill/>
            <a:miter lim="800000"/>
            <a:headEnd/>
            <a:tailEnd/>
          </a:ln>
        </p:spPr>
        <p:txBody>
          <a:bodyPr wrap="square" lIns="91399" tIns="45700" rIns="91399" bIns="45700">
            <a:spAutoFit/>
          </a:bodyPr>
          <a:lstStyle/>
          <a:p>
            <a:pPr algn="ctr"/>
            <a:r>
              <a:rPr lang="en-US" sz="1600" dirty="0" smtClean="0">
                <a:solidFill>
                  <a:schemeClr val="bg1"/>
                </a:solidFill>
                <a:latin typeface="Calibri" pitchFamily="34" charset="0"/>
              </a:rPr>
              <a:t>Enjoy the Grande Stylish creation from our In-house bartender and other International spirits, from our Oceana Pool Bar at Infinity Pool of Sira Grande Hotel &amp; Spa or relax and enjoy the breezes from </a:t>
            </a:r>
            <a:r>
              <a:rPr lang="en-US" sz="1600" dirty="0" err="1" smtClean="0">
                <a:solidFill>
                  <a:schemeClr val="bg1"/>
                </a:solidFill>
                <a:latin typeface="Calibri" pitchFamily="34" charset="0"/>
              </a:rPr>
              <a:t>Patong</a:t>
            </a:r>
            <a:r>
              <a:rPr lang="en-US" sz="1600" dirty="0" smtClean="0">
                <a:solidFill>
                  <a:schemeClr val="bg1"/>
                </a:solidFill>
                <a:latin typeface="Calibri" pitchFamily="34" charset="0"/>
              </a:rPr>
              <a:t> Beach area while sun-bathing at our outdoor loungers, zipping into tropical homemade cocktail. Rooftop Dine &amp; Music Lounge serves a wide variety of Cocktails, Wines, Beers and premium brands of Liquor with stylish dining menu.</a:t>
            </a:r>
          </a:p>
          <a:p>
            <a:pPr algn="ctr"/>
            <a:r>
              <a:rPr lang="en-US" dirty="0">
                <a:solidFill>
                  <a:schemeClr val="bg1"/>
                </a:solidFill>
                <a:latin typeface="Calibri" pitchFamily="34" charset="0"/>
                <a:ea typeface="MS PGothic" pitchFamily="34" charset="-128"/>
                <a:cs typeface="Angsana New" pitchFamily="18" charset="-34"/>
              </a:rPr>
              <a:t>	</a:t>
            </a:r>
          </a:p>
        </p:txBody>
      </p:sp>
      <p:pic>
        <p:nvPicPr>
          <p:cNvPr id="6146" name="Picture 2" descr="C:\Users\user\Desktop\Sira Grande Hotel &amp; Spa (resized)\Oceana pool bar\Oeana pool bar 7 (Small).tif"/>
          <p:cNvPicPr>
            <a:picLocks noChangeAspect="1" noChangeArrowheads="1"/>
          </p:cNvPicPr>
          <p:nvPr/>
        </p:nvPicPr>
        <p:blipFill>
          <a:blip r:embed="rId3" cstate="email"/>
          <a:srcRect/>
          <a:stretch>
            <a:fillRect/>
          </a:stretch>
        </p:blipFill>
        <p:spPr bwMode="auto">
          <a:xfrm>
            <a:off x="404776" y="1928806"/>
            <a:ext cx="4179123" cy="27860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47" name="Picture 3" descr="C:\Users\user\Desktop\Sira Grande Hotel &amp; Spa (resized)\Oceana pool bar\Oeana pool bar 6 (Small).tif"/>
          <p:cNvPicPr>
            <a:picLocks noChangeAspect="1" noChangeArrowheads="1"/>
          </p:cNvPicPr>
          <p:nvPr/>
        </p:nvPicPr>
        <p:blipFill>
          <a:blip r:embed="rId4" cstate="email"/>
          <a:srcRect/>
          <a:stretch>
            <a:fillRect/>
          </a:stretch>
        </p:blipFill>
        <p:spPr bwMode="auto">
          <a:xfrm>
            <a:off x="4572006" y="1928806"/>
            <a:ext cx="4179123" cy="27860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4967051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500306" y="357177"/>
            <a:ext cx="4922121" cy="661689"/>
          </a:xfrm>
          <a:prstGeom prst="rect">
            <a:avLst/>
          </a:prstGeom>
          <a:noFill/>
        </p:spPr>
        <p:txBody>
          <a:bodyPr wrap="none" lIns="91399" tIns="45700" rIns="91399" bIns="45700" rtlCol="0">
            <a:spAutoFit/>
          </a:bodyPr>
          <a:lstStyle/>
          <a:p>
            <a:r>
              <a:rPr lang="en-US" sz="3700" b="1" dirty="0" smtClean="0">
                <a:solidFill>
                  <a:schemeClr val="bg1"/>
                </a:solidFill>
                <a:latin typeface="Calibri" pitchFamily="34" charset="0"/>
              </a:rPr>
              <a:t>Rooftop Swimming Pool</a:t>
            </a:r>
            <a:endParaRPr lang="th-TH" sz="3700" b="1" dirty="0">
              <a:solidFill>
                <a:schemeClr val="bg1"/>
              </a:solidFill>
              <a:latin typeface="Calibri" pitchFamily="34" charset="0"/>
            </a:endParaRPr>
          </a:p>
        </p:txBody>
      </p:sp>
      <p:sp>
        <p:nvSpPr>
          <p:cNvPr id="5" name="Rectangle 2"/>
          <p:cNvSpPr txBox="1">
            <a:spLocks noChangeArrowheads="1"/>
          </p:cNvSpPr>
          <p:nvPr/>
        </p:nvSpPr>
        <p:spPr>
          <a:xfrm>
            <a:off x="857224" y="670189"/>
            <a:ext cx="7500990" cy="981263"/>
          </a:xfrm>
          <a:prstGeom prst="rect">
            <a:avLst/>
          </a:prstGeom>
        </p:spPr>
        <p:txBody>
          <a:bodyPr vert="horz" lIns="91399" tIns="45700" rIns="91399" bIns="45700" anchor="b">
            <a:normAutofit/>
          </a:bodyPr>
          <a:lstStyle/>
          <a:p>
            <a:pPr eaLnBrk="0" hangingPunct="0">
              <a:spcBef>
                <a:spcPct val="0"/>
              </a:spcBef>
              <a:defRPr/>
            </a:pPr>
            <a:r>
              <a:rPr lang="en-US" dirty="0" smtClean="0">
                <a:solidFill>
                  <a:schemeClr val="bg1"/>
                </a:solidFill>
                <a:latin typeface="+mj-lt"/>
                <a:ea typeface="MS PGothic" pitchFamily="34" charset="-128"/>
                <a:cs typeface="Angsana New" pitchFamily="18" charset="-34"/>
              </a:rPr>
              <a:t>		</a:t>
            </a:r>
            <a:endParaRPr lang="en-US" sz="2700" b="1" dirty="0">
              <a:solidFill>
                <a:schemeClr val="bg1"/>
              </a:solidFill>
              <a:latin typeface="Calibri" pitchFamily="34" charset="0"/>
              <a:ea typeface="+mj-ea"/>
              <a:cs typeface="+mj-cs"/>
            </a:endParaRPr>
          </a:p>
        </p:txBody>
      </p:sp>
      <p:sp>
        <p:nvSpPr>
          <p:cNvPr id="6" name="TextBox 5"/>
          <p:cNvSpPr txBox="1"/>
          <p:nvPr/>
        </p:nvSpPr>
        <p:spPr>
          <a:xfrm>
            <a:off x="3000364" y="1000114"/>
            <a:ext cx="3786214" cy="353913"/>
          </a:xfrm>
          <a:prstGeom prst="rect">
            <a:avLst/>
          </a:prstGeom>
          <a:noFill/>
        </p:spPr>
        <p:txBody>
          <a:bodyPr wrap="square" lIns="91399" tIns="45700" rIns="91399" bIns="45700" rtlCol="0">
            <a:spAutoFit/>
          </a:bodyPr>
          <a:lstStyle/>
          <a:p>
            <a:r>
              <a:rPr lang="en-US" dirty="0" smtClean="0">
                <a:solidFill>
                  <a:schemeClr val="bg1"/>
                </a:solidFill>
                <a:latin typeface="Calibri" pitchFamily="34" charset="0"/>
              </a:rPr>
              <a:t>Opening Hours: 08.00 am – 10.00 pm. </a:t>
            </a:r>
            <a:endParaRPr lang="th-TH" dirty="0">
              <a:solidFill>
                <a:schemeClr val="bg1"/>
              </a:solidFill>
              <a:latin typeface="Calibri" pitchFamily="34" charset="0"/>
            </a:endParaRPr>
          </a:p>
        </p:txBody>
      </p:sp>
      <p:sp>
        <p:nvSpPr>
          <p:cNvPr id="9" name="Rectangle 4"/>
          <p:cNvSpPr>
            <a:spLocks noChangeArrowheads="1"/>
          </p:cNvSpPr>
          <p:nvPr/>
        </p:nvSpPr>
        <p:spPr bwMode="auto">
          <a:xfrm>
            <a:off x="928663" y="5011346"/>
            <a:ext cx="8053614" cy="1831230"/>
          </a:xfrm>
          <a:prstGeom prst="rect">
            <a:avLst/>
          </a:prstGeom>
          <a:noFill/>
          <a:ln w="9525">
            <a:noFill/>
            <a:miter lim="800000"/>
            <a:headEnd/>
            <a:tailEnd/>
          </a:ln>
        </p:spPr>
        <p:txBody>
          <a:bodyPr wrap="square" lIns="91399" tIns="45700" rIns="91399" bIns="45700">
            <a:spAutoFit/>
          </a:bodyPr>
          <a:lstStyle/>
          <a:p>
            <a:pPr algn="ctr"/>
            <a:r>
              <a:rPr lang="en-US" sz="1600" dirty="0" smtClean="0">
                <a:solidFill>
                  <a:schemeClr val="bg1"/>
                </a:solidFill>
                <a:latin typeface="Calibri" pitchFamily="34" charset="0"/>
              </a:rPr>
              <a:t>Our fabulous roof-top swimming pool offers our guests with a refreshing way to relax after a long day of sightseeing. Along with a beautiful view of </a:t>
            </a:r>
            <a:r>
              <a:rPr lang="en-US" sz="1600" dirty="0" err="1" smtClean="0">
                <a:solidFill>
                  <a:schemeClr val="bg1"/>
                </a:solidFill>
                <a:latin typeface="Calibri" pitchFamily="34" charset="0"/>
              </a:rPr>
              <a:t>Patong</a:t>
            </a:r>
            <a:r>
              <a:rPr lang="en-US" sz="1600" dirty="0" smtClean="0">
                <a:solidFill>
                  <a:schemeClr val="bg1"/>
                </a:solidFill>
                <a:latin typeface="Calibri" pitchFamily="34" charset="0"/>
              </a:rPr>
              <a:t> beach area's skyline, the swimming pool is the perfect place to enjoy yourself.</a:t>
            </a:r>
          </a:p>
          <a:p>
            <a:pPr algn="ctr"/>
            <a:r>
              <a:rPr lang="en-US" sz="1600" dirty="0" smtClean="0">
                <a:solidFill>
                  <a:schemeClr val="bg1"/>
                </a:solidFill>
                <a:latin typeface="Calibri" pitchFamily="34" charset="0"/>
              </a:rPr>
              <a:t>Our swimming pool uses a natural salt-water purification system instead of harmful chemicals which provides cleaner and safer water for you and your loved ones to enjoy, even for those with more sensitive skin.</a:t>
            </a:r>
          </a:p>
          <a:p>
            <a:pPr algn="ctr"/>
            <a:r>
              <a:rPr lang="en-US" dirty="0">
                <a:solidFill>
                  <a:schemeClr val="bg1"/>
                </a:solidFill>
                <a:latin typeface="Calibri" pitchFamily="34" charset="0"/>
                <a:ea typeface="MS PGothic" pitchFamily="34" charset="-128"/>
                <a:cs typeface="Angsana New" pitchFamily="18" charset="-34"/>
              </a:rPr>
              <a:t>	</a:t>
            </a:r>
          </a:p>
        </p:txBody>
      </p:sp>
      <p:pic>
        <p:nvPicPr>
          <p:cNvPr id="28676" name="Picture 4" descr="C:\Users\user\Desktop\Sira Grande Hotel &amp; Spa (resized)\Oceana pool bar\Oeana pool bar 5 (Small).jpg"/>
          <p:cNvPicPr>
            <a:picLocks noChangeAspect="1" noChangeArrowheads="1"/>
          </p:cNvPicPr>
          <p:nvPr/>
        </p:nvPicPr>
        <p:blipFill>
          <a:blip r:embed="rId3" cstate="email"/>
          <a:srcRect/>
          <a:stretch>
            <a:fillRect/>
          </a:stretch>
        </p:blipFill>
        <p:spPr bwMode="auto">
          <a:xfrm>
            <a:off x="4572000" y="1785926"/>
            <a:ext cx="4260960" cy="28575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677" name="Picture 5" descr="C:\Users\user\Desktop\_MG_0895 (Medium).tif"/>
          <p:cNvPicPr>
            <a:picLocks noChangeAspect="1" noChangeArrowheads="1"/>
          </p:cNvPicPr>
          <p:nvPr/>
        </p:nvPicPr>
        <p:blipFill>
          <a:blip r:embed="rId4" cstate="email"/>
          <a:srcRect/>
          <a:stretch>
            <a:fillRect/>
          </a:stretch>
        </p:blipFill>
        <p:spPr bwMode="auto">
          <a:xfrm>
            <a:off x="257073" y="1785926"/>
            <a:ext cx="4286281" cy="28575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496705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428861" y="357177"/>
            <a:ext cx="5541570" cy="661679"/>
          </a:xfrm>
          <a:prstGeom prst="rect">
            <a:avLst/>
          </a:prstGeom>
          <a:noFill/>
        </p:spPr>
        <p:txBody>
          <a:bodyPr wrap="square" lIns="91399" tIns="45700" rIns="91399" bIns="45700" rtlCol="0">
            <a:spAutoFit/>
          </a:bodyPr>
          <a:lstStyle/>
          <a:p>
            <a:r>
              <a:rPr lang="fr-FR" sz="3700" b="1" dirty="0" err="1" smtClean="0">
                <a:solidFill>
                  <a:schemeClr val="bg1"/>
                </a:solidFill>
                <a:latin typeface="Calibri" pitchFamily="34" charset="0"/>
              </a:rPr>
              <a:t>Oceana</a:t>
            </a:r>
            <a:r>
              <a:rPr lang="fr-FR" sz="3700" b="1" dirty="0" smtClean="0">
                <a:solidFill>
                  <a:schemeClr val="bg1"/>
                </a:solidFill>
                <a:latin typeface="Calibri" pitchFamily="34" charset="0"/>
              </a:rPr>
              <a:t> </a:t>
            </a:r>
            <a:r>
              <a:rPr lang="fr-FR" sz="3700" b="1" dirty="0" err="1" smtClean="0">
                <a:solidFill>
                  <a:schemeClr val="bg1"/>
                </a:solidFill>
                <a:latin typeface="Calibri" pitchFamily="34" charset="0"/>
              </a:rPr>
              <a:t>Function</a:t>
            </a:r>
            <a:r>
              <a:rPr lang="fr-FR" sz="3700" b="1" dirty="0" smtClean="0">
                <a:solidFill>
                  <a:schemeClr val="bg1"/>
                </a:solidFill>
                <a:latin typeface="Calibri" pitchFamily="34" charset="0"/>
              </a:rPr>
              <a:t> room</a:t>
            </a:r>
            <a:endParaRPr lang="th-TH" sz="3700" b="1" dirty="0">
              <a:solidFill>
                <a:schemeClr val="bg1"/>
              </a:solidFill>
              <a:latin typeface="Calibri" pitchFamily="34" charset="0"/>
            </a:endParaRPr>
          </a:p>
        </p:txBody>
      </p:sp>
      <p:sp>
        <p:nvSpPr>
          <p:cNvPr id="9" name="Rectangle 4"/>
          <p:cNvSpPr>
            <a:spLocks noChangeArrowheads="1"/>
          </p:cNvSpPr>
          <p:nvPr/>
        </p:nvSpPr>
        <p:spPr bwMode="auto">
          <a:xfrm>
            <a:off x="642911" y="4214828"/>
            <a:ext cx="8053614" cy="1338788"/>
          </a:xfrm>
          <a:prstGeom prst="rect">
            <a:avLst/>
          </a:prstGeom>
          <a:noFill/>
          <a:ln w="9525">
            <a:noFill/>
            <a:miter lim="800000"/>
            <a:headEnd/>
            <a:tailEnd/>
          </a:ln>
        </p:spPr>
        <p:txBody>
          <a:bodyPr wrap="square" lIns="91399" tIns="45700" rIns="91399" bIns="45700">
            <a:spAutoFit/>
          </a:bodyPr>
          <a:lstStyle/>
          <a:p>
            <a:pPr algn="ctr"/>
            <a:r>
              <a:rPr lang="en-US" sz="1600" dirty="0" smtClean="0">
                <a:solidFill>
                  <a:schemeClr val="bg1"/>
                </a:solidFill>
                <a:latin typeface="Calibri" pitchFamily="34" charset="0"/>
              </a:rPr>
              <a:t>Oceana room has been fitted to be suited for small meetings and smaller gatherings. The meeting and catering room is located at the rooftop floor offering breath-taking view of infinity edge pool and </a:t>
            </a:r>
            <a:r>
              <a:rPr lang="en-US" sz="1600" dirty="0" err="1" smtClean="0">
                <a:solidFill>
                  <a:schemeClr val="bg1"/>
                </a:solidFill>
                <a:latin typeface="Calibri" pitchFamily="34" charset="0"/>
              </a:rPr>
              <a:t>Patong</a:t>
            </a:r>
            <a:r>
              <a:rPr lang="en-US" sz="1600" dirty="0" smtClean="0">
                <a:solidFill>
                  <a:schemeClr val="bg1"/>
                </a:solidFill>
                <a:latin typeface="Calibri" pitchFamily="34" charset="0"/>
              </a:rPr>
              <a:t> beach area’s skyline. Complete with big screen flat television and the high end speakers and stereo equipment.</a:t>
            </a:r>
          </a:p>
          <a:p>
            <a:pPr algn="ctr"/>
            <a:r>
              <a:rPr lang="en-US" dirty="0">
                <a:solidFill>
                  <a:schemeClr val="bg1"/>
                </a:solidFill>
                <a:latin typeface="Calibri" pitchFamily="34" charset="0"/>
                <a:ea typeface="MS PGothic" pitchFamily="34" charset="-128"/>
                <a:cs typeface="Angsana New" pitchFamily="18" charset="-34"/>
              </a:rPr>
              <a:t>	</a:t>
            </a:r>
          </a:p>
        </p:txBody>
      </p:sp>
      <p:graphicFrame>
        <p:nvGraphicFramePr>
          <p:cNvPr id="10" name="ตาราง 9"/>
          <p:cNvGraphicFramePr>
            <a:graphicFrameLocks noGrp="1"/>
          </p:cNvGraphicFramePr>
          <p:nvPr/>
        </p:nvGraphicFramePr>
        <p:xfrm>
          <a:off x="1285859" y="5429277"/>
          <a:ext cx="6643733" cy="1143008"/>
        </p:xfrm>
        <a:graphic>
          <a:graphicData uri="http://schemas.openxmlformats.org/drawingml/2006/table">
            <a:tbl>
              <a:tblPr/>
              <a:tblGrid>
                <a:gridCol w="1546954"/>
                <a:gridCol w="721824"/>
                <a:gridCol w="721824"/>
                <a:gridCol w="721824"/>
                <a:gridCol w="814014"/>
                <a:gridCol w="814668"/>
                <a:gridCol w="628981"/>
                <a:gridCol w="673644"/>
              </a:tblGrid>
              <a:tr h="303075">
                <a:tc gridSpan="8">
                  <a:txBody>
                    <a:bodyPr/>
                    <a:lstStyle/>
                    <a:p>
                      <a:pPr algn="ctr">
                        <a:lnSpc>
                          <a:spcPct val="115000"/>
                        </a:lnSpc>
                        <a:spcAft>
                          <a:spcPts val="0"/>
                        </a:spcAft>
                      </a:pPr>
                      <a:r>
                        <a:rPr lang="en-US" sz="800" b="1" dirty="0">
                          <a:solidFill>
                            <a:srgbClr val="244061"/>
                          </a:solidFill>
                          <a:latin typeface="Calibri"/>
                          <a:ea typeface="Calibri"/>
                          <a:cs typeface="Cordia New"/>
                        </a:rPr>
                        <a:t>BANQUET CAPICITY ACCORDING TO ROOM SET UPS</a:t>
                      </a:r>
                      <a:endParaRPr lang="en-US" sz="800" dirty="0">
                        <a:latin typeface="Calibri"/>
                        <a:ea typeface="Calibri"/>
                        <a:cs typeface="Cordia New"/>
                      </a:endParaRPr>
                    </a:p>
                  </a:txBody>
                  <a:tcPr marL="26314" marR="26314" marT="26318" marB="26318">
                    <a:lnL>
                      <a:noFill/>
                    </a:lnL>
                    <a:lnR>
                      <a:noFill/>
                    </a:lnR>
                    <a:lnT>
                      <a:noFill/>
                    </a:lnT>
                    <a:lnB>
                      <a:noFill/>
                    </a:lnB>
                    <a:solidFill>
                      <a:srgbClr val="FFFFFF"/>
                    </a:solidFill>
                  </a:tcPr>
                </a:tc>
                <a:tc hMerge="1">
                  <a:txBody>
                    <a:bodyPr/>
                    <a:lstStyle/>
                    <a:p>
                      <a:endParaRPr lang="th-TH"/>
                    </a:p>
                  </a:txBody>
                  <a:tcPr/>
                </a:tc>
                <a:tc hMerge="1">
                  <a:txBody>
                    <a:bodyPr/>
                    <a:lstStyle/>
                    <a:p>
                      <a:endParaRPr lang="th-TH"/>
                    </a:p>
                  </a:txBody>
                  <a:tcPr/>
                </a:tc>
                <a:tc hMerge="1">
                  <a:txBody>
                    <a:bodyPr/>
                    <a:lstStyle/>
                    <a:p>
                      <a:endParaRPr lang="th-TH"/>
                    </a:p>
                  </a:txBody>
                  <a:tcPr/>
                </a:tc>
                <a:tc hMerge="1">
                  <a:txBody>
                    <a:bodyPr/>
                    <a:lstStyle/>
                    <a:p>
                      <a:endParaRPr lang="th-TH"/>
                    </a:p>
                  </a:txBody>
                  <a:tcPr/>
                </a:tc>
                <a:tc hMerge="1">
                  <a:txBody>
                    <a:bodyPr/>
                    <a:lstStyle/>
                    <a:p>
                      <a:endParaRPr lang="th-TH"/>
                    </a:p>
                  </a:txBody>
                  <a:tcPr/>
                </a:tc>
                <a:tc hMerge="1">
                  <a:txBody>
                    <a:bodyPr/>
                    <a:lstStyle/>
                    <a:p>
                      <a:endParaRPr lang="th-TH"/>
                    </a:p>
                  </a:txBody>
                  <a:tcPr/>
                </a:tc>
                <a:tc hMerge="1">
                  <a:txBody>
                    <a:bodyPr/>
                    <a:lstStyle/>
                    <a:p>
                      <a:endParaRPr lang="th-TH"/>
                    </a:p>
                  </a:txBody>
                  <a:tcPr/>
                </a:tc>
              </a:tr>
              <a:tr h="536858">
                <a:tc>
                  <a:txBody>
                    <a:bodyPr/>
                    <a:lstStyle/>
                    <a:p>
                      <a:pPr algn="ctr">
                        <a:lnSpc>
                          <a:spcPct val="115000"/>
                        </a:lnSpc>
                        <a:spcAft>
                          <a:spcPts val="0"/>
                        </a:spcAft>
                      </a:pPr>
                      <a:r>
                        <a:rPr lang="en-US" sz="800" b="1">
                          <a:solidFill>
                            <a:srgbClr val="244061"/>
                          </a:solidFill>
                          <a:latin typeface="Calibri"/>
                          <a:ea typeface="Calibri"/>
                          <a:cs typeface="Cordia New"/>
                        </a:rPr>
                        <a:t>Rooms</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b="1">
                          <a:solidFill>
                            <a:srgbClr val="244061"/>
                          </a:solidFill>
                          <a:latin typeface="Calibri"/>
                          <a:ea typeface="Calibri"/>
                          <a:cs typeface="Cordia New"/>
                        </a:rPr>
                        <a:t>Area</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b="1">
                          <a:solidFill>
                            <a:srgbClr val="244061"/>
                          </a:solidFill>
                          <a:latin typeface="Calibri"/>
                          <a:ea typeface="Calibri"/>
                          <a:cs typeface="Cordia New"/>
                        </a:rPr>
                        <a:t>Height</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b="1" dirty="0">
                          <a:solidFill>
                            <a:srgbClr val="244061"/>
                          </a:solidFill>
                          <a:latin typeface="Calibri"/>
                          <a:ea typeface="Calibri"/>
                          <a:cs typeface="Cordia New"/>
                        </a:rPr>
                        <a:t>Theatre</a:t>
                      </a:r>
                      <a:endParaRPr lang="en-US" sz="800" dirty="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b="1" dirty="0">
                          <a:solidFill>
                            <a:srgbClr val="244061"/>
                          </a:solidFill>
                          <a:latin typeface="Calibri"/>
                          <a:ea typeface="Calibri"/>
                          <a:cs typeface="Cordia New"/>
                        </a:rPr>
                        <a:t>Classroom</a:t>
                      </a:r>
                      <a:endParaRPr lang="en-US" sz="800" dirty="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b="1" dirty="0">
                          <a:solidFill>
                            <a:srgbClr val="244061"/>
                          </a:solidFill>
                          <a:latin typeface="Calibri"/>
                          <a:ea typeface="Calibri"/>
                          <a:cs typeface="Cordia New"/>
                        </a:rPr>
                        <a:t>“U” Shape</a:t>
                      </a:r>
                      <a:endParaRPr lang="en-US" sz="800" dirty="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b="1">
                          <a:solidFill>
                            <a:srgbClr val="244061"/>
                          </a:solidFill>
                          <a:latin typeface="Calibri"/>
                          <a:ea typeface="Calibri"/>
                          <a:cs typeface="Cordia New"/>
                        </a:rPr>
                        <a:t>Karaoke room</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b="1">
                          <a:solidFill>
                            <a:srgbClr val="244061"/>
                          </a:solidFill>
                          <a:latin typeface="Calibri"/>
                          <a:ea typeface="Calibri"/>
                          <a:cs typeface="Cordia New"/>
                        </a:rPr>
                        <a:t>Cocktail</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r>
              <a:tr h="303075">
                <a:tc>
                  <a:txBody>
                    <a:bodyPr/>
                    <a:lstStyle/>
                    <a:p>
                      <a:pPr algn="ctr">
                        <a:lnSpc>
                          <a:spcPct val="115000"/>
                        </a:lnSpc>
                        <a:spcAft>
                          <a:spcPts val="0"/>
                        </a:spcAft>
                      </a:pPr>
                      <a:r>
                        <a:rPr lang="en-US" sz="800">
                          <a:solidFill>
                            <a:srgbClr val="244061"/>
                          </a:solidFill>
                          <a:latin typeface="Calibri"/>
                          <a:ea typeface="Calibri"/>
                          <a:cs typeface="Cordia New"/>
                        </a:rPr>
                        <a:t>Oceana Function room</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a:solidFill>
                            <a:srgbClr val="244061"/>
                          </a:solidFill>
                          <a:latin typeface="Calibri"/>
                          <a:ea typeface="Calibri"/>
                          <a:cs typeface="Cordia New"/>
                        </a:rPr>
                        <a:t>72 m2</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a:solidFill>
                            <a:srgbClr val="244061"/>
                          </a:solidFill>
                          <a:latin typeface="Calibri"/>
                          <a:ea typeface="Calibri"/>
                          <a:cs typeface="Cordia New"/>
                        </a:rPr>
                        <a:t>4 m</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a:solidFill>
                            <a:srgbClr val="244061"/>
                          </a:solidFill>
                          <a:latin typeface="Calibri"/>
                          <a:ea typeface="Calibri"/>
                          <a:cs typeface="Cordia New"/>
                        </a:rPr>
                        <a:t>40</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a:solidFill>
                            <a:srgbClr val="244061"/>
                          </a:solidFill>
                          <a:latin typeface="Calibri"/>
                          <a:ea typeface="Calibri"/>
                          <a:cs typeface="Cordia New"/>
                        </a:rPr>
                        <a:t>24</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a:solidFill>
                            <a:srgbClr val="244061"/>
                          </a:solidFill>
                          <a:latin typeface="Calibri"/>
                          <a:ea typeface="Calibri"/>
                          <a:cs typeface="Cordia New"/>
                        </a:rPr>
                        <a:t>16</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a:solidFill>
                            <a:srgbClr val="244061"/>
                          </a:solidFill>
                          <a:latin typeface="Calibri"/>
                          <a:ea typeface="Calibri"/>
                          <a:cs typeface="Cordia New"/>
                        </a:rPr>
                        <a:t>20</a:t>
                      </a:r>
                      <a:endParaRPr lang="en-US" sz="800">
                        <a:latin typeface="Calibri"/>
                        <a:ea typeface="Calibri"/>
                        <a:cs typeface="Cordia New"/>
                      </a:endParaRPr>
                    </a:p>
                  </a:txBody>
                  <a:tcPr marL="26314" marR="26314" marT="26318" marB="26318">
                    <a:lnL>
                      <a:noFill/>
                    </a:lnL>
                    <a:lnR>
                      <a:noFill/>
                    </a:lnR>
                    <a:lnT>
                      <a:noFill/>
                    </a:lnT>
                    <a:lnB>
                      <a:noFill/>
                    </a:lnB>
                    <a:solidFill>
                      <a:srgbClr val="FFFFFF"/>
                    </a:solidFill>
                  </a:tcPr>
                </a:tc>
                <a:tc>
                  <a:txBody>
                    <a:bodyPr/>
                    <a:lstStyle/>
                    <a:p>
                      <a:pPr algn="ctr">
                        <a:lnSpc>
                          <a:spcPct val="115000"/>
                        </a:lnSpc>
                        <a:spcAft>
                          <a:spcPts val="0"/>
                        </a:spcAft>
                      </a:pPr>
                      <a:r>
                        <a:rPr lang="en-US" sz="800" dirty="0">
                          <a:solidFill>
                            <a:srgbClr val="244061"/>
                          </a:solidFill>
                          <a:latin typeface="Calibri"/>
                          <a:ea typeface="Calibri"/>
                          <a:cs typeface="Cordia New"/>
                        </a:rPr>
                        <a:t>30</a:t>
                      </a:r>
                      <a:endParaRPr lang="en-US" sz="800" dirty="0">
                        <a:latin typeface="Calibri"/>
                        <a:ea typeface="Calibri"/>
                        <a:cs typeface="Cordia New"/>
                      </a:endParaRPr>
                    </a:p>
                  </a:txBody>
                  <a:tcPr marL="26314" marR="26314" marT="26318" marB="26318">
                    <a:lnL>
                      <a:noFill/>
                    </a:lnL>
                    <a:lnR>
                      <a:noFill/>
                    </a:lnR>
                    <a:lnT>
                      <a:noFill/>
                    </a:lnT>
                    <a:lnB>
                      <a:noFill/>
                    </a:lnB>
                    <a:solidFill>
                      <a:srgbClr val="FFFFFF"/>
                    </a:solidFill>
                  </a:tcPr>
                </a:tc>
              </a:tr>
            </a:tbl>
          </a:graphicData>
        </a:graphic>
      </p:graphicFrame>
      <p:pic>
        <p:nvPicPr>
          <p:cNvPr id="7171" name="Picture 3" descr="C:\Users\user\Desktop\Sira Grande Hotel &amp; Spa (resized)\Oceana function room\Function room (2) (Small).tif"/>
          <p:cNvPicPr>
            <a:picLocks noChangeAspect="1" noChangeArrowheads="1"/>
          </p:cNvPicPr>
          <p:nvPr/>
        </p:nvPicPr>
        <p:blipFill>
          <a:blip r:embed="rId3" cstate="email"/>
          <a:srcRect/>
          <a:stretch>
            <a:fillRect/>
          </a:stretch>
        </p:blipFill>
        <p:spPr bwMode="auto">
          <a:xfrm>
            <a:off x="1928795" y="928677"/>
            <a:ext cx="5143536" cy="3190898"/>
          </a:xfrm>
          <a:prstGeom prst="rect">
            <a:avLst/>
          </a:prstGeom>
          <a:noFill/>
        </p:spPr>
      </p:pic>
    </p:spTree>
    <p:extLst>
      <p:ext uri="{BB962C8B-B14F-4D97-AF65-F5344CB8AC3E}">
        <p14:creationId xmlns="" xmlns:p14="http://schemas.microsoft.com/office/powerpoint/2010/main" val="24967051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1428728" y="357166"/>
            <a:ext cx="6970331" cy="661679"/>
          </a:xfrm>
          <a:prstGeom prst="rect">
            <a:avLst/>
          </a:prstGeom>
          <a:noFill/>
        </p:spPr>
        <p:txBody>
          <a:bodyPr wrap="square" lIns="91399" tIns="45700" rIns="91399" bIns="45700" rtlCol="0">
            <a:spAutoFit/>
          </a:bodyPr>
          <a:lstStyle/>
          <a:p>
            <a:r>
              <a:rPr lang="fr-FR" sz="3700" b="1" dirty="0" smtClean="0">
                <a:solidFill>
                  <a:schemeClr val="bg1"/>
                </a:solidFill>
                <a:latin typeface="Calibri" pitchFamily="34" charset="0"/>
              </a:rPr>
              <a:t>Event </a:t>
            </a:r>
            <a:r>
              <a:rPr lang="fr-FR" sz="3700" b="1" dirty="0" err="1" smtClean="0">
                <a:solidFill>
                  <a:schemeClr val="bg1"/>
                </a:solidFill>
                <a:latin typeface="Calibri" pitchFamily="34" charset="0"/>
              </a:rPr>
              <a:t>gallery</a:t>
            </a:r>
            <a:r>
              <a:rPr lang="fr-FR" sz="3700" b="1" dirty="0" smtClean="0">
                <a:solidFill>
                  <a:schemeClr val="bg1"/>
                </a:solidFill>
                <a:latin typeface="Calibri" pitchFamily="34" charset="0"/>
              </a:rPr>
              <a:t> @ </a:t>
            </a:r>
            <a:r>
              <a:rPr lang="fr-FR" sz="3700" b="1" dirty="0" err="1" smtClean="0">
                <a:solidFill>
                  <a:schemeClr val="bg1"/>
                </a:solidFill>
                <a:latin typeface="Calibri" pitchFamily="34" charset="0"/>
              </a:rPr>
              <a:t>Oceana</a:t>
            </a:r>
            <a:r>
              <a:rPr lang="fr-FR" sz="3700" b="1" dirty="0" smtClean="0">
                <a:solidFill>
                  <a:schemeClr val="bg1"/>
                </a:solidFill>
                <a:latin typeface="Calibri" pitchFamily="34" charset="0"/>
              </a:rPr>
              <a:t> Pool Bar</a:t>
            </a:r>
            <a:endParaRPr lang="th-TH" sz="3700" b="1" dirty="0">
              <a:solidFill>
                <a:schemeClr val="bg1"/>
              </a:solidFill>
              <a:latin typeface="Calibri" pitchFamily="34" charset="0"/>
            </a:endParaRPr>
          </a:p>
        </p:txBody>
      </p:sp>
      <p:pic>
        <p:nvPicPr>
          <p:cNvPr id="1027" name="Picture 3" descr="C:\Users\user\Desktop\New folder\Event gallery (2) (Small).jpg"/>
          <p:cNvPicPr>
            <a:picLocks noChangeAspect="1" noChangeArrowheads="1"/>
          </p:cNvPicPr>
          <p:nvPr/>
        </p:nvPicPr>
        <p:blipFill>
          <a:blip r:embed="rId3" cstate="email"/>
          <a:srcRect/>
          <a:stretch>
            <a:fillRect/>
          </a:stretch>
        </p:blipFill>
        <p:spPr bwMode="auto">
          <a:xfrm>
            <a:off x="500034" y="1071546"/>
            <a:ext cx="5139818" cy="3429024"/>
          </a:xfrm>
          <a:prstGeom prst="rect">
            <a:avLst/>
          </a:prstGeom>
          <a:noFill/>
        </p:spPr>
      </p:pic>
      <p:pic>
        <p:nvPicPr>
          <p:cNvPr id="1028" name="Picture 4" descr="C:\Users\user\Desktop\New folder\Event gallery (4) (Small).jpg"/>
          <p:cNvPicPr>
            <a:picLocks noChangeAspect="1" noChangeArrowheads="1"/>
          </p:cNvPicPr>
          <p:nvPr/>
        </p:nvPicPr>
        <p:blipFill>
          <a:blip r:embed="rId4" cstate="email"/>
          <a:srcRect/>
          <a:stretch>
            <a:fillRect/>
          </a:stretch>
        </p:blipFill>
        <p:spPr bwMode="auto">
          <a:xfrm>
            <a:off x="500034" y="4500569"/>
            <a:ext cx="2739598" cy="1827721"/>
          </a:xfrm>
          <a:prstGeom prst="rect">
            <a:avLst/>
          </a:prstGeom>
          <a:noFill/>
        </p:spPr>
      </p:pic>
      <p:pic>
        <p:nvPicPr>
          <p:cNvPr id="1029" name="Picture 5" descr="C:\Users\user\Desktop\New folder\Event gallery (8) (Small).jpg"/>
          <p:cNvPicPr>
            <a:picLocks noChangeAspect="1" noChangeArrowheads="1"/>
          </p:cNvPicPr>
          <p:nvPr/>
        </p:nvPicPr>
        <p:blipFill>
          <a:blip r:embed="rId5" cstate="email"/>
          <a:srcRect/>
          <a:stretch>
            <a:fillRect/>
          </a:stretch>
        </p:blipFill>
        <p:spPr bwMode="auto">
          <a:xfrm>
            <a:off x="3071802" y="4500570"/>
            <a:ext cx="2674917" cy="1784569"/>
          </a:xfrm>
          <a:prstGeom prst="rect">
            <a:avLst/>
          </a:prstGeom>
          <a:noFill/>
        </p:spPr>
      </p:pic>
      <p:pic>
        <p:nvPicPr>
          <p:cNvPr id="1030" name="Picture 6" descr="C:\Users\user\Desktop\New folder\Event gallery (9) (Small).jpg"/>
          <p:cNvPicPr>
            <a:picLocks noChangeAspect="1" noChangeArrowheads="1"/>
          </p:cNvPicPr>
          <p:nvPr/>
        </p:nvPicPr>
        <p:blipFill>
          <a:blip r:embed="rId6" cstate="email"/>
          <a:srcRect/>
          <a:stretch>
            <a:fillRect/>
          </a:stretch>
        </p:blipFill>
        <p:spPr bwMode="auto">
          <a:xfrm>
            <a:off x="5643570" y="4500570"/>
            <a:ext cx="2714644" cy="1811072"/>
          </a:xfrm>
          <a:prstGeom prst="rect">
            <a:avLst/>
          </a:prstGeom>
          <a:noFill/>
        </p:spPr>
      </p:pic>
      <p:pic>
        <p:nvPicPr>
          <p:cNvPr id="1031" name="Picture 7" descr="C:\Users\user\Desktop\New folder\Event gallery (1) (Small).jpg"/>
          <p:cNvPicPr>
            <a:picLocks noChangeAspect="1" noChangeArrowheads="1"/>
          </p:cNvPicPr>
          <p:nvPr/>
        </p:nvPicPr>
        <p:blipFill>
          <a:blip r:embed="rId7" cstate="email"/>
          <a:srcRect/>
          <a:stretch>
            <a:fillRect/>
          </a:stretch>
        </p:blipFill>
        <p:spPr bwMode="auto">
          <a:xfrm>
            <a:off x="5643571" y="2666892"/>
            <a:ext cx="2714644" cy="1829602"/>
          </a:xfrm>
          <a:prstGeom prst="rect">
            <a:avLst/>
          </a:prstGeom>
          <a:noFill/>
        </p:spPr>
      </p:pic>
      <p:pic>
        <p:nvPicPr>
          <p:cNvPr id="1032" name="Picture 8" descr="C:\Users\user\Desktop\New folder\Event gallery (6) (Small).jpg"/>
          <p:cNvPicPr>
            <a:picLocks noChangeAspect="1" noChangeArrowheads="1"/>
          </p:cNvPicPr>
          <p:nvPr/>
        </p:nvPicPr>
        <p:blipFill>
          <a:blip r:embed="rId8" cstate="email"/>
          <a:srcRect/>
          <a:stretch>
            <a:fillRect/>
          </a:stretch>
        </p:blipFill>
        <p:spPr bwMode="auto">
          <a:xfrm>
            <a:off x="5643570" y="1071546"/>
            <a:ext cx="2714644" cy="1620433"/>
          </a:xfrm>
          <a:prstGeom prst="rect">
            <a:avLst/>
          </a:prstGeom>
          <a:noFill/>
        </p:spPr>
      </p:pic>
    </p:spTree>
    <p:extLst>
      <p:ext uri="{BB962C8B-B14F-4D97-AF65-F5344CB8AC3E}">
        <p14:creationId xmlns="" xmlns:p14="http://schemas.microsoft.com/office/powerpoint/2010/main" val="24967051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714746" y="357177"/>
            <a:ext cx="1846086" cy="661689"/>
          </a:xfrm>
          <a:prstGeom prst="rect">
            <a:avLst/>
          </a:prstGeom>
          <a:noFill/>
        </p:spPr>
        <p:txBody>
          <a:bodyPr wrap="none" lIns="91399" tIns="45700" rIns="91399" bIns="45700" rtlCol="0">
            <a:spAutoFit/>
          </a:bodyPr>
          <a:lstStyle/>
          <a:p>
            <a:r>
              <a:rPr lang="en-US" sz="3700" b="1" dirty="0" smtClean="0">
                <a:solidFill>
                  <a:schemeClr val="bg1"/>
                </a:solidFill>
                <a:latin typeface="Calibri" pitchFamily="34" charset="0"/>
              </a:rPr>
              <a:t> Sira Spa</a:t>
            </a:r>
            <a:endParaRPr lang="th-TH" sz="3700" b="1" dirty="0">
              <a:solidFill>
                <a:schemeClr val="bg1"/>
              </a:solidFill>
              <a:latin typeface="Calibri" pitchFamily="34" charset="0"/>
            </a:endParaRPr>
          </a:p>
        </p:txBody>
      </p:sp>
      <p:sp>
        <p:nvSpPr>
          <p:cNvPr id="5" name="Rectangle 2"/>
          <p:cNvSpPr txBox="1">
            <a:spLocks noChangeArrowheads="1"/>
          </p:cNvSpPr>
          <p:nvPr/>
        </p:nvSpPr>
        <p:spPr>
          <a:xfrm>
            <a:off x="857224" y="670189"/>
            <a:ext cx="7500990" cy="981263"/>
          </a:xfrm>
          <a:prstGeom prst="rect">
            <a:avLst/>
          </a:prstGeom>
        </p:spPr>
        <p:txBody>
          <a:bodyPr vert="horz" lIns="91399" tIns="45700" rIns="91399" bIns="45700" anchor="b">
            <a:normAutofit/>
          </a:bodyPr>
          <a:lstStyle/>
          <a:p>
            <a:pPr eaLnBrk="0" hangingPunct="0">
              <a:spcBef>
                <a:spcPct val="0"/>
              </a:spcBef>
              <a:defRPr/>
            </a:pPr>
            <a:r>
              <a:rPr lang="en-US" dirty="0" smtClean="0">
                <a:solidFill>
                  <a:schemeClr val="bg1"/>
                </a:solidFill>
                <a:latin typeface="+mj-lt"/>
                <a:ea typeface="MS PGothic" pitchFamily="34" charset="-128"/>
                <a:cs typeface="Angsana New" pitchFamily="18" charset="-34"/>
              </a:rPr>
              <a:t>		</a:t>
            </a:r>
            <a:endParaRPr lang="en-US" sz="2700" b="1" dirty="0">
              <a:solidFill>
                <a:schemeClr val="bg1"/>
              </a:solidFill>
              <a:latin typeface="Calibri" pitchFamily="34" charset="0"/>
              <a:ea typeface="+mj-ea"/>
              <a:cs typeface="+mj-cs"/>
            </a:endParaRPr>
          </a:p>
        </p:txBody>
      </p:sp>
      <p:sp>
        <p:nvSpPr>
          <p:cNvPr id="6" name="TextBox 5"/>
          <p:cNvSpPr txBox="1"/>
          <p:nvPr/>
        </p:nvSpPr>
        <p:spPr>
          <a:xfrm>
            <a:off x="3000364" y="1000114"/>
            <a:ext cx="3786214" cy="353913"/>
          </a:xfrm>
          <a:prstGeom prst="rect">
            <a:avLst/>
          </a:prstGeom>
          <a:noFill/>
        </p:spPr>
        <p:txBody>
          <a:bodyPr wrap="square" lIns="91399" tIns="45700" rIns="91399" bIns="45700" rtlCol="0">
            <a:spAutoFit/>
          </a:bodyPr>
          <a:lstStyle/>
          <a:p>
            <a:r>
              <a:rPr lang="en-US" dirty="0" smtClean="0">
                <a:solidFill>
                  <a:schemeClr val="bg1"/>
                </a:solidFill>
                <a:latin typeface="Calibri" pitchFamily="34" charset="0"/>
              </a:rPr>
              <a:t>Opening Hours: 10.00 am – 10.00 pm. </a:t>
            </a:r>
            <a:endParaRPr lang="th-TH" dirty="0">
              <a:solidFill>
                <a:schemeClr val="bg1"/>
              </a:solidFill>
              <a:latin typeface="Calibri" pitchFamily="34" charset="0"/>
            </a:endParaRPr>
          </a:p>
        </p:txBody>
      </p:sp>
      <p:sp>
        <p:nvSpPr>
          <p:cNvPr id="9" name="Rectangle 4"/>
          <p:cNvSpPr>
            <a:spLocks noChangeArrowheads="1"/>
          </p:cNvSpPr>
          <p:nvPr/>
        </p:nvSpPr>
        <p:spPr bwMode="auto">
          <a:xfrm>
            <a:off x="285721" y="5214953"/>
            <a:ext cx="8696556" cy="1831230"/>
          </a:xfrm>
          <a:prstGeom prst="rect">
            <a:avLst/>
          </a:prstGeom>
          <a:noFill/>
          <a:ln w="9525">
            <a:noFill/>
            <a:miter lim="800000"/>
            <a:headEnd/>
            <a:tailEnd/>
          </a:ln>
        </p:spPr>
        <p:txBody>
          <a:bodyPr wrap="square" lIns="91399" tIns="45700" rIns="91399" bIns="45700">
            <a:spAutoFit/>
          </a:bodyPr>
          <a:lstStyle/>
          <a:p>
            <a:pPr algn="ctr"/>
            <a:r>
              <a:rPr lang="en-US" sz="1600" dirty="0" smtClean="0">
                <a:solidFill>
                  <a:schemeClr val="bg1"/>
                </a:solidFill>
                <a:latin typeface="Calibri" pitchFamily="34" charset="0"/>
              </a:rPr>
              <a:t>Sira Spa offers a variety of different spa and massage therapy treatments. Bring wellness into your life, with tempting spa rituals featuring time tested beauty techniques alongside the latest treatments. </a:t>
            </a:r>
          </a:p>
          <a:p>
            <a:pPr algn="ctr"/>
            <a:r>
              <a:rPr lang="en-US" sz="1600" dirty="0" smtClean="0">
                <a:solidFill>
                  <a:schemeClr val="bg1"/>
                </a:solidFill>
                <a:latin typeface="Calibri" pitchFamily="34" charset="0"/>
              </a:rPr>
              <a:t> </a:t>
            </a:r>
          </a:p>
          <a:p>
            <a:pPr algn="ctr"/>
            <a:r>
              <a:rPr lang="en-US" sz="1600" dirty="0" smtClean="0">
                <a:solidFill>
                  <a:schemeClr val="bg1"/>
                </a:solidFill>
                <a:latin typeface="Calibri" pitchFamily="34" charset="0"/>
              </a:rPr>
              <a:t>A wide variety of treatments are available such as: facials spa, traditional massages, pedicures, manicures, aroma therapies, steams, sauna and much more. Plus, all of our treatments are custom tailored for your unique skin.</a:t>
            </a:r>
          </a:p>
          <a:p>
            <a:pPr algn="ctr"/>
            <a:r>
              <a:rPr lang="en-US" dirty="0">
                <a:solidFill>
                  <a:schemeClr val="bg1"/>
                </a:solidFill>
                <a:latin typeface="Calibri" pitchFamily="34" charset="0"/>
                <a:ea typeface="MS PGothic" pitchFamily="34" charset="-128"/>
                <a:cs typeface="Angsana New" pitchFamily="18" charset="-34"/>
              </a:rPr>
              <a:t>	</a:t>
            </a:r>
          </a:p>
        </p:txBody>
      </p:sp>
      <p:pic>
        <p:nvPicPr>
          <p:cNvPr id="29698" name="Picture 2" descr="C:\Users\user\Desktop\spa3.jpg"/>
          <p:cNvPicPr>
            <a:picLocks noChangeAspect="1" noChangeArrowheads="1"/>
          </p:cNvPicPr>
          <p:nvPr/>
        </p:nvPicPr>
        <p:blipFill>
          <a:blip r:embed="rId3" cstate="email"/>
          <a:srcRect/>
          <a:stretch>
            <a:fillRect/>
          </a:stretch>
        </p:blipFill>
        <p:spPr bwMode="auto">
          <a:xfrm>
            <a:off x="1000100" y="1500177"/>
            <a:ext cx="7500990" cy="3564548"/>
          </a:xfrm>
          <a:prstGeom prst="rect">
            <a:avLst/>
          </a:prstGeom>
          <a:noFill/>
        </p:spPr>
      </p:pic>
    </p:spTree>
    <p:extLst>
      <p:ext uri="{BB962C8B-B14F-4D97-AF65-F5344CB8AC3E}">
        <p14:creationId xmlns="" xmlns:p14="http://schemas.microsoft.com/office/powerpoint/2010/main" val="24967051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Rectangle 1"/>
          <p:cNvSpPr/>
          <p:nvPr/>
        </p:nvSpPr>
        <p:spPr>
          <a:xfrm>
            <a:off x="41571" y="900552"/>
            <a:ext cx="9102435" cy="6632545"/>
          </a:xfrm>
          <a:prstGeom prst="rect">
            <a:avLst/>
          </a:prstGeom>
        </p:spPr>
        <p:txBody>
          <a:bodyPr wrap="square" lIns="91399" tIns="45700" rIns="91399" bIns="45700">
            <a:spAutoFit/>
          </a:bodyPr>
          <a:lstStyle/>
          <a:p>
            <a:pPr algn="ctr"/>
            <a:r>
              <a:rPr lang="en-US" sz="4100" b="1" dirty="0" smtClean="0">
                <a:solidFill>
                  <a:schemeClr val="bg1"/>
                </a:solidFill>
                <a:latin typeface="Calibri" pitchFamily="34" charset="0"/>
              </a:rPr>
              <a:t>It’s your </a:t>
            </a:r>
            <a:r>
              <a:rPr lang="en-US" sz="4100" b="1" i="1" dirty="0" smtClean="0">
                <a:solidFill>
                  <a:schemeClr val="bg1"/>
                </a:solidFill>
                <a:latin typeface="Calibri" pitchFamily="34" charset="0"/>
              </a:rPr>
              <a:t>Grande style</a:t>
            </a:r>
            <a:r>
              <a:rPr lang="en-US" sz="4100" b="1" dirty="0" smtClean="0">
                <a:solidFill>
                  <a:schemeClr val="bg1"/>
                </a:solidFill>
                <a:latin typeface="Calibri" pitchFamily="34" charset="0"/>
              </a:rPr>
              <a:t>!</a:t>
            </a:r>
          </a:p>
          <a:p>
            <a:pPr algn="ctr"/>
            <a:endParaRPr lang="en-US" sz="4100" b="1" dirty="0">
              <a:solidFill>
                <a:schemeClr val="bg1"/>
              </a:solidFill>
              <a:latin typeface="Calibri" pitchFamily="34" charset="0"/>
            </a:endParaRPr>
          </a:p>
          <a:p>
            <a:pPr algn="ctr"/>
            <a:endParaRPr lang="en-US" sz="4100" b="1" dirty="0" smtClean="0">
              <a:solidFill>
                <a:schemeClr val="bg1"/>
              </a:solidFill>
              <a:latin typeface="Calibri" pitchFamily="34" charset="0"/>
            </a:endParaRPr>
          </a:p>
          <a:p>
            <a:pPr algn="ctr"/>
            <a:endParaRPr lang="en-US" sz="4100" b="1" dirty="0">
              <a:solidFill>
                <a:schemeClr val="bg1"/>
              </a:solidFill>
              <a:latin typeface="Calibri" pitchFamily="34" charset="0"/>
            </a:endParaRPr>
          </a:p>
          <a:p>
            <a:pPr algn="ctr"/>
            <a:endParaRPr lang="en-US" sz="4100" b="1" dirty="0" smtClean="0">
              <a:solidFill>
                <a:schemeClr val="bg1"/>
              </a:solidFill>
              <a:latin typeface="Calibri" pitchFamily="34" charset="0"/>
            </a:endParaRPr>
          </a:p>
          <a:p>
            <a:pPr algn="ctr"/>
            <a:endParaRPr lang="en-US" sz="4100" b="1" dirty="0">
              <a:solidFill>
                <a:schemeClr val="bg1"/>
              </a:solidFill>
              <a:latin typeface="Calibri" pitchFamily="34" charset="0"/>
            </a:endParaRPr>
          </a:p>
          <a:p>
            <a:pPr algn="ctr"/>
            <a:r>
              <a:rPr lang="en-US" sz="3700" b="1" dirty="0" smtClean="0">
                <a:solidFill>
                  <a:schemeClr val="bg1"/>
                </a:solidFill>
                <a:latin typeface="Calibri" pitchFamily="34" charset="0"/>
              </a:rPr>
              <a:t>www.siragrandhotel.com</a:t>
            </a:r>
          </a:p>
          <a:p>
            <a:pPr algn="ctr"/>
            <a:r>
              <a:rPr lang="en-AU" sz="2700" dirty="0">
                <a:solidFill>
                  <a:schemeClr val="bg1"/>
                </a:solidFill>
                <a:latin typeface="Calibri" pitchFamily="34" charset="0"/>
              </a:rPr>
              <a:t>Tel : +66 (0)76 </a:t>
            </a:r>
            <a:r>
              <a:rPr lang="en-AU" sz="2700" dirty="0" smtClean="0">
                <a:solidFill>
                  <a:schemeClr val="bg1"/>
                </a:solidFill>
                <a:latin typeface="Calibri" pitchFamily="34" charset="0"/>
              </a:rPr>
              <a:t>540 991</a:t>
            </a:r>
            <a:endParaRPr lang="en-AU" sz="2700" dirty="0">
              <a:solidFill>
                <a:schemeClr val="bg1"/>
              </a:solidFill>
              <a:latin typeface="Calibri" pitchFamily="34" charset="0"/>
            </a:endParaRPr>
          </a:p>
          <a:p>
            <a:pPr algn="ctr"/>
            <a:r>
              <a:rPr lang="en-AU" sz="2700" dirty="0">
                <a:solidFill>
                  <a:schemeClr val="bg1"/>
                </a:solidFill>
                <a:latin typeface="Calibri" pitchFamily="34" charset="0"/>
              </a:rPr>
              <a:t>Email: </a:t>
            </a:r>
            <a:r>
              <a:rPr lang="en-AU" sz="2700" dirty="0" smtClean="0">
                <a:solidFill>
                  <a:schemeClr val="bg1"/>
                </a:solidFill>
                <a:latin typeface="Calibri" pitchFamily="34" charset="0"/>
              </a:rPr>
              <a:t>info@siragrandhotel.com</a:t>
            </a:r>
            <a:endParaRPr lang="en-AU" sz="2700" dirty="0">
              <a:solidFill>
                <a:schemeClr val="bg1"/>
              </a:solidFill>
              <a:latin typeface="Calibri" pitchFamily="34" charset="0"/>
            </a:endParaRPr>
          </a:p>
          <a:p>
            <a:pPr algn="ctr"/>
            <a:endParaRPr lang="en-AU" sz="3100" dirty="0">
              <a:solidFill>
                <a:schemeClr val="bg1"/>
              </a:solidFill>
              <a:latin typeface="Calibri" pitchFamily="34" charset="0"/>
              <a:ea typeface="MS PGothic" pitchFamily="34" charset="-128"/>
              <a:cs typeface="Angsana New" pitchFamily="18" charset="-34"/>
            </a:endParaRPr>
          </a:p>
          <a:p>
            <a:pPr algn="ctr"/>
            <a:endParaRPr lang="th-TH" sz="4100" b="1" dirty="0">
              <a:solidFill>
                <a:schemeClr val="bg1"/>
              </a:solidFill>
              <a:latin typeface="Calibri" pitchFamily="34" charset="0"/>
            </a:endParaRPr>
          </a:p>
        </p:txBody>
      </p:sp>
      <p:pic>
        <p:nvPicPr>
          <p:cNvPr id="4"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786057" y="2214560"/>
            <a:ext cx="3501251" cy="1731068"/>
          </a:xfrm>
          <a:prstGeom prst="rect">
            <a:avLst/>
          </a:prstGeom>
        </p:spPr>
      </p:pic>
    </p:spTree>
    <p:extLst>
      <p:ext uri="{BB962C8B-B14F-4D97-AF65-F5344CB8AC3E}">
        <p14:creationId xmlns="" xmlns:p14="http://schemas.microsoft.com/office/powerpoint/2010/main" val="19653296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1379</TotalTime>
  <Words>679</Words>
  <Application>Microsoft Office PowerPoint</Application>
  <PresentationFormat>นำเสนอทางหน้าจอ (4:3)</PresentationFormat>
  <Paragraphs>141</Paragraphs>
  <Slides>18</Slides>
  <Notes>0</Notes>
  <HiddenSlides>0</HiddenSlides>
  <MMClips>0</MMClips>
  <ScaleCrop>false</ScaleCrop>
  <HeadingPairs>
    <vt:vector size="4" baseType="variant">
      <vt:variant>
        <vt:lpstr>ชุดรูปแบบ</vt:lpstr>
      </vt:variant>
      <vt:variant>
        <vt:i4>1</vt:i4>
      </vt:variant>
      <vt:variant>
        <vt:lpstr>ชื่อเรื่องภาพนิ่ง</vt:lpstr>
      </vt:variant>
      <vt:variant>
        <vt:i4>18</vt:i4>
      </vt:variant>
    </vt:vector>
  </HeadingPairs>
  <TitlesOfParts>
    <vt:vector size="19" baseType="lpstr">
      <vt:lpstr>Civic</vt:lpstr>
      <vt:lpstr>ภาพนิ่ง 1</vt:lpstr>
      <vt:lpstr>ภาพนิ่ง 2</vt:lpstr>
      <vt:lpstr>ภาพนิ่ง 3</vt:lpstr>
      <vt:lpstr>ภาพนิ่ง 4</vt:lpstr>
      <vt:lpstr>ภาพนิ่ง 5</vt:lpstr>
      <vt:lpstr>ภาพนิ่ง 6</vt:lpstr>
      <vt:lpstr>ภาพนิ่ง 7</vt:lpstr>
      <vt:lpstr>ภาพนิ่ง 8</vt:lpstr>
      <vt:lpstr>ภาพนิ่ง 9</vt:lpstr>
      <vt:lpstr>ภาพนิ่ง 10</vt:lpstr>
      <vt:lpstr>ภาพนิ่ง 11</vt:lpstr>
      <vt:lpstr>ภาพนิ่ง 12</vt:lpstr>
      <vt:lpstr>ภาพนิ่ง 13</vt:lpstr>
      <vt:lpstr>ภาพนิ่ง 14</vt:lpstr>
      <vt:lpstr>ภาพนิ่ง 15</vt:lpstr>
      <vt:lpstr>ภาพนิ่ง 16</vt:lpstr>
      <vt:lpstr>ภาพนิ่ง 17</vt:lpstr>
      <vt:lpstr>ภาพนิ่ง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Crib Patong</dc:title>
  <dc:creator>O2COM</dc:creator>
  <cp:lastModifiedBy>user</cp:lastModifiedBy>
  <cp:revision>108</cp:revision>
  <dcterms:created xsi:type="dcterms:W3CDTF">2010-08-11T05:04:06Z</dcterms:created>
  <dcterms:modified xsi:type="dcterms:W3CDTF">2014-12-13T07:27:58Z</dcterms:modified>
</cp:coreProperties>
</file>