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6858000" cy="9144000" type="screen4x3"/>
  <p:notesSz cx="6858000" cy="9144000"/>
  <p:defaultTextStyle>
    <a:defPPr>
      <a:defRPr lang="en-US"/>
    </a:defPPr>
    <a:lvl1pPr marL="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EFE2"/>
    <a:srgbClr val="FEF2E8"/>
    <a:srgbClr val="F5E4E3"/>
    <a:srgbClr val="E7E8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94707" autoAdjust="0"/>
  </p:normalViewPr>
  <p:slideViewPr>
    <p:cSldViewPr>
      <p:cViewPr>
        <p:scale>
          <a:sx n="154" d="100"/>
          <a:sy n="154" d="100"/>
        </p:scale>
        <p:origin x="324" y="565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1EBCAE2-48EC-4A18-9DB0-0F5C5B2C89BB}" type="doc">
      <dgm:prSet loTypeId="urn:microsoft.com/office/officeart/2005/8/layout/hierarchy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D2C5CC9-6F93-4B26-874A-349C6B4855C8}">
      <dgm:prSet custT="1"/>
      <dgm:spPr>
        <a:solidFill>
          <a:schemeClr val="bg1"/>
        </a:solidFill>
      </dgm:spPr>
      <dgm:t>
        <a:bodyPr/>
        <a:lstStyle/>
        <a:p>
          <a:pPr algn="ctr" rtl="0"/>
          <a:endParaRPr lang="en-US" sz="800" b="1" dirty="0" smtClean="0">
            <a:solidFill>
              <a:schemeClr val="tx1"/>
            </a:solidFill>
            <a:latin typeface="+mn-lt"/>
          </a:endParaRPr>
        </a:p>
        <a:p>
          <a:pPr algn="ctr" rtl="0"/>
          <a:r>
            <a:rPr lang="ru-RU" sz="800" b="1" dirty="0" smtClean="0">
              <a:solidFill>
                <a:schemeClr val="tx1"/>
              </a:solidFill>
              <a:latin typeface="+mn-lt"/>
            </a:rPr>
            <a:t>Информация</a:t>
          </a:r>
          <a:endParaRPr lang="en-US" sz="800" b="1" dirty="0" smtClean="0">
            <a:solidFill>
              <a:schemeClr val="tx1"/>
            </a:solidFill>
            <a:latin typeface="+mn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Время заезда в номер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 14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: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00</a:t>
          </a:r>
          <a:r>
            <a:rPr lang="ru-RU" sz="800" b="0" baseline="0" dirty="0" smtClean="0">
              <a:solidFill>
                <a:schemeClr val="tx1"/>
              </a:solidFill>
              <a:latin typeface="+mn-lt"/>
            </a:rPr>
            <a:t>.</a:t>
          </a:r>
          <a:endParaRPr lang="en-US" sz="800" b="0" baseline="0" dirty="0" smtClean="0">
            <a:solidFill>
              <a:schemeClr val="tx1"/>
            </a:solidFill>
            <a:latin typeface="+mn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Время освобождения номера </a:t>
          </a:r>
          <a:r>
            <a:rPr lang="en-US" sz="800" dirty="0" smtClean="0">
              <a:solidFill>
                <a:schemeClr val="tx1"/>
              </a:solidFill>
              <a:latin typeface="+mn-lt"/>
            </a:rPr>
            <a:t> 12:00 </a:t>
          </a:r>
          <a:r>
            <a:rPr lang="ru-RU" sz="800" dirty="0" smtClean="0">
              <a:solidFill>
                <a:schemeClr val="tx1"/>
              </a:solidFill>
              <a:latin typeface="+mn-lt"/>
            </a:rPr>
            <a:t>дня. В день отъезда</a:t>
          </a:r>
          <a:r>
            <a:rPr lang="en-US" sz="800" dirty="0" smtClean="0">
              <a:solidFill>
                <a:schemeClr val="tx1"/>
              </a:solidFill>
              <a:latin typeface="+mn-lt"/>
            </a:rPr>
            <a:t>,</a:t>
          </a:r>
          <a:r>
            <a:rPr lang="ru-RU" sz="800" baseline="0" dirty="0" smtClean="0">
              <a:solidFill>
                <a:schemeClr val="tx1"/>
              </a:solidFill>
              <a:latin typeface="+mn-lt"/>
            </a:rPr>
            <a:t>ключ от комнаты и карточки на полотенца должны быть возвращы на ресешен, браслеты  «ВСЕ ВЛЮЧЕНО» должны быть срезаны до 12:00.</a:t>
          </a:r>
          <a:endParaRPr lang="en-US" sz="800" b="1" dirty="0" smtClean="0">
            <a:solidFill>
              <a:schemeClr val="tx1"/>
            </a:solidFill>
            <a:latin typeface="+mn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Дополнительные расходы после сдачи номера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оплачиваются перед выездом.</a:t>
          </a:r>
          <a:endParaRPr lang="en-US" sz="800" b="1" dirty="0" smtClean="0">
            <a:solidFill>
              <a:schemeClr val="tx1"/>
            </a:solidFill>
            <a:latin typeface="+mn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Рейсовый автобус в Наама Бэй </a:t>
          </a:r>
          <a:r>
            <a:rPr lang="en-US" sz="800" b="1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расписание находится в Лобби отеля . Просим резервировать места день в день у консьержа.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 </a:t>
          </a:r>
          <a:endParaRPr lang="en-US" sz="800" b="1" dirty="0" smtClean="0">
            <a:solidFill>
              <a:schemeClr val="tx1"/>
            </a:solidFill>
            <a:latin typeface="+mn-lt"/>
          </a:endParaRPr>
        </a:p>
        <a:p>
          <a:pPr algn="l" rtl="0"/>
          <a:r>
            <a:rPr lang="ru-RU" sz="800" b="1" dirty="0" smtClean="0">
              <a:solidFill>
                <a:schemeClr val="tx1"/>
              </a:solidFill>
              <a:latin typeface="+mn-lt"/>
            </a:rPr>
            <a:t>Автобус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между Фронт и Спорт Отелями ходит ежедневно каждые 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10 - 15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минут с 0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7:00 </a:t>
          </a:r>
          <a:r>
            <a:rPr lang="ru-RU" sz="800" b="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800" b="0" dirty="0" smtClean="0">
              <a:solidFill>
                <a:schemeClr val="tx1"/>
              </a:solidFill>
              <a:latin typeface="+mn-lt"/>
            </a:rPr>
            <a:t> 01:00.</a:t>
          </a:r>
          <a:endParaRPr lang="en-US" sz="800" b="0" dirty="0">
            <a:solidFill>
              <a:schemeClr val="tx1"/>
            </a:solidFill>
            <a:latin typeface="+mn-lt"/>
          </a:endParaRPr>
        </a:p>
      </dgm:t>
    </dgm:pt>
    <dgm:pt modelId="{2A26C00E-3BD1-4FB3-80C2-C990F83CAAA0}" type="parTrans" cxnId="{04C3A8B4-A264-44D6-95FA-6062C9F92307}">
      <dgm:prSet/>
      <dgm:spPr/>
      <dgm:t>
        <a:bodyPr/>
        <a:lstStyle/>
        <a:p>
          <a:endParaRPr lang="en-US"/>
        </a:p>
      </dgm:t>
    </dgm:pt>
    <dgm:pt modelId="{41F9C112-F768-446F-BFD9-E569591326E6}" type="sibTrans" cxnId="{04C3A8B4-A264-44D6-95FA-6062C9F92307}">
      <dgm:prSet/>
      <dgm:spPr/>
      <dgm:t>
        <a:bodyPr/>
        <a:lstStyle/>
        <a:p>
          <a:endParaRPr lang="en-US"/>
        </a:p>
      </dgm:t>
    </dgm:pt>
    <dgm:pt modelId="{0F92149A-DB8C-4EFD-843B-3B04F7B81911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ru-RU" sz="800" b="1" dirty="0" smtClean="0">
              <a:solidFill>
                <a:schemeClr val="tx1"/>
              </a:solidFill>
              <a:latin typeface="+mj-lt"/>
            </a:rPr>
            <a:t>Правила безопасности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Пожалуйста храните  ценные вещи, драгоценности и деньги в сейфе в вашей комнате.</a:t>
          </a: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Просьба не оставлять ваши личные вещи за пределами вашего номера, а так же на терассе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балконе, так как в этом случае отель не несет ответственностиза какую – либо пропажу.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Любой ущерб, нанесенный гостями в номерах, либо общественных местах отеля должен быть компенсирован в денежной форме до отъезда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. </a:t>
          </a: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Курение кальяна в комнате, на балконе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терассе строго запрещается.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en-US" sz="8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Вывешивание личных вещей, полотенец на стульях  или балконных перилах запрещается.</a:t>
          </a:r>
          <a:endParaRPr lang="en-US" sz="800" dirty="0"/>
        </a:p>
      </dgm:t>
    </dgm:pt>
    <dgm:pt modelId="{D51801E9-73E6-4608-A33B-40172D79F237}" type="parTrans" cxnId="{F46A6E09-160C-4A72-BE1E-24352753CA16}">
      <dgm:prSet/>
      <dgm:spPr/>
      <dgm:t>
        <a:bodyPr/>
        <a:lstStyle/>
        <a:p>
          <a:endParaRPr lang="en-US"/>
        </a:p>
      </dgm:t>
    </dgm:pt>
    <dgm:pt modelId="{5B4FDB41-38F1-4927-9FCC-6C1F627631D4}" type="sibTrans" cxnId="{F46A6E09-160C-4A72-BE1E-24352753CA16}">
      <dgm:prSet/>
      <dgm:spPr/>
      <dgm:t>
        <a:bodyPr/>
        <a:lstStyle/>
        <a:p>
          <a:endParaRPr lang="en-US"/>
        </a:p>
      </dgm:t>
    </dgm:pt>
    <dgm:pt modelId="{50B09647-0E98-4B79-B147-D36120CB7821}">
      <dgm:prSet custT="1"/>
      <dgm:spPr>
        <a:solidFill>
          <a:schemeClr val="bg1"/>
        </a:solidFill>
      </dgm:spPr>
      <dgm:t>
        <a:bodyPr/>
        <a:lstStyle/>
        <a:p>
          <a:pPr algn="ctr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Развлекательные мероприятия</a:t>
          </a:r>
        </a:p>
        <a:p>
          <a:pPr algn="l"/>
          <a:r>
            <a:rPr lang="ru-RU" sz="800" b="1" dirty="0" smtClean="0">
              <a:solidFill>
                <a:schemeClr val="tx1"/>
              </a:solidFill>
              <a:latin typeface="+mj-lt"/>
            </a:rPr>
            <a:t>Развлечения</a:t>
          </a:r>
          <a:r>
            <a:rPr lang="en-US" sz="800" b="1" dirty="0" smtClean="0">
              <a:solidFill>
                <a:schemeClr val="tx1"/>
              </a:solidFill>
              <a:latin typeface="+mj-lt"/>
            </a:rPr>
            <a:t>:</a:t>
          </a:r>
          <a:r>
            <a:rPr lang="ru-RU" sz="800" b="1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Живая музыка и шоу проходят каждую ночь на терассах ресторанов «Лагуна», «Водопады» и Итальянского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,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в ночном клубе 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“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Норманди 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II”.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Подробное расписание анимации находится у вас в комнате или на Ресепшн.</a:t>
          </a:r>
          <a:endParaRPr lang="en-US" sz="800" b="1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Спортивные мероприятия</a:t>
          </a:r>
          <a:r>
            <a:rPr lang="en-US" sz="800" b="1" i="0" u="none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1" i="0" u="none" baseline="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baseline="0" dirty="0" smtClean="0">
              <a:solidFill>
                <a:schemeClr val="tx1"/>
              </a:solidFill>
              <a:latin typeface="+mj-lt"/>
            </a:rPr>
            <a:t>В дневное время 3 теннисных корта, футбольное поле, беговая дорожка, бассейн с тренажерами, бассейн с водными горками, пляжный воллейбол</a:t>
          </a:r>
          <a:r>
            <a:rPr lang="en-US" sz="800" b="0" dirty="0" smtClean="0">
              <a:solidFill>
                <a:schemeClr val="tx1"/>
              </a:solidFill>
              <a:latin typeface="+mj-lt"/>
            </a:rPr>
            <a:t>.</a:t>
          </a:r>
          <a:endParaRPr lang="ru-RU" sz="800" b="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Оздоровительный центр</a:t>
          </a:r>
          <a:r>
            <a:rPr lang="en-US" sz="800" b="1" i="0" u="none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i="0" u="none" dirty="0" smtClean="0">
              <a:solidFill>
                <a:schemeClr val="tx1"/>
              </a:solidFill>
              <a:latin typeface="+mj-lt"/>
            </a:rPr>
            <a:t>тренажерный зал, сауна, джакузи. </a:t>
          </a:r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(ТОЛЬКО В ОТЕЛЕ СПОРТ)</a:t>
          </a:r>
          <a:endParaRPr lang="en-US" sz="800" b="1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dirty="0" smtClean="0">
              <a:solidFill>
                <a:schemeClr val="tx1"/>
              </a:solidFill>
              <a:latin typeface="+mj-lt"/>
            </a:rPr>
            <a:t>Не разрешается приносить алкогольные напитки и курить в оздоровительном центре, нужно иметь при себе спортивную обувь и одежду.</a:t>
          </a:r>
          <a:endParaRPr lang="en-US" sz="80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Игровая комната</a:t>
          </a:r>
          <a:r>
            <a:rPr lang="en-US" sz="800" b="1" i="0" u="none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0" i="0" u="none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dirty="0" smtClean="0">
              <a:solidFill>
                <a:schemeClr val="tx1"/>
              </a:solidFill>
              <a:latin typeface="+mj-lt"/>
            </a:rPr>
            <a:t>бильярд, настольный теннис, шахматы</a:t>
          </a:r>
          <a:r>
            <a:rPr lang="en-US" sz="800" b="0" dirty="0" smtClean="0">
              <a:solidFill>
                <a:schemeClr val="tx1"/>
              </a:solidFill>
              <a:latin typeface="+mj-lt"/>
            </a:rPr>
            <a:t>.</a:t>
          </a:r>
          <a:r>
            <a:rPr lang="ru-RU" sz="800" b="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1" i="0" u="none" dirty="0" smtClean="0">
              <a:solidFill>
                <a:schemeClr val="tx1"/>
              </a:solidFill>
              <a:latin typeface="+mj-lt"/>
            </a:rPr>
            <a:t>(ТОЛЬКО В ОТЕЛЕ СПОРТ)</a:t>
          </a:r>
          <a:endParaRPr lang="en-US" sz="800" b="0" dirty="0" smtClean="0">
            <a:solidFill>
              <a:schemeClr val="tx1"/>
            </a:solidFill>
            <a:latin typeface="+mj-lt"/>
          </a:endParaRPr>
        </a:p>
        <a:p>
          <a:pPr algn="l"/>
          <a:r>
            <a:rPr lang="ru-RU" sz="800" b="1" u="none" dirty="0" smtClean="0">
              <a:solidFill>
                <a:schemeClr val="tx1"/>
              </a:solidFill>
              <a:latin typeface="+mj-lt"/>
            </a:rPr>
            <a:t>Детские развлечения</a:t>
          </a:r>
          <a:r>
            <a:rPr lang="en-US" sz="800" b="0" u="none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u="none" dirty="0" smtClean="0">
              <a:solidFill>
                <a:schemeClr val="tx1"/>
              </a:solidFill>
              <a:latin typeface="+mj-lt"/>
            </a:rPr>
            <a:t> Детская программа с 10</a:t>
          </a:r>
          <a:r>
            <a:rPr lang="en-US" sz="800" b="0" dirty="0" smtClean="0">
              <a:solidFill>
                <a:schemeClr val="tx1"/>
              </a:solidFill>
              <a:latin typeface="+mj-lt"/>
            </a:rPr>
            <a:t>:00 </a:t>
          </a:r>
          <a:r>
            <a:rPr lang="ru-RU" sz="800" b="0" dirty="0" smtClean="0">
              <a:solidFill>
                <a:schemeClr val="tx1"/>
              </a:solidFill>
              <a:latin typeface="+mj-lt"/>
            </a:rPr>
            <a:t>до </a:t>
          </a:r>
          <a:r>
            <a:rPr lang="ru-RU" sz="800" b="0" dirty="0" smtClean="0">
              <a:solidFill>
                <a:schemeClr val="tx1"/>
              </a:solidFill>
              <a:latin typeface="+mj-lt"/>
            </a:rPr>
            <a:t>2</a:t>
          </a:r>
          <a:r>
            <a:rPr lang="en-US" sz="800" b="0" smtClean="0">
              <a:solidFill>
                <a:schemeClr val="tx1"/>
              </a:solidFill>
              <a:latin typeface="+mj-lt"/>
            </a:rPr>
            <a:t>2</a:t>
          </a:r>
          <a:r>
            <a:rPr lang="ru-RU" sz="800" b="0" smtClean="0">
              <a:solidFill>
                <a:schemeClr val="tx1"/>
              </a:solidFill>
              <a:latin typeface="+mj-lt"/>
            </a:rPr>
            <a:t>:00 </a:t>
          </a:r>
          <a:r>
            <a:rPr lang="ru-RU" sz="800" b="0" dirty="0" smtClean="0">
              <a:solidFill>
                <a:schemeClr val="tx1"/>
              </a:solidFill>
              <a:latin typeface="+mj-lt"/>
            </a:rPr>
            <a:t>в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 детском клубе, ежедневно, кроме воскресенья. Детская дискотека в 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20: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3</a:t>
          </a:r>
          <a:r>
            <a:rPr lang="en-US" sz="800" dirty="0" smtClean="0">
              <a:solidFill>
                <a:schemeClr val="tx1"/>
              </a:solidFill>
              <a:latin typeface="+mj-lt"/>
            </a:rPr>
            <a:t>0. </a:t>
          </a:r>
          <a:r>
            <a:rPr lang="ru-RU" sz="800" dirty="0" smtClean="0">
              <a:solidFill>
                <a:schemeClr val="tx1"/>
              </a:solidFill>
              <a:latin typeface="+mj-lt"/>
            </a:rPr>
            <a:t>А так же две детские площадки – во Фронт и Спорт Отелях.</a:t>
          </a:r>
          <a:endParaRPr lang="en-US" sz="800" dirty="0">
            <a:solidFill>
              <a:schemeClr val="tx1"/>
            </a:solidFill>
            <a:latin typeface="+mj-lt"/>
          </a:endParaRPr>
        </a:p>
      </dgm:t>
    </dgm:pt>
    <dgm:pt modelId="{ECD9A23E-BA94-48AD-BBEA-7EB39BB9E156}" type="parTrans" cxnId="{4DA997B3-8E1E-450B-9C15-0BFD476AD681}">
      <dgm:prSet/>
      <dgm:spPr/>
      <dgm:t>
        <a:bodyPr/>
        <a:lstStyle/>
        <a:p>
          <a:endParaRPr lang="en-US"/>
        </a:p>
      </dgm:t>
    </dgm:pt>
    <dgm:pt modelId="{1D1D6EC6-B88F-4D40-8FF4-112B3CC4F681}" type="sibTrans" cxnId="{4DA997B3-8E1E-450B-9C15-0BFD476AD681}">
      <dgm:prSet/>
      <dgm:spPr/>
      <dgm:t>
        <a:bodyPr/>
        <a:lstStyle/>
        <a:p>
          <a:endParaRPr lang="en-US"/>
        </a:p>
      </dgm:t>
    </dgm:pt>
    <dgm:pt modelId="{8E62A216-F9AC-4951-A551-E1F23F99BDAF}">
      <dgm:prSet custT="1"/>
      <dgm:spPr>
        <a:solidFill>
          <a:schemeClr val="bg1"/>
        </a:solidFill>
      </dgm:spPr>
      <dgm:t>
        <a:bodyPr/>
        <a:lstStyle/>
        <a:p>
          <a:pPr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sng" dirty="0" smtClean="0">
              <a:solidFill>
                <a:schemeClr val="tx1"/>
              </a:solidFill>
              <a:latin typeface="+mn-lt"/>
            </a:rPr>
            <a:t>Расписание работы ресторанов по системе «Все включено»: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dirty="0" smtClean="0">
              <a:solidFill>
                <a:schemeClr val="tx1"/>
              </a:solidFill>
            </a:rPr>
            <a:t>       </a:t>
          </a:r>
          <a:r>
            <a:rPr lang="en-US" sz="900" b="1" dirty="0" smtClean="0">
              <a:solidFill>
                <a:schemeClr val="tx1"/>
              </a:solidFill>
            </a:rPr>
            <a:t>          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dirty="0" smtClean="0">
              <a:solidFill>
                <a:schemeClr val="tx1"/>
              </a:solidFill>
            </a:rPr>
            <a:t>                                  </a:t>
          </a:r>
          <a:r>
            <a:rPr lang="ru-RU" sz="900" b="1" dirty="0" smtClean="0">
              <a:solidFill>
                <a:schemeClr val="tx1"/>
              </a:solidFill>
            </a:rPr>
            <a:t>Ресторан «Водопады» в Спорт Отеле</a:t>
          </a:r>
          <a:r>
            <a:rPr lang="en-US" sz="900" b="1" dirty="0" smtClean="0">
              <a:solidFill>
                <a:schemeClr val="tx1"/>
              </a:solidFill>
            </a:rPr>
            <a:t>               </a:t>
          </a:r>
          <a:r>
            <a:rPr lang="ru-RU" sz="900" b="1" dirty="0" smtClean="0">
              <a:solidFill>
                <a:schemeClr val="tx1"/>
              </a:solidFill>
            </a:rPr>
            <a:t>«Итальянский» ресторан на пляже</a:t>
          </a:r>
          <a:endParaRPr lang="en-US" sz="900" b="1" dirty="0" smtClean="0">
            <a:solidFill>
              <a:schemeClr val="tx1"/>
            </a:solidFill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dirty="0" smtClean="0">
              <a:solidFill>
                <a:schemeClr val="tx1"/>
              </a:solidFill>
            </a:rPr>
            <a:t>Завтрак</a:t>
          </a:r>
          <a:r>
            <a:rPr lang="en-US" sz="900" dirty="0" smtClean="0">
              <a:solidFill>
                <a:schemeClr val="tx1"/>
              </a:solidFill>
            </a:rPr>
            <a:t>                  </a:t>
          </a:r>
          <a:r>
            <a:rPr lang="ru-RU" sz="900" dirty="0" smtClean="0">
              <a:solidFill>
                <a:schemeClr val="tx1"/>
              </a:solidFill>
            </a:rPr>
            <a:t> Шведский стол с </a:t>
          </a:r>
          <a:r>
            <a:rPr lang="en-US" sz="900" dirty="0" smtClean="0">
              <a:solidFill>
                <a:schemeClr val="tx1"/>
              </a:solidFill>
            </a:rPr>
            <a:t>07:00-10:3</a:t>
          </a:r>
          <a:r>
            <a:rPr lang="ru-RU" sz="900" dirty="0" smtClean="0">
              <a:solidFill>
                <a:schemeClr val="tx1"/>
              </a:solidFill>
            </a:rPr>
            <a:t>0</a:t>
          </a:r>
          <a:r>
            <a:rPr lang="en-US" sz="900" dirty="0" smtClean="0">
              <a:solidFill>
                <a:schemeClr val="tx1"/>
              </a:solidFill>
            </a:rPr>
            <a:t>                                </a:t>
          </a:r>
          <a:r>
            <a:rPr lang="ru-RU" sz="900" dirty="0" smtClean="0">
              <a:solidFill>
                <a:schemeClr val="tx1"/>
              </a:solidFill>
            </a:rPr>
            <a:t>Континентальный  с </a:t>
          </a:r>
          <a:r>
            <a:rPr lang="en-US" sz="900" dirty="0" smtClean="0">
              <a:solidFill>
                <a:schemeClr val="tx1"/>
              </a:solidFill>
            </a:rPr>
            <a:t>08:00 - 11:00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dirty="0" smtClean="0">
              <a:solidFill>
                <a:schemeClr val="tx1"/>
              </a:solidFill>
            </a:rPr>
            <a:t>Обед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ru-RU" sz="900" dirty="0" smtClean="0">
              <a:solidFill>
                <a:schemeClr val="tx1"/>
              </a:solidFill>
            </a:rPr>
            <a:t>                       Шведский стол с </a:t>
          </a:r>
          <a:r>
            <a:rPr lang="en-US" sz="900" dirty="0" smtClean="0">
              <a:solidFill>
                <a:schemeClr val="tx1"/>
              </a:solidFill>
            </a:rPr>
            <a:t>13:00-15:0</a:t>
          </a:r>
          <a:r>
            <a:rPr lang="ru-RU" sz="900" dirty="0" smtClean="0">
              <a:solidFill>
                <a:schemeClr val="tx1"/>
              </a:solidFill>
            </a:rPr>
            <a:t>0</a:t>
          </a:r>
          <a:r>
            <a:rPr lang="en-US" sz="900" dirty="0" smtClean="0">
              <a:solidFill>
                <a:schemeClr val="tx1"/>
              </a:solidFill>
            </a:rPr>
            <a:t>                               </a:t>
          </a:r>
          <a:r>
            <a:rPr lang="ru-RU" sz="900" dirty="0" smtClean="0">
              <a:solidFill>
                <a:schemeClr val="tx1"/>
              </a:solidFill>
            </a:rPr>
            <a:t>Шведский стол с </a:t>
          </a:r>
          <a:r>
            <a:rPr lang="en-US" sz="900" dirty="0" smtClean="0">
              <a:solidFill>
                <a:schemeClr val="tx1"/>
              </a:solidFill>
            </a:rPr>
            <a:t> 13:00-16:00</a:t>
          </a:r>
          <a:r>
            <a:rPr lang="ru-RU" sz="900" dirty="0" smtClean="0">
              <a:solidFill>
                <a:schemeClr val="tx1"/>
              </a:solidFill>
            </a:rPr>
            <a:t>                          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dirty="0" smtClean="0">
              <a:solidFill>
                <a:schemeClr val="tx1"/>
              </a:solidFill>
            </a:rPr>
            <a:t>Ужин</a:t>
          </a:r>
          <a:r>
            <a:rPr lang="en-US" sz="900" dirty="0" smtClean="0">
              <a:solidFill>
                <a:schemeClr val="tx1"/>
              </a:solidFill>
            </a:rPr>
            <a:t>	</a:t>
          </a:r>
          <a:r>
            <a:rPr lang="ru-RU" sz="900" dirty="0" smtClean="0">
              <a:solidFill>
                <a:schemeClr val="tx1"/>
              </a:solidFill>
            </a:rPr>
            <a:t>  </a:t>
          </a:r>
          <a:r>
            <a:rPr lang="en-US" sz="900" dirty="0" smtClean="0">
              <a:solidFill>
                <a:schemeClr val="tx1"/>
              </a:solidFill>
            </a:rPr>
            <a:t>   </a:t>
          </a:r>
          <a:r>
            <a:rPr lang="ru-RU" sz="900" dirty="0" smtClean="0">
              <a:solidFill>
                <a:schemeClr val="tx1"/>
              </a:solidFill>
            </a:rPr>
            <a:t>          Шведский стол с </a:t>
          </a:r>
          <a:r>
            <a:rPr lang="en-US" sz="900" dirty="0" smtClean="0">
              <a:solidFill>
                <a:schemeClr val="tx1"/>
              </a:solidFill>
            </a:rPr>
            <a:t>18:30- 21:30   </a:t>
          </a:r>
          <a:r>
            <a:rPr lang="ru-RU" sz="900" dirty="0" smtClean="0">
              <a:solidFill>
                <a:schemeClr val="tx1"/>
              </a:solidFill>
            </a:rPr>
            <a:t> </a:t>
          </a:r>
          <a:r>
            <a:rPr lang="en-US" sz="900" dirty="0" smtClean="0">
              <a:solidFill>
                <a:schemeClr val="tx1"/>
              </a:solidFill>
            </a:rPr>
            <a:t>                            </a:t>
          </a:r>
          <a:r>
            <a:rPr lang="ru-RU" sz="900" dirty="0" smtClean="0">
              <a:solidFill>
                <a:schemeClr val="tx1"/>
              </a:solidFill>
            </a:rPr>
            <a:t>А-ля Карт (по меню) с</a:t>
          </a:r>
          <a:r>
            <a:rPr lang="en-US" sz="900" dirty="0" smtClean="0">
              <a:solidFill>
                <a:schemeClr val="tx1"/>
              </a:solidFill>
            </a:rPr>
            <a:t> 19:00–22:00</a:t>
          </a:r>
          <a:r>
            <a:rPr lang="ru-RU" sz="900" dirty="0" smtClean="0">
              <a:solidFill>
                <a:schemeClr val="tx1"/>
              </a:solidFill>
            </a:rPr>
            <a:t> </a:t>
          </a:r>
          <a:r>
            <a:rPr lang="en-US" sz="900" dirty="0" smtClean="0">
              <a:solidFill>
                <a:schemeClr val="tx1"/>
              </a:solidFill>
            </a:rPr>
            <a:t>(</a:t>
          </a:r>
          <a:r>
            <a:rPr lang="ru-RU" sz="900" dirty="0" smtClean="0">
              <a:solidFill>
                <a:schemeClr val="tx1"/>
              </a:solidFill>
            </a:rPr>
            <a:t>платно)              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aseline="0" dirty="0" smtClean="0">
              <a:solidFill>
                <a:schemeClr val="tx1"/>
              </a:solidFill>
              <a:latin typeface="+mn-lt"/>
            </a:rPr>
            <a:t>Только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в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Итальянском ресторане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все гости имеют право на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40 %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скидку на еду и местные напитки.  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aseline="0" dirty="0" smtClean="0">
              <a:solidFill>
                <a:schemeClr val="tx1"/>
              </a:solidFill>
              <a:latin typeface="+mn-lt"/>
            </a:rPr>
            <a:t>Плата за импортные напитки по меню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.  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Воскресный ужин  в Итальянском ресторане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с 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19:00-22:00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(еда – бесплатно, все напитки – платно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по меню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, без резервации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и без скидок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). </a:t>
          </a:r>
          <a:endParaRPr lang="ru-RU" sz="900" dirty="0" smtClean="0">
            <a:solidFill>
              <a:schemeClr val="tx1"/>
            </a:solidFill>
          </a:endParaRPr>
        </a:p>
        <a:p>
          <a:pPr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sng" dirty="0" smtClean="0">
              <a:solidFill>
                <a:schemeClr val="tx1"/>
              </a:solidFill>
              <a:latin typeface="+mn-lt"/>
            </a:rPr>
            <a:t>Расписание работы платных баров и ресторанов</a:t>
          </a:r>
          <a:r>
            <a:rPr lang="en-US" sz="1100" b="1" u="sng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1100" b="1" u="sng" dirty="0" smtClean="0">
              <a:solidFill>
                <a:schemeClr val="tx1"/>
              </a:solidFill>
              <a:latin typeface="+mn-lt"/>
            </a:rPr>
            <a:t>(за дополнительную плату):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dirty="0" smtClean="0">
              <a:solidFill>
                <a:schemeClr val="tx1"/>
              </a:solidFill>
            </a:rPr>
            <a:t>                    </a:t>
          </a:r>
          <a:r>
            <a:rPr lang="ru-RU" sz="900" b="1" dirty="0" smtClean="0">
              <a:solidFill>
                <a:schemeClr val="tx1"/>
              </a:solidFill>
            </a:rPr>
            <a:t> </a:t>
          </a:r>
          <a:r>
            <a:rPr lang="en-US" sz="900" b="1" dirty="0" smtClean="0">
              <a:solidFill>
                <a:schemeClr val="tx1"/>
              </a:solidFill>
            </a:rPr>
            <a:t> </a:t>
          </a:r>
          <a:r>
            <a:rPr lang="ru-RU" sz="900" b="1" dirty="0" smtClean="0">
              <a:solidFill>
                <a:schemeClr val="tx1"/>
              </a:solidFill>
            </a:rPr>
            <a:t>Ресторан</a:t>
          </a:r>
          <a:r>
            <a:rPr lang="ru-RU" sz="900" dirty="0" smtClean="0">
              <a:solidFill>
                <a:schemeClr val="tx1"/>
              </a:solidFill>
            </a:rPr>
            <a:t>«</a:t>
          </a:r>
          <a:r>
            <a:rPr lang="ru-RU" sz="900" b="1" dirty="0" smtClean="0">
              <a:solidFill>
                <a:schemeClr val="tx1"/>
              </a:solidFill>
            </a:rPr>
            <a:t>Флэйм на пляже                       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Бар «Вендом» на пляже</a:t>
          </a:r>
          <a:endParaRPr lang="ru-RU" sz="900" b="1" dirty="0" smtClean="0">
            <a:solidFill>
              <a:schemeClr val="tx1"/>
            </a:solidFill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dirty="0" smtClean="0">
              <a:solidFill>
                <a:schemeClr val="tx1"/>
              </a:solidFill>
            </a:rPr>
            <a:t>Завтрак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ru-RU" sz="900" b="1" dirty="0" smtClean="0">
              <a:solidFill>
                <a:schemeClr val="tx1"/>
              </a:solidFill>
            </a:rPr>
            <a:t>       </a:t>
          </a:r>
          <a:r>
            <a:rPr lang="en-US" sz="900" dirty="0" smtClean="0">
              <a:solidFill>
                <a:schemeClr val="tx1"/>
              </a:solidFill>
            </a:rPr>
            <a:t>--------------</a:t>
          </a:r>
          <a:r>
            <a:rPr lang="ru-RU" sz="900" dirty="0" smtClean="0">
              <a:solidFill>
                <a:schemeClr val="tx1"/>
              </a:solidFill>
            </a:rPr>
            <a:t>                                              </a:t>
          </a:r>
          <a:r>
            <a:rPr lang="en-US" sz="900" dirty="0" smtClean="0">
              <a:solidFill>
                <a:schemeClr val="tx1"/>
              </a:solidFill>
            </a:rPr>
            <a:t>       </a:t>
          </a:r>
          <a:r>
            <a:rPr lang="ru-RU" sz="900" dirty="0" smtClean="0">
              <a:solidFill>
                <a:schemeClr val="tx1"/>
              </a:solidFill>
            </a:rPr>
            <a:t>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Горячие и холодные напитки.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 </a:t>
          </a:r>
          <a:endParaRPr lang="ru-RU" sz="900" dirty="0" smtClean="0">
            <a:solidFill>
              <a:schemeClr val="tx1"/>
            </a:solidFill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dirty="0" smtClean="0">
              <a:solidFill>
                <a:schemeClr val="tx1"/>
              </a:solidFill>
            </a:rPr>
            <a:t>Обед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ru-RU" sz="900" dirty="0" smtClean="0">
              <a:solidFill>
                <a:schemeClr val="tx1"/>
              </a:solidFill>
            </a:rPr>
            <a:t>          Шведский стол с </a:t>
          </a:r>
          <a:r>
            <a:rPr lang="en-US" sz="900" dirty="0" smtClean="0">
              <a:solidFill>
                <a:schemeClr val="tx1"/>
              </a:solidFill>
            </a:rPr>
            <a:t> </a:t>
          </a:r>
          <a:r>
            <a:rPr lang="ru-RU" sz="900" dirty="0" smtClean="0">
              <a:solidFill>
                <a:schemeClr val="tx1"/>
              </a:solidFill>
            </a:rPr>
            <a:t>12</a:t>
          </a:r>
          <a:r>
            <a:rPr lang="en-US" sz="900" dirty="0" smtClean="0">
              <a:solidFill>
                <a:schemeClr val="tx1"/>
              </a:solidFill>
            </a:rPr>
            <a:t>:0</a:t>
          </a:r>
          <a:r>
            <a:rPr lang="ru-RU" sz="900" dirty="0" smtClean="0">
              <a:solidFill>
                <a:schemeClr val="tx1"/>
              </a:solidFill>
            </a:rPr>
            <a:t>0-</a:t>
          </a:r>
          <a:r>
            <a:rPr lang="en-US" sz="900" dirty="0" smtClean="0">
              <a:solidFill>
                <a:schemeClr val="tx1"/>
              </a:solidFill>
            </a:rPr>
            <a:t>1</a:t>
          </a:r>
          <a:r>
            <a:rPr lang="ru-RU" sz="900" dirty="0" smtClean="0">
              <a:solidFill>
                <a:schemeClr val="tx1"/>
              </a:solidFill>
            </a:rPr>
            <a:t>4:00                      Бар работает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с 09:00 до 18:00 и с 19:00 до 24:00.</a:t>
          </a:r>
          <a:endParaRPr lang="ru-RU" sz="900" dirty="0" smtClean="0">
            <a:solidFill>
              <a:schemeClr val="tx1"/>
            </a:solidFill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dirty="0" smtClean="0">
              <a:solidFill>
                <a:schemeClr val="tx1"/>
              </a:solidFill>
            </a:rPr>
            <a:t>Ужин           А-ля Карт (по меню) с</a:t>
          </a:r>
          <a:r>
            <a:rPr lang="en-US" sz="900" dirty="0" smtClean="0">
              <a:solidFill>
                <a:schemeClr val="tx1"/>
              </a:solidFill>
            </a:rPr>
            <a:t> 18:30</a:t>
          </a:r>
          <a:r>
            <a:rPr lang="ru-RU" sz="900" dirty="0" smtClean="0">
              <a:solidFill>
                <a:schemeClr val="tx1"/>
              </a:solidFill>
            </a:rPr>
            <a:t>-</a:t>
          </a:r>
          <a:r>
            <a:rPr lang="en-US" sz="900" dirty="0" smtClean="0">
              <a:solidFill>
                <a:schemeClr val="tx1"/>
              </a:solidFill>
            </a:rPr>
            <a:t>21:30</a:t>
          </a:r>
          <a:endParaRPr lang="ru-RU" sz="900" dirty="0" smtClean="0">
            <a:solidFill>
              <a:schemeClr val="tx1"/>
            </a:solidFill>
          </a:endParaRPr>
        </a:p>
        <a:p>
          <a:pPr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sng" dirty="0" smtClean="0">
              <a:solidFill>
                <a:schemeClr val="tx1"/>
              </a:solidFill>
              <a:latin typeface="+mn-lt"/>
            </a:rPr>
            <a:t>Расписание работы баров по системе «Все Включено» :</a:t>
          </a:r>
        </a:p>
        <a:p>
          <a:pPr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u="sng" dirty="0" smtClean="0">
            <a:solidFill>
              <a:schemeClr val="tx1"/>
            </a:solidFill>
            <a:latin typeface="+mn-lt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Фортепианный бар/Лобби бар («Все включено»)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      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  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Горячие и холодные алкогольные/безалкогольные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напитки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                                                                                                          с 1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0:00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24:00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.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Полдник с 1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6:00 </a:t>
          </a:r>
          <a:r>
            <a:rPr lang="ru-RU" sz="900" baseline="0" dirty="0" smtClean="0">
              <a:solidFill>
                <a:schemeClr val="tx1"/>
              </a:solidFill>
              <a:latin typeface="+mn-lt"/>
            </a:rPr>
            <a:t>до 1</a:t>
          </a:r>
          <a:r>
            <a:rPr lang="en-US" sz="900" baseline="0" dirty="0" smtClean="0">
              <a:solidFill>
                <a:schemeClr val="tx1"/>
              </a:solidFill>
              <a:latin typeface="+mn-lt"/>
            </a:rPr>
            <a:t>8:00.</a:t>
          </a: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Бары у главных бассейнов («Все включено»)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                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Горячие и холодные напитки с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 заката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 .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 Обед с </a:t>
          </a:r>
          <a:r>
            <a:rPr lang="en-US" sz="900" dirty="0" smtClean="0">
              <a:solidFill>
                <a:schemeClr val="tx1"/>
              </a:solidFill>
            </a:rPr>
            <a:t>13:00-15:0</a:t>
          </a:r>
          <a:r>
            <a:rPr lang="ru-RU" sz="900" dirty="0" smtClean="0">
              <a:solidFill>
                <a:schemeClr val="tx1"/>
              </a:solidFill>
            </a:rPr>
            <a:t>0.</a:t>
          </a:r>
          <a:endParaRPr lang="ru-RU" sz="900" b="1" baseline="0" dirty="0" smtClean="0">
            <a:solidFill>
              <a:schemeClr val="tx1"/>
            </a:solidFill>
            <a:latin typeface="+mn-lt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Бар на пляже (нижний уровень , «Все включено»)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      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Горячие и холодные напитки, мороженное с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 заката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 .</a:t>
          </a:r>
          <a:endParaRPr lang="en-US" sz="900" baseline="0" dirty="0" smtClean="0">
            <a:solidFill>
              <a:schemeClr val="tx1"/>
            </a:solidFill>
            <a:latin typeface="+mn-lt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Бар у бассейна с тренажерами («Все включено»)</a:t>
          </a:r>
          <a:r>
            <a:rPr lang="en-US" sz="900" b="1" baseline="0" dirty="0" smtClean="0">
              <a:solidFill>
                <a:schemeClr val="tx1"/>
              </a:solidFill>
              <a:latin typeface="+mn-lt"/>
            </a:rPr>
            <a:t>     </a:t>
          </a:r>
          <a:r>
            <a:rPr lang="ru-RU" sz="900" b="1" baseline="0" dirty="0" smtClean="0">
              <a:solidFill>
                <a:schemeClr val="tx1"/>
              </a:solidFill>
              <a:latin typeface="+mn-lt"/>
            </a:rPr>
            <a:t>      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Холодные напитки с 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10:00 </a:t>
          </a:r>
          <a:r>
            <a:rPr lang="ru-RU" sz="900" b="0" baseline="0" dirty="0" smtClean="0">
              <a:solidFill>
                <a:schemeClr val="tx1"/>
              </a:solidFill>
              <a:latin typeface="+mn-lt"/>
            </a:rPr>
            <a:t>до 1</a:t>
          </a:r>
          <a:r>
            <a:rPr lang="en-US" sz="900" b="0" baseline="0" dirty="0" smtClean="0">
              <a:solidFill>
                <a:schemeClr val="tx1"/>
              </a:solidFill>
              <a:latin typeface="+mn-lt"/>
            </a:rPr>
            <a:t>7:00.</a:t>
          </a:r>
          <a:endParaRPr lang="ru-RU" sz="900" b="0" baseline="0" dirty="0" smtClean="0">
            <a:solidFill>
              <a:schemeClr val="tx1"/>
            </a:solidFill>
            <a:latin typeface="+mn-lt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b="0" dirty="0" smtClean="0">
              <a:solidFill>
                <a:schemeClr val="tx1"/>
              </a:solidFill>
              <a:latin typeface="+mn-lt"/>
            </a:rPr>
            <a:t>Включены все алкогольные и безалкогольные напитки </a:t>
          </a:r>
          <a:r>
            <a:rPr lang="ru-RU" sz="900" b="1" dirty="0" smtClean="0">
              <a:solidFill>
                <a:schemeClr val="tx1"/>
              </a:solidFill>
              <a:latin typeface="+mn-lt"/>
            </a:rPr>
            <a:t>местного производства</a:t>
          </a:r>
          <a:r>
            <a:rPr lang="ru-RU" sz="900" b="0" dirty="0" smtClean="0">
              <a:solidFill>
                <a:schemeClr val="tx1"/>
              </a:solidFill>
              <a:latin typeface="+mn-lt"/>
            </a:rPr>
            <a:t>, подаваемые в стаканах</a:t>
          </a:r>
          <a:r>
            <a:rPr lang="en-US" sz="900" b="0" dirty="0" smtClean="0">
              <a:solidFill>
                <a:schemeClr val="tx1"/>
              </a:solidFill>
              <a:latin typeface="+mn-lt"/>
            </a:rPr>
            <a:t>. </a:t>
          </a:r>
          <a:endParaRPr lang="en-US" sz="900" b="0" baseline="0" dirty="0" smtClean="0">
            <a:solidFill>
              <a:schemeClr val="tx1"/>
            </a:solidFill>
            <a:latin typeface="+mn-lt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dirty="0" smtClean="0">
              <a:solidFill>
                <a:schemeClr val="tx1"/>
              </a:solidFill>
              <a:latin typeface="+mn-lt"/>
            </a:rPr>
            <a:t>Не разрешается переносить еду и напитки из одного ресторана или бара в другой</a:t>
          </a:r>
          <a:r>
            <a:rPr lang="en-US" sz="900" dirty="0" smtClean="0">
              <a:solidFill>
                <a:schemeClr val="tx1"/>
              </a:solidFill>
              <a:latin typeface="+mn-lt"/>
            </a:rPr>
            <a:t>. </a:t>
          </a:r>
          <a:r>
            <a:rPr lang="ru-RU" sz="900" dirty="0" smtClean="0">
              <a:solidFill>
                <a:schemeClr val="tx1"/>
              </a:solidFill>
              <a:latin typeface="+mn-lt"/>
            </a:rPr>
            <a:t>Не разрешается приносить свои напитки в бары, рестораны и ночной клуб.</a:t>
          </a:r>
          <a:r>
            <a:rPr lang="en-US" sz="90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dirty="0" smtClean="0">
              <a:solidFill>
                <a:schemeClr val="tx1"/>
              </a:solidFill>
              <a:latin typeface="+mn-lt"/>
            </a:rPr>
            <a:t>Не разрешается употребление алкогольных напитков  несовершеннолетними.</a:t>
          </a:r>
          <a:endParaRPr lang="en-US" sz="900" dirty="0" smtClean="0">
            <a:solidFill>
              <a:schemeClr val="tx1"/>
            </a:solidFill>
            <a:latin typeface="+mn-lt"/>
          </a:endParaRPr>
        </a:p>
        <a:p>
          <a:pPr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 </a:t>
          </a:r>
          <a:r>
            <a:rPr lang="ru-RU" sz="900" b="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К вашим услугам детское меню и детские стулья.</a:t>
          </a:r>
        </a:p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0" u="none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b="0" u="none" dirty="0" smtClean="0">
              <a:solidFill>
                <a:schemeClr val="tx1"/>
              </a:solidFill>
              <a:latin typeface="+mn-lt"/>
            </a:rPr>
            <a:t>Запрещается приходить на обед и ужин в купальнике, шортах или майке.</a:t>
          </a:r>
        </a:p>
      </dgm:t>
    </dgm:pt>
    <dgm:pt modelId="{42123DFB-2948-4FE0-B74F-B4FD9780DD8F}" type="parTrans" cxnId="{0B1A1575-EDD0-4E09-9159-D397A2FE57B6}">
      <dgm:prSet/>
      <dgm:spPr/>
      <dgm:t>
        <a:bodyPr/>
        <a:lstStyle/>
        <a:p>
          <a:endParaRPr lang="en-US"/>
        </a:p>
      </dgm:t>
    </dgm:pt>
    <dgm:pt modelId="{F640139D-E4F8-431F-AEE8-C694AD2EDE0B}" type="sibTrans" cxnId="{0B1A1575-EDD0-4E09-9159-D397A2FE57B6}">
      <dgm:prSet/>
      <dgm:spPr/>
      <dgm:t>
        <a:bodyPr/>
        <a:lstStyle/>
        <a:p>
          <a:endParaRPr lang="en-US"/>
        </a:p>
      </dgm:t>
    </dgm:pt>
    <dgm:pt modelId="{F894F7B9-D3F6-434F-856D-0FC983C00B74}" type="pres">
      <dgm:prSet presAssocID="{91EBCAE2-48EC-4A18-9DB0-0F5C5B2C89B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0C3D0AE-02AC-4947-B0F6-1B622A9EFD1D}" type="pres">
      <dgm:prSet presAssocID="{8E62A216-F9AC-4951-A551-E1F23F99BDAF}" presName="vertOne" presStyleCnt="0"/>
      <dgm:spPr/>
      <dgm:t>
        <a:bodyPr/>
        <a:lstStyle/>
        <a:p>
          <a:endParaRPr lang="en-US"/>
        </a:p>
      </dgm:t>
    </dgm:pt>
    <dgm:pt modelId="{87E074EF-0084-4BC2-8780-F51913F5EDCE}" type="pres">
      <dgm:prSet presAssocID="{8E62A216-F9AC-4951-A551-E1F23F99BDAF}" presName="txOne" presStyleLbl="node0" presStyleIdx="0" presStyleCnt="1" custScaleX="100186" custScaleY="158225" custLinFactNeighborX="-36" custLinFactNeighborY="8301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C98CDF-4E2D-475C-B476-D36FDCBBC43E}" type="pres">
      <dgm:prSet presAssocID="{8E62A216-F9AC-4951-A551-E1F23F99BDAF}" presName="parTransOne" presStyleCnt="0"/>
      <dgm:spPr/>
      <dgm:t>
        <a:bodyPr/>
        <a:lstStyle/>
        <a:p>
          <a:endParaRPr lang="en-US"/>
        </a:p>
      </dgm:t>
    </dgm:pt>
    <dgm:pt modelId="{C399F340-29D8-439A-A90C-A8BF383CFE1B}" type="pres">
      <dgm:prSet presAssocID="{8E62A216-F9AC-4951-A551-E1F23F99BDAF}" presName="horzOne" presStyleCnt="0"/>
      <dgm:spPr/>
      <dgm:t>
        <a:bodyPr/>
        <a:lstStyle/>
        <a:p>
          <a:endParaRPr lang="en-US"/>
        </a:p>
      </dgm:t>
    </dgm:pt>
    <dgm:pt modelId="{F27C28C9-1FDB-42C9-9D70-273A04883490}" type="pres">
      <dgm:prSet presAssocID="{8D2C5CC9-6F93-4B26-874A-349C6B4855C8}" presName="vertTwo" presStyleCnt="0"/>
      <dgm:spPr/>
      <dgm:t>
        <a:bodyPr/>
        <a:lstStyle/>
        <a:p>
          <a:endParaRPr lang="en-US"/>
        </a:p>
      </dgm:t>
    </dgm:pt>
    <dgm:pt modelId="{ABC349E5-E4AA-4153-9C0E-91C3991A3368}" type="pres">
      <dgm:prSet presAssocID="{8D2C5CC9-6F93-4B26-874A-349C6B4855C8}" presName="txTwo" presStyleLbl="node2" presStyleIdx="0" presStyleCnt="3" custScaleX="107795" custScaleY="84121" custLinFactNeighborX="-114" custLinFactNeighborY="93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77CDCE1-EA36-4C7A-91FF-78126D56E4E4}" type="pres">
      <dgm:prSet presAssocID="{8D2C5CC9-6F93-4B26-874A-349C6B4855C8}" presName="horzTwo" presStyleCnt="0"/>
      <dgm:spPr/>
      <dgm:t>
        <a:bodyPr/>
        <a:lstStyle/>
        <a:p>
          <a:endParaRPr lang="en-US"/>
        </a:p>
      </dgm:t>
    </dgm:pt>
    <dgm:pt modelId="{BBA2A123-9DAF-42D5-BDDF-A3C2D8278C7C}" type="pres">
      <dgm:prSet presAssocID="{41F9C112-F768-446F-BFD9-E569591326E6}" presName="sibSpaceTwo" presStyleCnt="0"/>
      <dgm:spPr/>
      <dgm:t>
        <a:bodyPr/>
        <a:lstStyle/>
        <a:p>
          <a:endParaRPr lang="en-US"/>
        </a:p>
      </dgm:t>
    </dgm:pt>
    <dgm:pt modelId="{FB34FDC8-4730-4D63-95AF-8706C0B30D86}" type="pres">
      <dgm:prSet presAssocID="{50B09647-0E98-4B79-B147-D36120CB7821}" presName="vertTwo" presStyleCnt="0"/>
      <dgm:spPr/>
      <dgm:t>
        <a:bodyPr/>
        <a:lstStyle/>
        <a:p>
          <a:endParaRPr lang="en-US"/>
        </a:p>
      </dgm:t>
    </dgm:pt>
    <dgm:pt modelId="{B5E525AA-5C78-4CF8-8A6F-10AD67651BB9}" type="pres">
      <dgm:prSet presAssocID="{50B09647-0E98-4B79-B147-D36120CB7821}" presName="txTwo" presStyleLbl="node2" presStyleIdx="1" presStyleCnt="3" custScaleX="197296" custScaleY="81227" custLinFactNeighborX="1660" custLinFactNeighborY="298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48A58F-EA7B-4A4E-BA8C-9389AB76CA89}" type="pres">
      <dgm:prSet presAssocID="{50B09647-0E98-4B79-B147-D36120CB7821}" presName="horzTwo" presStyleCnt="0"/>
      <dgm:spPr/>
      <dgm:t>
        <a:bodyPr/>
        <a:lstStyle/>
        <a:p>
          <a:endParaRPr lang="en-US"/>
        </a:p>
      </dgm:t>
    </dgm:pt>
    <dgm:pt modelId="{2A722516-2588-4495-A594-39E96D8F20ED}" type="pres">
      <dgm:prSet presAssocID="{1D1D6EC6-B88F-4D40-8FF4-112B3CC4F681}" presName="sibSpaceTwo" presStyleCnt="0"/>
      <dgm:spPr/>
      <dgm:t>
        <a:bodyPr/>
        <a:lstStyle/>
        <a:p>
          <a:endParaRPr lang="en-US"/>
        </a:p>
      </dgm:t>
    </dgm:pt>
    <dgm:pt modelId="{E9ABB70B-379D-4D7E-984A-869D1A7F77F0}" type="pres">
      <dgm:prSet presAssocID="{0F92149A-DB8C-4EFD-843B-3B04F7B81911}" presName="vertTwo" presStyleCnt="0"/>
      <dgm:spPr/>
      <dgm:t>
        <a:bodyPr/>
        <a:lstStyle/>
        <a:p>
          <a:endParaRPr lang="en-US"/>
        </a:p>
      </dgm:t>
    </dgm:pt>
    <dgm:pt modelId="{37264269-25FE-4EF7-9474-9AE04A6941AE}" type="pres">
      <dgm:prSet presAssocID="{0F92149A-DB8C-4EFD-843B-3B04F7B81911}" presName="txTwo" presStyleLbl="node2" presStyleIdx="2" presStyleCnt="3" custScaleX="132619" custScaleY="83895" custLinFactNeighborX="-275" custLinFactNeighborY="180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9C9367-8B4D-4942-AE80-0372AD78DEF6}" type="pres">
      <dgm:prSet presAssocID="{0F92149A-DB8C-4EFD-843B-3B04F7B81911}" presName="horzTwo" presStyleCnt="0"/>
      <dgm:spPr/>
      <dgm:t>
        <a:bodyPr/>
        <a:lstStyle/>
        <a:p>
          <a:endParaRPr lang="en-US"/>
        </a:p>
      </dgm:t>
    </dgm:pt>
  </dgm:ptLst>
  <dgm:cxnLst>
    <dgm:cxn modelId="{2DDA0B54-B210-4887-82D3-B815A7889155}" type="presOf" srcId="{8D2C5CC9-6F93-4B26-874A-349C6B4855C8}" destId="{ABC349E5-E4AA-4153-9C0E-91C3991A3368}" srcOrd="0" destOrd="0" presId="urn:microsoft.com/office/officeart/2005/8/layout/hierarchy4"/>
    <dgm:cxn modelId="{8AECF6BF-AF12-4AF0-AC92-5DE5CAD217E0}" type="presOf" srcId="{0F92149A-DB8C-4EFD-843B-3B04F7B81911}" destId="{37264269-25FE-4EF7-9474-9AE04A6941AE}" srcOrd="0" destOrd="0" presId="urn:microsoft.com/office/officeart/2005/8/layout/hierarchy4"/>
    <dgm:cxn modelId="{4DA997B3-8E1E-450B-9C15-0BFD476AD681}" srcId="{8E62A216-F9AC-4951-A551-E1F23F99BDAF}" destId="{50B09647-0E98-4B79-B147-D36120CB7821}" srcOrd="1" destOrd="0" parTransId="{ECD9A23E-BA94-48AD-BBEA-7EB39BB9E156}" sibTransId="{1D1D6EC6-B88F-4D40-8FF4-112B3CC4F681}"/>
    <dgm:cxn modelId="{04C3A8B4-A264-44D6-95FA-6062C9F92307}" srcId="{8E62A216-F9AC-4951-A551-E1F23F99BDAF}" destId="{8D2C5CC9-6F93-4B26-874A-349C6B4855C8}" srcOrd="0" destOrd="0" parTransId="{2A26C00E-3BD1-4FB3-80C2-C990F83CAAA0}" sibTransId="{41F9C112-F768-446F-BFD9-E569591326E6}"/>
    <dgm:cxn modelId="{8E28C13E-EC3B-4258-82F7-29D6475240C4}" type="presOf" srcId="{8E62A216-F9AC-4951-A551-E1F23F99BDAF}" destId="{87E074EF-0084-4BC2-8780-F51913F5EDCE}" srcOrd="0" destOrd="0" presId="urn:microsoft.com/office/officeart/2005/8/layout/hierarchy4"/>
    <dgm:cxn modelId="{0B1A1575-EDD0-4E09-9159-D397A2FE57B6}" srcId="{91EBCAE2-48EC-4A18-9DB0-0F5C5B2C89BB}" destId="{8E62A216-F9AC-4951-A551-E1F23F99BDAF}" srcOrd="0" destOrd="0" parTransId="{42123DFB-2948-4FE0-B74F-B4FD9780DD8F}" sibTransId="{F640139D-E4F8-431F-AEE8-C694AD2EDE0B}"/>
    <dgm:cxn modelId="{F46A6E09-160C-4A72-BE1E-24352753CA16}" srcId="{8E62A216-F9AC-4951-A551-E1F23F99BDAF}" destId="{0F92149A-DB8C-4EFD-843B-3B04F7B81911}" srcOrd="2" destOrd="0" parTransId="{D51801E9-73E6-4608-A33B-40172D79F237}" sibTransId="{5B4FDB41-38F1-4927-9FCC-6C1F627631D4}"/>
    <dgm:cxn modelId="{22BC6A5A-9B28-4AFA-8CE9-5ACB64FC4055}" type="presOf" srcId="{50B09647-0E98-4B79-B147-D36120CB7821}" destId="{B5E525AA-5C78-4CF8-8A6F-10AD67651BB9}" srcOrd="0" destOrd="0" presId="urn:microsoft.com/office/officeart/2005/8/layout/hierarchy4"/>
    <dgm:cxn modelId="{21CFC369-2C10-4759-9C57-964B04FEA02D}" type="presOf" srcId="{91EBCAE2-48EC-4A18-9DB0-0F5C5B2C89BB}" destId="{F894F7B9-D3F6-434F-856D-0FC983C00B74}" srcOrd="0" destOrd="0" presId="urn:microsoft.com/office/officeart/2005/8/layout/hierarchy4"/>
    <dgm:cxn modelId="{4AD12223-4C40-47C9-AEF3-5250D408C91F}" type="presParOf" srcId="{F894F7B9-D3F6-434F-856D-0FC983C00B74}" destId="{60C3D0AE-02AC-4947-B0F6-1B622A9EFD1D}" srcOrd="0" destOrd="0" presId="urn:microsoft.com/office/officeart/2005/8/layout/hierarchy4"/>
    <dgm:cxn modelId="{5AF11863-6C39-4266-844B-7B98F39AF022}" type="presParOf" srcId="{60C3D0AE-02AC-4947-B0F6-1B622A9EFD1D}" destId="{87E074EF-0084-4BC2-8780-F51913F5EDCE}" srcOrd="0" destOrd="0" presId="urn:microsoft.com/office/officeart/2005/8/layout/hierarchy4"/>
    <dgm:cxn modelId="{F7FC7C0D-CEC9-4FEE-88EA-6385C1662751}" type="presParOf" srcId="{60C3D0AE-02AC-4947-B0F6-1B622A9EFD1D}" destId="{61C98CDF-4E2D-475C-B476-D36FDCBBC43E}" srcOrd="1" destOrd="0" presId="urn:microsoft.com/office/officeart/2005/8/layout/hierarchy4"/>
    <dgm:cxn modelId="{D7609FBD-6FE1-4A9F-9227-2B46929B9BC3}" type="presParOf" srcId="{60C3D0AE-02AC-4947-B0F6-1B622A9EFD1D}" destId="{C399F340-29D8-439A-A90C-A8BF383CFE1B}" srcOrd="2" destOrd="0" presId="urn:microsoft.com/office/officeart/2005/8/layout/hierarchy4"/>
    <dgm:cxn modelId="{C35B8710-6183-4259-8D20-596C2744854C}" type="presParOf" srcId="{C399F340-29D8-439A-A90C-A8BF383CFE1B}" destId="{F27C28C9-1FDB-42C9-9D70-273A04883490}" srcOrd="0" destOrd="0" presId="urn:microsoft.com/office/officeart/2005/8/layout/hierarchy4"/>
    <dgm:cxn modelId="{589C40BA-61B8-4005-94BD-9F16C3F91751}" type="presParOf" srcId="{F27C28C9-1FDB-42C9-9D70-273A04883490}" destId="{ABC349E5-E4AA-4153-9C0E-91C3991A3368}" srcOrd="0" destOrd="0" presId="urn:microsoft.com/office/officeart/2005/8/layout/hierarchy4"/>
    <dgm:cxn modelId="{28CDE45C-1477-4228-8427-1F58EAA28800}" type="presParOf" srcId="{F27C28C9-1FDB-42C9-9D70-273A04883490}" destId="{377CDCE1-EA36-4C7A-91FF-78126D56E4E4}" srcOrd="1" destOrd="0" presId="urn:microsoft.com/office/officeart/2005/8/layout/hierarchy4"/>
    <dgm:cxn modelId="{A00BE91A-A692-41CD-8451-C5038ECF324D}" type="presParOf" srcId="{C399F340-29D8-439A-A90C-A8BF383CFE1B}" destId="{BBA2A123-9DAF-42D5-BDDF-A3C2D8278C7C}" srcOrd="1" destOrd="0" presId="urn:microsoft.com/office/officeart/2005/8/layout/hierarchy4"/>
    <dgm:cxn modelId="{0D95D9BA-208B-422D-A16E-9516E9CF6FDC}" type="presParOf" srcId="{C399F340-29D8-439A-A90C-A8BF383CFE1B}" destId="{FB34FDC8-4730-4D63-95AF-8706C0B30D86}" srcOrd="2" destOrd="0" presId="urn:microsoft.com/office/officeart/2005/8/layout/hierarchy4"/>
    <dgm:cxn modelId="{5E0B5039-FC5A-466C-9022-7D4EC6D738AA}" type="presParOf" srcId="{FB34FDC8-4730-4D63-95AF-8706C0B30D86}" destId="{B5E525AA-5C78-4CF8-8A6F-10AD67651BB9}" srcOrd="0" destOrd="0" presId="urn:microsoft.com/office/officeart/2005/8/layout/hierarchy4"/>
    <dgm:cxn modelId="{9ABBE382-CC6F-41D5-AC2A-634E439C3ACD}" type="presParOf" srcId="{FB34FDC8-4730-4D63-95AF-8706C0B30D86}" destId="{A948A58F-EA7B-4A4E-BA8C-9389AB76CA89}" srcOrd="1" destOrd="0" presId="urn:microsoft.com/office/officeart/2005/8/layout/hierarchy4"/>
    <dgm:cxn modelId="{FF9B40C2-B047-4B16-8AEB-4A3D2D5BC3C3}" type="presParOf" srcId="{C399F340-29D8-439A-A90C-A8BF383CFE1B}" destId="{2A722516-2588-4495-A594-39E96D8F20ED}" srcOrd="3" destOrd="0" presId="urn:microsoft.com/office/officeart/2005/8/layout/hierarchy4"/>
    <dgm:cxn modelId="{9D0D4D77-7FCD-4E35-9D6C-A7EDDA800922}" type="presParOf" srcId="{C399F340-29D8-439A-A90C-A8BF383CFE1B}" destId="{E9ABB70B-379D-4D7E-984A-869D1A7F77F0}" srcOrd="4" destOrd="0" presId="urn:microsoft.com/office/officeart/2005/8/layout/hierarchy4"/>
    <dgm:cxn modelId="{70318C66-A6A7-4485-A85A-8C88B6C8A9C1}" type="presParOf" srcId="{E9ABB70B-379D-4D7E-984A-869D1A7F77F0}" destId="{37264269-25FE-4EF7-9474-9AE04A6941AE}" srcOrd="0" destOrd="0" presId="urn:microsoft.com/office/officeart/2005/8/layout/hierarchy4"/>
    <dgm:cxn modelId="{8AEF72C7-82C2-47ED-8497-7E272F807D66}" type="presParOf" srcId="{E9ABB70B-379D-4D7E-984A-869D1A7F77F0}" destId="{E99C9367-8B4D-4942-AE80-0372AD78DEF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7E074EF-0084-4BC2-8780-F51913F5EDCE}">
      <dsp:nvSpPr>
        <dsp:cNvPr id="0" name=""/>
        <dsp:cNvSpPr/>
      </dsp:nvSpPr>
      <dsp:spPr>
        <a:xfrm>
          <a:off x="0" y="124406"/>
          <a:ext cx="6459085" cy="512143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sng" kern="1200" dirty="0" smtClean="0">
              <a:solidFill>
                <a:schemeClr val="tx1"/>
              </a:solidFill>
              <a:latin typeface="+mn-lt"/>
            </a:rPr>
            <a:t>Расписание работы ресторанов по системе «Все включено»: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dirty="0" smtClean="0">
              <a:solidFill>
                <a:schemeClr val="tx1"/>
              </a:solidFill>
            </a:rPr>
            <a:t>       </a:t>
          </a:r>
          <a:r>
            <a:rPr lang="en-US" sz="900" b="1" kern="1200" dirty="0" smtClean="0">
              <a:solidFill>
                <a:schemeClr val="tx1"/>
              </a:solidFill>
            </a:rPr>
            <a:t>         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                                  </a:t>
          </a:r>
          <a:r>
            <a:rPr lang="ru-RU" sz="900" b="1" kern="1200" dirty="0" smtClean="0">
              <a:solidFill>
                <a:schemeClr val="tx1"/>
              </a:solidFill>
            </a:rPr>
            <a:t>Ресторан «Водопады» в Спорт Отеле</a:t>
          </a:r>
          <a:r>
            <a:rPr lang="en-US" sz="900" b="1" kern="1200" dirty="0" smtClean="0">
              <a:solidFill>
                <a:schemeClr val="tx1"/>
              </a:solidFill>
            </a:rPr>
            <a:t>               </a:t>
          </a:r>
          <a:r>
            <a:rPr lang="ru-RU" sz="900" b="1" kern="1200" dirty="0" smtClean="0">
              <a:solidFill>
                <a:schemeClr val="tx1"/>
              </a:solidFill>
            </a:rPr>
            <a:t>«Итальянский» ресторан на пляже</a:t>
          </a:r>
          <a:endParaRPr lang="en-US" sz="900" b="1" kern="1200" dirty="0" smtClean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Завтрак</a:t>
          </a:r>
          <a:r>
            <a:rPr lang="en-US" sz="900" kern="1200" dirty="0" smtClean="0">
              <a:solidFill>
                <a:schemeClr val="tx1"/>
              </a:solidFill>
            </a:rPr>
            <a:t>                  </a:t>
          </a:r>
          <a:r>
            <a:rPr lang="ru-RU" sz="900" kern="1200" dirty="0" smtClean="0">
              <a:solidFill>
                <a:schemeClr val="tx1"/>
              </a:solidFill>
            </a:rPr>
            <a:t> Шведский стол с </a:t>
          </a:r>
          <a:r>
            <a:rPr lang="en-US" sz="900" kern="1200" dirty="0" smtClean="0">
              <a:solidFill>
                <a:schemeClr val="tx1"/>
              </a:solidFill>
            </a:rPr>
            <a:t>07:00-10:3</a:t>
          </a:r>
          <a:r>
            <a:rPr lang="ru-RU" sz="900" kern="1200" dirty="0" smtClean="0">
              <a:solidFill>
                <a:schemeClr val="tx1"/>
              </a:solidFill>
            </a:rPr>
            <a:t>0</a:t>
          </a:r>
          <a:r>
            <a:rPr lang="en-US" sz="900" kern="1200" dirty="0" smtClean="0">
              <a:solidFill>
                <a:schemeClr val="tx1"/>
              </a:solidFill>
            </a:rPr>
            <a:t>                                </a:t>
          </a:r>
          <a:r>
            <a:rPr lang="ru-RU" sz="900" kern="1200" dirty="0" smtClean="0">
              <a:solidFill>
                <a:schemeClr val="tx1"/>
              </a:solidFill>
            </a:rPr>
            <a:t>Континентальный  с </a:t>
          </a:r>
          <a:r>
            <a:rPr lang="en-US" sz="900" kern="1200" dirty="0" smtClean="0">
              <a:solidFill>
                <a:schemeClr val="tx1"/>
              </a:solidFill>
            </a:rPr>
            <a:t>08:00 - 11:00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Обед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ru-RU" sz="900" kern="1200" dirty="0" smtClean="0">
              <a:solidFill>
                <a:schemeClr val="tx1"/>
              </a:solidFill>
            </a:rPr>
            <a:t>                       Шведский стол с </a:t>
          </a:r>
          <a:r>
            <a:rPr lang="en-US" sz="900" kern="1200" dirty="0" smtClean="0">
              <a:solidFill>
                <a:schemeClr val="tx1"/>
              </a:solidFill>
            </a:rPr>
            <a:t>13:00-15:0</a:t>
          </a:r>
          <a:r>
            <a:rPr lang="ru-RU" sz="900" kern="1200" dirty="0" smtClean="0">
              <a:solidFill>
                <a:schemeClr val="tx1"/>
              </a:solidFill>
            </a:rPr>
            <a:t>0</a:t>
          </a:r>
          <a:r>
            <a:rPr lang="en-US" sz="900" kern="1200" dirty="0" smtClean="0">
              <a:solidFill>
                <a:schemeClr val="tx1"/>
              </a:solidFill>
            </a:rPr>
            <a:t>                               </a:t>
          </a:r>
          <a:r>
            <a:rPr lang="ru-RU" sz="900" kern="1200" dirty="0" smtClean="0">
              <a:solidFill>
                <a:schemeClr val="tx1"/>
              </a:solidFill>
            </a:rPr>
            <a:t>Шведский стол с </a:t>
          </a:r>
          <a:r>
            <a:rPr lang="en-US" sz="900" kern="1200" dirty="0" smtClean="0">
              <a:solidFill>
                <a:schemeClr val="tx1"/>
              </a:solidFill>
            </a:rPr>
            <a:t> 13:00-16:00</a:t>
          </a:r>
          <a:r>
            <a:rPr lang="ru-RU" sz="900" kern="1200" dirty="0" smtClean="0">
              <a:solidFill>
                <a:schemeClr val="tx1"/>
              </a:solidFill>
            </a:rPr>
            <a:t>                         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Ужин</a:t>
          </a:r>
          <a:r>
            <a:rPr lang="en-US" sz="900" kern="1200" dirty="0" smtClean="0">
              <a:solidFill>
                <a:schemeClr val="tx1"/>
              </a:solidFill>
            </a:rPr>
            <a:t>	</a:t>
          </a:r>
          <a:r>
            <a:rPr lang="ru-RU" sz="900" kern="1200" dirty="0" smtClean="0">
              <a:solidFill>
                <a:schemeClr val="tx1"/>
              </a:solidFill>
            </a:rPr>
            <a:t>  </a:t>
          </a:r>
          <a:r>
            <a:rPr lang="en-US" sz="900" kern="1200" dirty="0" smtClean="0">
              <a:solidFill>
                <a:schemeClr val="tx1"/>
              </a:solidFill>
            </a:rPr>
            <a:t>   </a:t>
          </a:r>
          <a:r>
            <a:rPr lang="ru-RU" sz="900" kern="1200" dirty="0" smtClean="0">
              <a:solidFill>
                <a:schemeClr val="tx1"/>
              </a:solidFill>
            </a:rPr>
            <a:t>          Шведский стол с </a:t>
          </a:r>
          <a:r>
            <a:rPr lang="en-US" sz="900" kern="1200" dirty="0" smtClean="0">
              <a:solidFill>
                <a:schemeClr val="tx1"/>
              </a:solidFill>
            </a:rPr>
            <a:t>18:30- 21:30   </a:t>
          </a:r>
          <a:r>
            <a:rPr lang="ru-RU" sz="900" kern="1200" dirty="0" smtClean="0">
              <a:solidFill>
                <a:schemeClr val="tx1"/>
              </a:solidFill>
            </a:rPr>
            <a:t> </a:t>
          </a:r>
          <a:r>
            <a:rPr lang="en-US" sz="900" kern="1200" dirty="0" smtClean="0">
              <a:solidFill>
                <a:schemeClr val="tx1"/>
              </a:solidFill>
            </a:rPr>
            <a:t>                            </a:t>
          </a:r>
          <a:r>
            <a:rPr lang="ru-RU" sz="900" kern="1200" dirty="0" smtClean="0">
              <a:solidFill>
                <a:schemeClr val="tx1"/>
              </a:solidFill>
            </a:rPr>
            <a:t>А-ля Карт (по меню) с</a:t>
          </a:r>
          <a:r>
            <a:rPr lang="en-US" sz="900" kern="1200" dirty="0" smtClean="0">
              <a:solidFill>
                <a:schemeClr val="tx1"/>
              </a:solidFill>
            </a:rPr>
            <a:t> 19:00–22:00</a:t>
          </a:r>
          <a:r>
            <a:rPr lang="ru-RU" sz="900" kern="1200" dirty="0" smtClean="0">
              <a:solidFill>
                <a:schemeClr val="tx1"/>
              </a:solidFill>
            </a:rPr>
            <a:t> </a:t>
          </a:r>
          <a:r>
            <a:rPr lang="en-US" sz="900" kern="1200" dirty="0" smtClean="0">
              <a:solidFill>
                <a:schemeClr val="tx1"/>
              </a:solidFill>
            </a:rPr>
            <a:t>(</a:t>
          </a:r>
          <a:r>
            <a:rPr lang="ru-RU" sz="900" kern="1200" dirty="0" smtClean="0">
              <a:solidFill>
                <a:schemeClr val="tx1"/>
              </a:solidFill>
            </a:rPr>
            <a:t>платно)             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Только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в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Итальянском ресторане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все гости имеют право на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40 %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скидку на еду и местные напитки. 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Плата за импортные напитки по меню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. 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Воскресный ужин  в Итальянском ресторане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с 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19:00-22:00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(еда – бесплатно, все напитки – платно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по меню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, без резервации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и без скидок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). </a:t>
          </a:r>
          <a:endParaRPr lang="ru-RU" sz="900" kern="120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sng" kern="1200" dirty="0" smtClean="0">
              <a:solidFill>
                <a:schemeClr val="tx1"/>
              </a:solidFill>
              <a:latin typeface="+mn-lt"/>
            </a:rPr>
            <a:t>Расписание работы платных баров и ресторанов</a:t>
          </a:r>
          <a:r>
            <a:rPr lang="en-US" sz="1100" b="1" u="sng" kern="120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1100" b="1" u="sng" kern="1200" dirty="0" smtClean="0">
              <a:solidFill>
                <a:schemeClr val="tx1"/>
              </a:solidFill>
              <a:latin typeface="+mn-lt"/>
            </a:rPr>
            <a:t>(за дополнительную плату):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1" kern="1200" dirty="0" smtClean="0">
              <a:solidFill>
                <a:schemeClr val="tx1"/>
              </a:solidFill>
            </a:rPr>
            <a:t>                    </a:t>
          </a:r>
          <a:r>
            <a:rPr lang="ru-RU" sz="900" b="1" kern="1200" dirty="0" smtClean="0">
              <a:solidFill>
                <a:schemeClr val="tx1"/>
              </a:solidFill>
            </a:rPr>
            <a:t> </a:t>
          </a:r>
          <a:r>
            <a:rPr lang="en-US" sz="900" b="1" kern="1200" dirty="0" smtClean="0">
              <a:solidFill>
                <a:schemeClr val="tx1"/>
              </a:solidFill>
            </a:rPr>
            <a:t> </a:t>
          </a:r>
          <a:r>
            <a:rPr lang="ru-RU" sz="900" b="1" kern="1200" dirty="0" smtClean="0">
              <a:solidFill>
                <a:schemeClr val="tx1"/>
              </a:solidFill>
            </a:rPr>
            <a:t>Ресторан</a:t>
          </a:r>
          <a:r>
            <a:rPr lang="ru-RU" sz="900" kern="1200" dirty="0" smtClean="0">
              <a:solidFill>
                <a:schemeClr val="tx1"/>
              </a:solidFill>
            </a:rPr>
            <a:t>«</a:t>
          </a:r>
          <a:r>
            <a:rPr lang="ru-RU" sz="900" b="1" kern="1200" dirty="0" smtClean="0">
              <a:solidFill>
                <a:schemeClr val="tx1"/>
              </a:solidFill>
            </a:rPr>
            <a:t>Флэйм на пляже                       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Бар «Вендом» на пляже</a:t>
          </a:r>
          <a:endParaRPr lang="ru-RU" sz="900" b="1" kern="1200" dirty="0" smtClean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Завтрак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ru-RU" sz="900" b="1" kern="1200" dirty="0" smtClean="0">
              <a:solidFill>
                <a:schemeClr val="tx1"/>
              </a:solidFill>
            </a:rPr>
            <a:t>       </a:t>
          </a:r>
          <a:r>
            <a:rPr lang="en-US" sz="900" kern="1200" dirty="0" smtClean="0">
              <a:solidFill>
                <a:schemeClr val="tx1"/>
              </a:solidFill>
            </a:rPr>
            <a:t>--------------</a:t>
          </a:r>
          <a:r>
            <a:rPr lang="ru-RU" sz="900" kern="1200" dirty="0" smtClean="0">
              <a:solidFill>
                <a:schemeClr val="tx1"/>
              </a:solidFill>
            </a:rPr>
            <a:t>                                              </a:t>
          </a:r>
          <a:r>
            <a:rPr lang="en-US" sz="900" kern="1200" dirty="0" smtClean="0">
              <a:solidFill>
                <a:schemeClr val="tx1"/>
              </a:solidFill>
            </a:rPr>
            <a:t>       </a:t>
          </a:r>
          <a:r>
            <a:rPr lang="ru-RU" sz="900" kern="1200" dirty="0" smtClean="0">
              <a:solidFill>
                <a:schemeClr val="tx1"/>
              </a:solidFill>
            </a:rPr>
            <a:t> 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Горячие и холодные напитки.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</a:t>
          </a:r>
          <a:endParaRPr lang="ru-RU" sz="900" kern="1200" dirty="0" smtClean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Обед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ru-RU" sz="900" kern="1200" dirty="0" smtClean="0">
              <a:solidFill>
                <a:schemeClr val="tx1"/>
              </a:solidFill>
            </a:rPr>
            <a:t>          Шведский стол с </a:t>
          </a:r>
          <a:r>
            <a:rPr lang="en-US" sz="900" kern="1200" dirty="0" smtClean="0">
              <a:solidFill>
                <a:schemeClr val="tx1"/>
              </a:solidFill>
            </a:rPr>
            <a:t> </a:t>
          </a:r>
          <a:r>
            <a:rPr lang="ru-RU" sz="900" kern="1200" dirty="0" smtClean="0">
              <a:solidFill>
                <a:schemeClr val="tx1"/>
              </a:solidFill>
            </a:rPr>
            <a:t>12</a:t>
          </a:r>
          <a:r>
            <a:rPr lang="en-US" sz="900" kern="1200" dirty="0" smtClean="0">
              <a:solidFill>
                <a:schemeClr val="tx1"/>
              </a:solidFill>
            </a:rPr>
            <a:t>:0</a:t>
          </a:r>
          <a:r>
            <a:rPr lang="ru-RU" sz="900" kern="1200" dirty="0" smtClean="0">
              <a:solidFill>
                <a:schemeClr val="tx1"/>
              </a:solidFill>
            </a:rPr>
            <a:t>0-</a:t>
          </a:r>
          <a:r>
            <a:rPr lang="en-US" sz="900" kern="1200" dirty="0" smtClean="0">
              <a:solidFill>
                <a:schemeClr val="tx1"/>
              </a:solidFill>
            </a:rPr>
            <a:t>1</a:t>
          </a:r>
          <a:r>
            <a:rPr lang="ru-RU" sz="900" kern="1200" dirty="0" smtClean="0">
              <a:solidFill>
                <a:schemeClr val="tx1"/>
              </a:solidFill>
            </a:rPr>
            <a:t>4:00                      Бар работает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с 09:00 до 18:00 и с 19:00 до 24:00.</a:t>
          </a:r>
          <a:endParaRPr lang="ru-RU" sz="900" kern="1200" dirty="0" smtClean="0">
            <a:solidFill>
              <a:schemeClr val="tx1"/>
            </a:solidFill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>
              <a:solidFill>
                <a:schemeClr val="tx1"/>
              </a:solidFill>
            </a:rPr>
            <a:t>Ужин           А-ля Карт (по меню) с</a:t>
          </a:r>
          <a:r>
            <a:rPr lang="en-US" sz="900" kern="1200" dirty="0" smtClean="0">
              <a:solidFill>
                <a:schemeClr val="tx1"/>
              </a:solidFill>
            </a:rPr>
            <a:t> 18:30</a:t>
          </a:r>
          <a:r>
            <a:rPr lang="ru-RU" sz="900" kern="1200" dirty="0" smtClean="0">
              <a:solidFill>
                <a:schemeClr val="tx1"/>
              </a:solidFill>
            </a:rPr>
            <a:t>-</a:t>
          </a:r>
          <a:r>
            <a:rPr lang="en-US" sz="900" kern="1200" dirty="0" smtClean="0">
              <a:solidFill>
                <a:schemeClr val="tx1"/>
              </a:solidFill>
            </a:rPr>
            <a:t>21:30</a:t>
          </a:r>
          <a:endParaRPr lang="ru-RU" sz="900" kern="1200" dirty="0" smtClean="0">
            <a:solidFill>
              <a:schemeClr val="tx1"/>
            </a:solidFill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u="sng" kern="1200" dirty="0" smtClean="0">
              <a:solidFill>
                <a:schemeClr val="tx1"/>
              </a:solidFill>
              <a:latin typeface="+mn-lt"/>
            </a:rPr>
            <a:t>Расписание работы баров по системе «Все Включено» 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100" b="1" u="sng" kern="120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Фортепианный бар/Лобби бар («Все включено»)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      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 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Горячие и холодные алкогольные/безалкогольные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напитки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                                                                                                          с 1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0:00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24:00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.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Полдник с 1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6:00 </a:t>
          </a:r>
          <a:r>
            <a:rPr lang="ru-RU" sz="900" kern="1200" baseline="0" dirty="0" smtClean="0">
              <a:solidFill>
                <a:schemeClr val="tx1"/>
              </a:solidFill>
              <a:latin typeface="+mn-lt"/>
            </a:rPr>
            <a:t>до 1</a:t>
          </a:r>
          <a:r>
            <a:rPr lang="en-US" sz="900" kern="1200" baseline="0" dirty="0" smtClean="0">
              <a:solidFill>
                <a:schemeClr val="tx1"/>
              </a:solidFill>
              <a:latin typeface="+mn-lt"/>
            </a:rPr>
            <a:t>8:00.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Бары у главных бассейнов («Все включено»)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                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Горячие и холодные напитки с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 заката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 .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 Обед с </a:t>
          </a:r>
          <a:r>
            <a:rPr lang="en-US" sz="900" kern="1200" dirty="0" smtClean="0">
              <a:solidFill>
                <a:schemeClr val="tx1"/>
              </a:solidFill>
            </a:rPr>
            <a:t>13:00-15:0</a:t>
          </a:r>
          <a:r>
            <a:rPr lang="ru-RU" sz="900" kern="1200" dirty="0" smtClean="0">
              <a:solidFill>
                <a:schemeClr val="tx1"/>
              </a:solidFill>
            </a:rPr>
            <a:t>0.</a:t>
          </a:r>
          <a:endParaRPr lang="ru-RU" sz="900" b="1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Бар на пляже (нижний уровень , «Все включено»)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      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Горячие и холодные напитки, мороженное с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09:00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 заката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 .</a:t>
          </a:r>
          <a:endParaRPr lang="en-US" sz="90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Бар у бассейна с тренажерами («Все включено»)</a:t>
          </a:r>
          <a:r>
            <a:rPr lang="en-US" sz="900" b="1" kern="1200" baseline="0" dirty="0" smtClean="0">
              <a:solidFill>
                <a:schemeClr val="tx1"/>
              </a:solidFill>
              <a:latin typeface="+mn-lt"/>
            </a:rPr>
            <a:t>     </a:t>
          </a:r>
          <a:r>
            <a:rPr lang="ru-RU" sz="900" b="1" kern="1200" baseline="0" dirty="0" smtClean="0">
              <a:solidFill>
                <a:schemeClr val="tx1"/>
              </a:solidFill>
              <a:latin typeface="+mn-lt"/>
            </a:rPr>
            <a:t>     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Холодные напитки с 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10:00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</a:rPr>
            <a:t>до 1</a:t>
          </a:r>
          <a:r>
            <a:rPr lang="en-US" sz="900" b="0" kern="1200" baseline="0" dirty="0" smtClean="0">
              <a:solidFill>
                <a:schemeClr val="tx1"/>
              </a:solidFill>
              <a:latin typeface="+mn-lt"/>
            </a:rPr>
            <a:t>7:00.</a:t>
          </a:r>
          <a:endParaRPr lang="ru-RU" sz="900" b="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b="0" kern="1200" dirty="0" smtClean="0">
              <a:solidFill>
                <a:schemeClr val="tx1"/>
              </a:solidFill>
              <a:latin typeface="+mn-lt"/>
            </a:rPr>
            <a:t>Включены все алкогольные и безалкогольные напитки </a:t>
          </a:r>
          <a:r>
            <a:rPr lang="ru-RU" sz="900" b="1" kern="1200" dirty="0" smtClean="0">
              <a:solidFill>
                <a:schemeClr val="tx1"/>
              </a:solidFill>
              <a:latin typeface="+mn-lt"/>
            </a:rPr>
            <a:t>местного производства</a:t>
          </a:r>
          <a:r>
            <a:rPr lang="ru-RU" sz="900" b="0" kern="1200" dirty="0" smtClean="0">
              <a:solidFill>
                <a:schemeClr val="tx1"/>
              </a:solidFill>
              <a:latin typeface="+mn-lt"/>
            </a:rPr>
            <a:t>, подаваемые в стаканах</a:t>
          </a:r>
          <a:r>
            <a:rPr lang="en-US" sz="900" b="0" kern="1200" dirty="0" smtClean="0">
              <a:solidFill>
                <a:schemeClr val="tx1"/>
              </a:solidFill>
              <a:latin typeface="+mn-lt"/>
            </a:rPr>
            <a:t>. </a:t>
          </a:r>
          <a:endParaRPr lang="en-US" sz="900" b="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kern="1200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kern="1200" dirty="0" smtClean="0">
              <a:solidFill>
                <a:schemeClr val="tx1"/>
              </a:solidFill>
              <a:latin typeface="+mn-lt"/>
            </a:rPr>
            <a:t>Не разрешается переносить еду и напитки из одного ресторана или бара в другой</a:t>
          </a:r>
          <a:r>
            <a:rPr lang="en-US" sz="900" kern="1200" dirty="0" smtClean="0">
              <a:solidFill>
                <a:schemeClr val="tx1"/>
              </a:solidFill>
              <a:latin typeface="+mn-lt"/>
            </a:rPr>
            <a:t>. </a:t>
          </a:r>
          <a:r>
            <a:rPr lang="ru-RU" sz="900" kern="1200" dirty="0" smtClean="0">
              <a:solidFill>
                <a:schemeClr val="tx1"/>
              </a:solidFill>
              <a:latin typeface="+mn-lt"/>
            </a:rPr>
            <a:t>Не разрешается приносить свои напитки в бары, рестораны и ночной клуб.</a:t>
          </a:r>
          <a:r>
            <a:rPr lang="en-US" sz="900" kern="120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900" kern="1200" dirty="0" smtClean="0">
              <a:solidFill>
                <a:schemeClr val="tx1"/>
              </a:solidFill>
              <a:latin typeface="+mn-lt"/>
            </a:rPr>
            <a:t>Не разрешается употребление алкогольных напитков  несовершеннолетними.</a:t>
          </a:r>
          <a:endParaRPr lang="en-US" sz="900" kern="1200" dirty="0" smtClean="0">
            <a:solidFill>
              <a:schemeClr val="tx1"/>
            </a:solidFill>
            <a:latin typeface="+mn-lt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900" b="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-  </a:t>
          </a:r>
          <a:r>
            <a:rPr lang="ru-RU" sz="900" b="0" kern="1200" baseline="0" dirty="0" smtClean="0">
              <a:solidFill>
                <a:schemeClr val="tx1"/>
              </a:solidFill>
              <a:latin typeface="+mn-lt"/>
              <a:cs typeface="Times New Roman" pitchFamily="18" charset="0"/>
            </a:rPr>
            <a:t>К вашим услугам детское меню и детские стулья.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900" b="0" u="none" kern="1200" dirty="0" smtClean="0">
              <a:solidFill>
                <a:schemeClr val="tx1"/>
              </a:solidFill>
              <a:latin typeface="+mn-lt"/>
            </a:rPr>
            <a:t>-  </a:t>
          </a:r>
          <a:r>
            <a:rPr lang="ru-RU" sz="900" b="0" u="none" kern="1200" dirty="0" smtClean="0">
              <a:solidFill>
                <a:schemeClr val="tx1"/>
              </a:solidFill>
              <a:latin typeface="+mn-lt"/>
            </a:rPr>
            <a:t>Запрещается приходить на обед и ужин в купальнике, шортах или майке.</a:t>
          </a:r>
        </a:p>
      </dsp:txBody>
      <dsp:txXfrm>
        <a:off x="0" y="124406"/>
        <a:ext cx="6459085" cy="5121431"/>
      </dsp:txXfrm>
    </dsp:sp>
    <dsp:sp modelId="{ABC349E5-E4AA-4153-9C0E-91C3991A3368}">
      <dsp:nvSpPr>
        <dsp:cNvPr id="0" name=""/>
        <dsp:cNvSpPr/>
      </dsp:nvSpPr>
      <dsp:spPr>
        <a:xfrm>
          <a:off x="6236" y="5273516"/>
          <a:ext cx="1529041" cy="2722831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b="1" kern="1200" dirty="0" smtClean="0">
            <a:solidFill>
              <a:schemeClr val="tx1"/>
            </a:solidFill>
            <a:latin typeface="+mn-lt"/>
          </a:endParaRPr>
        </a:p>
        <a:p>
          <a:pPr lvl="0" algn="ctr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Информация</a:t>
          </a:r>
          <a:endParaRPr lang="en-US" sz="800" b="1" kern="1200" dirty="0" smtClean="0">
            <a:solidFill>
              <a:schemeClr val="tx1"/>
            </a:solidFill>
            <a:latin typeface="+mn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Время заезда в номер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 14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: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00</a:t>
          </a:r>
          <a:r>
            <a:rPr lang="ru-RU" sz="800" b="0" kern="1200" baseline="0" dirty="0" smtClean="0">
              <a:solidFill>
                <a:schemeClr val="tx1"/>
              </a:solidFill>
              <a:latin typeface="+mn-lt"/>
            </a:rPr>
            <a:t>.</a:t>
          </a:r>
          <a:endParaRPr lang="en-US" sz="800" b="0" kern="1200" baseline="0" dirty="0" smtClean="0">
            <a:solidFill>
              <a:schemeClr val="tx1"/>
            </a:solidFill>
            <a:latin typeface="+mn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Время освобождения номера </a:t>
          </a:r>
          <a:r>
            <a:rPr lang="en-US" sz="800" kern="1200" dirty="0" smtClean="0">
              <a:solidFill>
                <a:schemeClr val="tx1"/>
              </a:solidFill>
              <a:latin typeface="+mn-lt"/>
            </a:rPr>
            <a:t> 12:00 </a:t>
          </a:r>
          <a:r>
            <a:rPr lang="ru-RU" sz="800" kern="1200" dirty="0" smtClean="0">
              <a:solidFill>
                <a:schemeClr val="tx1"/>
              </a:solidFill>
              <a:latin typeface="+mn-lt"/>
            </a:rPr>
            <a:t>дня. В день отъезда</a:t>
          </a:r>
          <a:r>
            <a:rPr lang="en-US" sz="800" kern="1200" dirty="0" smtClean="0">
              <a:solidFill>
                <a:schemeClr val="tx1"/>
              </a:solidFill>
              <a:latin typeface="+mn-lt"/>
            </a:rPr>
            <a:t>,</a:t>
          </a:r>
          <a:r>
            <a:rPr lang="ru-RU" sz="800" kern="1200" baseline="0" dirty="0" smtClean="0">
              <a:solidFill>
                <a:schemeClr val="tx1"/>
              </a:solidFill>
              <a:latin typeface="+mn-lt"/>
            </a:rPr>
            <a:t>ключ от комнаты и карточки на полотенца должны быть возвращы на ресешен, браслеты  «ВСЕ ВЛЮЧЕНО» должны быть срезаны до 12:00.</a:t>
          </a:r>
          <a:endParaRPr lang="en-US" sz="800" b="1" kern="1200" dirty="0" smtClean="0">
            <a:solidFill>
              <a:schemeClr val="tx1"/>
            </a:solidFill>
            <a:latin typeface="+mn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Дополнительные расходы после сдачи номера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оплачиваются перед выездом.</a:t>
          </a:r>
          <a:endParaRPr lang="en-US" sz="800" b="1" kern="1200" dirty="0" smtClean="0">
            <a:solidFill>
              <a:schemeClr val="tx1"/>
            </a:solidFill>
            <a:latin typeface="+mn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Рейсовый автобус в Наама Бэй </a:t>
          </a:r>
          <a:r>
            <a:rPr lang="en-US" sz="800" b="1" kern="1200" dirty="0" smtClean="0">
              <a:solidFill>
                <a:schemeClr val="tx1"/>
              </a:solidFill>
              <a:latin typeface="+mn-lt"/>
            </a:rPr>
            <a:t>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расписание находится в Лобби отеля . Просим резервировать места день в день у консьержа.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 </a:t>
          </a:r>
          <a:endParaRPr lang="en-US" sz="800" b="1" kern="1200" dirty="0" smtClean="0">
            <a:solidFill>
              <a:schemeClr val="tx1"/>
            </a:solidFill>
            <a:latin typeface="+mn-lt"/>
          </a:endParaRPr>
        </a:p>
        <a:p>
          <a:pPr lvl="0" algn="l" defTabSz="355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n-lt"/>
            </a:rPr>
            <a:t>Автобус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между Фронт и Спорт Отелями ходит ежедневно каждые 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10 - 15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минут с 0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7:00 </a:t>
          </a:r>
          <a:r>
            <a:rPr lang="ru-RU" sz="800" b="0" kern="1200" dirty="0" smtClean="0">
              <a:solidFill>
                <a:schemeClr val="tx1"/>
              </a:solidFill>
              <a:latin typeface="+mn-lt"/>
            </a:rPr>
            <a:t>до</a:t>
          </a:r>
          <a:r>
            <a:rPr lang="en-US" sz="800" b="0" kern="1200" dirty="0" smtClean="0">
              <a:solidFill>
                <a:schemeClr val="tx1"/>
              </a:solidFill>
              <a:latin typeface="+mn-lt"/>
            </a:rPr>
            <a:t> 01:00.</a:t>
          </a:r>
          <a:endParaRPr lang="en-US" sz="800" b="0" kern="1200" dirty="0">
            <a:solidFill>
              <a:schemeClr val="tx1"/>
            </a:solidFill>
            <a:latin typeface="+mn-lt"/>
          </a:endParaRPr>
        </a:p>
      </dsp:txBody>
      <dsp:txXfrm>
        <a:off x="6236" y="5273516"/>
        <a:ext cx="1529041" cy="2722831"/>
      </dsp:txXfrm>
    </dsp:sp>
    <dsp:sp modelId="{B5E525AA-5C78-4CF8-8A6F-10AD67651BB9}">
      <dsp:nvSpPr>
        <dsp:cNvPr id="0" name=""/>
        <dsp:cNvSpPr/>
      </dsp:nvSpPr>
      <dsp:spPr>
        <a:xfrm>
          <a:off x="1679592" y="5367190"/>
          <a:ext cx="2798586" cy="2629157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Развлекательные мероприятия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j-lt"/>
            </a:rPr>
            <a:t>Развлечения</a:t>
          </a:r>
          <a:r>
            <a:rPr lang="en-US" sz="800" b="1" kern="1200" dirty="0" smtClean="0">
              <a:solidFill>
                <a:schemeClr val="tx1"/>
              </a:solidFill>
              <a:latin typeface="+mj-lt"/>
            </a:rPr>
            <a:t>:</a:t>
          </a:r>
          <a:r>
            <a:rPr lang="ru-RU" sz="800" b="1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Живая музыка и шоу проходят каждую ночь на терассах ресторанов «Лагуна», «Водопады» и Итальянского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,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в ночном клубе 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“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Норманди 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II”.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Подробное расписание анимации находится у вас в комнате или на Ресепшн.</a:t>
          </a:r>
          <a:endParaRPr lang="en-US" sz="800" b="1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Спортивные мероприятия</a:t>
          </a:r>
          <a:r>
            <a:rPr lang="en-US" sz="800" b="1" i="0" u="none" kern="1200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1" i="0" u="none" kern="1200" baseline="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kern="1200" baseline="0" dirty="0" smtClean="0">
              <a:solidFill>
                <a:schemeClr val="tx1"/>
              </a:solidFill>
              <a:latin typeface="+mj-lt"/>
            </a:rPr>
            <a:t>В дневное время 3 теннисных корта, футбольное поле, беговая дорожка, бассейн с тренажерами, бассейн с водными горками, пляжный воллейбол</a:t>
          </a:r>
          <a:r>
            <a:rPr lang="en-US" sz="800" b="0" kern="1200" dirty="0" smtClean="0">
              <a:solidFill>
                <a:schemeClr val="tx1"/>
              </a:solidFill>
              <a:latin typeface="+mj-lt"/>
            </a:rPr>
            <a:t>.</a:t>
          </a:r>
          <a:endParaRPr lang="ru-RU" sz="800" b="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Оздоровительный центр</a:t>
          </a:r>
          <a:r>
            <a:rPr lang="en-US" sz="800" b="1" i="0" u="none" kern="1200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i="0" u="none" kern="1200" dirty="0" smtClean="0">
              <a:solidFill>
                <a:schemeClr val="tx1"/>
              </a:solidFill>
              <a:latin typeface="+mj-lt"/>
            </a:rPr>
            <a:t>тренажерный зал, сауна, джакузи. </a:t>
          </a: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(ТОЛЬКО В ОТЕЛЕ СПОРТ)</a:t>
          </a:r>
          <a:endParaRPr lang="en-US" sz="800" b="1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>
              <a:solidFill>
                <a:schemeClr val="tx1"/>
              </a:solidFill>
              <a:latin typeface="+mj-lt"/>
            </a:rPr>
            <a:t>Не разрешается приносить алкогольные напитки и курить в оздоровительном центре, нужно иметь при себе спортивную обувь и одежду.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Игровая комната</a:t>
          </a:r>
          <a:r>
            <a:rPr lang="en-US" sz="800" b="1" i="0" u="none" kern="1200" dirty="0" smtClean="0">
              <a:solidFill>
                <a:schemeClr val="tx1"/>
              </a:solidFill>
              <a:latin typeface="+mj-lt"/>
            </a:rPr>
            <a:t>:</a:t>
          </a:r>
          <a:r>
            <a:rPr lang="en-US" sz="800" b="0" i="0" u="none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0" i="0" u="none" kern="1200" dirty="0" smtClean="0">
              <a:solidFill>
                <a:schemeClr val="tx1"/>
              </a:solidFill>
              <a:latin typeface="+mj-lt"/>
            </a:rPr>
            <a:t>бильярд, настольный теннис, шахматы</a:t>
          </a:r>
          <a:r>
            <a:rPr lang="en-US" sz="800" b="0" kern="1200" dirty="0" smtClean="0">
              <a:solidFill>
                <a:schemeClr val="tx1"/>
              </a:solidFill>
              <a:latin typeface="+mj-lt"/>
            </a:rPr>
            <a:t>.</a:t>
          </a:r>
          <a:r>
            <a:rPr lang="ru-RU" sz="800" b="0" kern="1200" dirty="0" smtClean="0">
              <a:solidFill>
                <a:schemeClr val="tx1"/>
              </a:solidFill>
              <a:latin typeface="+mj-lt"/>
            </a:rPr>
            <a:t> </a:t>
          </a:r>
          <a:r>
            <a:rPr lang="ru-RU" sz="800" b="1" i="0" u="none" kern="1200" dirty="0" smtClean="0">
              <a:solidFill>
                <a:schemeClr val="tx1"/>
              </a:solidFill>
              <a:latin typeface="+mj-lt"/>
            </a:rPr>
            <a:t>(ТОЛЬКО В ОТЕЛЕ СПОРТ)</a:t>
          </a:r>
          <a:endParaRPr lang="en-US" sz="800" b="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u="none" kern="1200" dirty="0" smtClean="0">
              <a:solidFill>
                <a:schemeClr val="tx1"/>
              </a:solidFill>
              <a:latin typeface="+mj-lt"/>
            </a:rPr>
            <a:t>Детские развлечения</a:t>
          </a:r>
          <a:r>
            <a:rPr lang="en-US" sz="800" b="0" u="none" kern="1200" dirty="0" smtClean="0">
              <a:solidFill>
                <a:schemeClr val="tx1"/>
              </a:solidFill>
              <a:latin typeface="+mj-lt"/>
            </a:rPr>
            <a:t>: </a:t>
          </a:r>
          <a:r>
            <a:rPr lang="ru-RU" sz="800" b="0" u="none" kern="1200" dirty="0" smtClean="0">
              <a:solidFill>
                <a:schemeClr val="tx1"/>
              </a:solidFill>
              <a:latin typeface="+mj-lt"/>
            </a:rPr>
            <a:t> Детская программа с 10</a:t>
          </a:r>
          <a:r>
            <a:rPr lang="en-US" sz="800" b="0" kern="1200" dirty="0" smtClean="0">
              <a:solidFill>
                <a:schemeClr val="tx1"/>
              </a:solidFill>
              <a:latin typeface="+mj-lt"/>
            </a:rPr>
            <a:t>:00 </a:t>
          </a:r>
          <a:r>
            <a:rPr lang="ru-RU" sz="800" b="0" kern="1200" dirty="0" smtClean="0">
              <a:solidFill>
                <a:schemeClr val="tx1"/>
              </a:solidFill>
              <a:latin typeface="+mj-lt"/>
            </a:rPr>
            <a:t>до </a:t>
          </a:r>
          <a:r>
            <a:rPr lang="ru-RU" sz="800" b="0" kern="1200" dirty="0" smtClean="0">
              <a:solidFill>
                <a:schemeClr val="tx1"/>
              </a:solidFill>
              <a:latin typeface="+mj-lt"/>
            </a:rPr>
            <a:t>2</a:t>
          </a:r>
          <a:r>
            <a:rPr lang="en-US" sz="800" b="0" kern="1200" smtClean="0">
              <a:solidFill>
                <a:schemeClr val="tx1"/>
              </a:solidFill>
              <a:latin typeface="+mj-lt"/>
            </a:rPr>
            <a:t>2</a:t>
          </a:r>
          <a:r>
            <a:rPr lang="ru-RU" sz="800" b="0" kern="1200" smtClean="0">
              <a:solidFill>
                <a:schemeClr val="tx1"/>
              </a:solidFill>
              <a:latin typeface="+mj-lt"/>
            </a:rPr>
            <a:t>:00 </a:t>
          </a:r>
          <a:r>
            <a:rPr lang="ru-RU" sz="800" b="0" kern="1200" dirty="0" smtClean="0">
              <a:solidFill>
                <a:schemeClr val="tx1"/>
              </a:solidFill>
              <a:latin typeface="+mj-lt"/>
            </a:rPr>
            <a:t>в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 детском клубе, ежедневно, кроме воскресенья. Детская дискотека в 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20: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3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0.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А так же две детские площадки – во Фронт и Спорт Отелях.</a:t>
          </a:r>
          <a:endParaRPr lang="en-US" sz="800" kern="1200" dirty="0">
            <a:solidFill>
              <a:schemeClr val="tx1"/>
            </a:solidFill>
            <a:latin typeface="+mj-lt"/>
          </a:endParaRPr>
        </a:p>
      </dsp:txBody>
      <dsp:txXfrm>
        <a:off x="1679592" y="5367190"/>
        <a:ext cx="2798586" cy="2629157"/>
      </dsp:txXfrm>
    </dsp:sp>
    <dsp:sp modelId="{37264269-25FE-4EF7-9474-9AE04A6941AE}">
      <dsp:nvSpPr>
        <dsp:cNvPr id="0" name=""/>
        <dsp:cNvSpPr/>
      </dsp:nvSpPr>
      <dsp:spPr>
        <a:xfrm>
          <a:off x="4569884" y="5280832"/>
          <a:ext cx="1881162" cy="2715515"/>
        </a:xfrm>
        <a:prstGeom prst="roundRect">
          <a:avLst>
            <a:gd name="adj" fmla="val 10000"/>
          </a:avLst>
        </a:prstGeom>
        <a:solidFill>
          <a:schemeClr val="bg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b="1" kern="1200" dirty="0" smtClean="0">
              <a:solidFill>
                <a:schemeClr val="tx1"/>
              </a:solidFill>
              <a:latin typeface="+mj-lt"/>
            </a:rPr>
            <a:t>Правила безопасности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Пожалуйста храните  ценные вещи, драгоценности и деньги в сейфе в вашей комнате.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Просьба не оставлять ваши личные вещи за пределами вашего номера, а так же на терассе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балконе, так как в этом случае отель не несет ответственностиза какую – либо пропажу.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Любой ущерб, нанесенный гостями в номерах, либо общественных местах отеля должен быть компенсирован в денежной форме до отъезда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. </a:t>
          </a: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Курение кальяна в комнате, на балконе</a:t>
          </a:r>
          <a:r>
            <a:rPr lang="en-US" sz="800" kern="1200" dirty="0" smtClean="0">
              <a:solidFill>
                <a:schemeClr val="tx1"/>
              </a:solidFill>
              <a:latin typeface="+mj-lt"/>
            </a:rPr>
            <a:t>/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терассе строго запрещается.</a:t>
          </a:r>
          <a:endParaRPr lang="en-US" sz="800" kern="1200" dirty="0" smtClean="0">
            <a:solidFill>
              <a:schemeClr val="tx1"/>
            </a:solidFill>
            <a:latin typeface="+mj-lt"/>
          </a:endParaRPr>
        </a:p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 smtClean="0">
              <a:solidFill>
                <a:schemeClr val="tx1"/>
              </a:solidFill>
              <a:latin typeface="+mj-lt"/>
            </a:rPr>
            <a:t>- </a:t>
          </a:r>
          <a:r>
            <a:rPr lang="ru-RU" sz="800" kern="1200" dirty="0" smtClean="0">
              <a:solidFill>
                <a:schemeClr val="tx1"/>
              </a:solidFill>
              <a:latin typeface="+mj-lt"/>
            </a:rPr>
            <a:t>Вывешивание личных вещей, полотенец на стульях  или балконных перилах запрещается.</a:t>
          </a:r>
          <a:endParaRPr lang="en-US" sz="800" kern="1200" dirty="0"/>
        </a:p>
      </dsp:txBody>
      <dsp:txXfrm>
        <a:off x="4569884" y="5280832"/>
        <a:ext cx="1881162" cy="2715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FA27B5-EC41-4EBC-8E95-6FD5DA646716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A4C111-EA7B-45A6-AA6F-689FC1107E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52421E-8270-42FA-B341-B97399ADA12F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07AAE-E289-4238-BB75-43DFA407D5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456855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913710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37057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82742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2284284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741139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3198003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3654858" algn="l" defTabSz="91371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07AAE-E289-4238-BB75-43DFA407D5B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75"/>
            <a:ext cx="5829300" cy="1960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6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37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05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74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42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80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4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41" y="488950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9" y="488950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3" y="5875870"/>
            <a:ext cx="5829300" cy="1816100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3" y="3875625"/>
            <a:ext cx="5829300" cy="200025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68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37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05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18274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28428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274113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19800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365485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5"/>
            <a:ext cx="2257425" cy="8045450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5"/>
            <a:ext cx="2257425" cy="8045450"/>
          </a:xfrm>
        </p:spPr>
        <p:txBody>
          <a:bodyPr/>
          <a:lstStyle>
            <a:lvl1pPr>
              <a:defRPr sz="2600"/>
            </a:lvl1pPr>
            <a:lvl2pPr>
              <a:defRPr sz="26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0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4" y="2046820"/>
            <a:ext cx="3030143" cy="85302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4" y="2899840"/>
            <a:ext cx="3030143" cy="5268380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6" y="2046820"/>
            <a:ext cx="3031328" cy="853020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56855" indent="0">
              <a:buNone/>
              <a:defRPr sz="1800" b="1"/>
            </a:lvl2pPr>
            <a:lvl3pPr marL="913710" indent="0">
              <a:buNone/>
              <a:defRPr sz="1800" b="1"/>
            </a:lvl3pPr>
            <a:lvl4pPr marL="1370574" indent="0">
              <a:buNone/>
              <a:defRPr sz="1800" b="1"/>
            </a:lvl4pPr>
            <a:lvl5pPr marL="1827429" indent="0">
              <a:buNone/>
              <a:defRPr sz="1800" b="1"/>
            </a:lvl5pPr>
            <a:lvl6pPr marL="2284284" indent="0">
              <a:buNone/>
              <a:defRPr sz="1800" b="1"/>
            </a:lvl6pPr>
            <a:lvl7pPr marL="2741139" indent="0">
              <a:buNone/>
              <a:defRPr sz="1800" b="1"/>
            </a:lvl7pPr>
            <a:lvl8pPr marL="3198003" indent="0">
              <a:buNone/>
              <a:defRPr sz="1800" b="1"/>
            </a:lvl8pPr>
            <a:lvl9pPr marL="3654858" indent="0">
              <a:buNone/>
              <a:defRPr sz="18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6" y="2899840"/>
            <a:ext cx="3031328" cy="5268380"/>
          </a:xfrm>
        </p:spPr>
        <p:txBody>
          <a:bodyPr/>
          <a:lstStyle>
            <a:lvl1pPr>
              <a:defRPr sz="26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11" y="364070"/>
            <a:ext cx="2256233" cy="15494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91" y="364075"/>
            <a:ext cx="3833813" cy="7804150"/>
          </a:xfrm>
        </p:spPr>
        <p:txBody>
          <a:bodyPr/>
          <a:lstStyle>
            <a:lvl1pPr>
              <a:defRPr sz="3500"/>
            </a:lvl1pPr>
            <a:lvl2pPr>
              <a:defRPr sz="2600"/>
            </a:lvl2pPr>
            <a:lvl3pPr>
              <a:defRPr sz="26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11" y="1913475"/>
            <a:ext cx="2256233" cy="6254750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8" y="6400805"/>
            <a:ext cx="4114800" cy="75565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8" y="817030"/>
            <a:ext cx="4114800" cy="5486400"/>
          </a:xfrm>
        </p:spPr>
        <p:txBody>
          <a:bodyPr/>
          <a:lstStyle>
            <a:lvl1pPr marL="0" indent="0">
              <a:buNone/>
              <a:defRPr sz="3500"/>
            </a:lvl1pPr>
            <a:lvl2pPr marL="456855" indent="0">
              <a:buNone/>
              <a:defRPr sz="2600"/>
            </a:lvl2pPr>
            <a:lvl3pPr marL="913710" indent="0">
              <a:buNone/>
              <a:defRPr sz="2600"/>
            </a:lvl3pPr>
            <a:lvl4pPr marL="1370574" indent="0">
              <a:buNone/>
              <a:defRPr sz="1800"/>
            </a:lvl4pPr>
            <a:lvl5pPr marL="1827429" indent="0">
              <a:buNone/>
              <a:defRPr sz="1800"/>
            </a:lvl5pPr>
            <a:lvl6pPr marL="2284284" indent="0">
              <a:buNone/>
              <a:defRPr sz="1800"/>
            </a:lvl6pPr>
            <a:lvl7pPr marL="2741139" indent="0">
              <a:buNone/>
              <a:defRPr sz="1800"/>
            </a:lvl7pPr>
            <a:lvl8pPr marL="3198003" indent="0">
              <a:buNone/>
              <a:defRPr sz="1800"/>
            </a:lvl8pPr>
            <a:lvl9pPr marL="3654858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8" y="7156455"/>
            <a:ext cx="4114800" cy="1073150"/>
          </a:xfrm>
        </p:spPr>
        <p:txBody>
          <a:bodyPr/>
          <a:lstStyle>
            <a:lvl1pPr marL="0" indent="0">
              <a:buNone/>
              <a:defRPr sz="1800"/>
            </a:lvl1pPr>
            <a:lvl2pPr marL="456855" indent="0">
              <a:buNone/>
              <a:defRPr sz="900"/>
            </a:lvl2pPr>
            <a:lvl3pPr marL="913710" indent="0">
              <a:buNone/>
              <a:defRPr sz="900"/>
            </a:lvl3pPr>
            <a:lvl4pPr marL="1370574" indent="0">
              <a:buNone/>
              <a:defRPr sz="900"/>
            </a:lvl4pPr>
            <a:lvl5pPr marL="1827429" indent="0">
              <a:buNone/>
              <a:defRPr sz="900"/>
            </a:lvl5pPr>
            <a:lvl6pPr marL="2284284" indent="0">
              <a:buNone/>
              <a:defRPr sz="900"/>
            </a:lvl6pPr>
            <a:lvl7pPr marL="2741139" indent="0">
              <a:buNone/>
              <a:defRPr sz="900"/>
            </a:lvl7pPr>
            <a:lvl8pPr marL="3198003" indent="0">
              <a:buNone/>
              <a:defRPr sz="900"/>
            </a:lvl8pPr>
            <a:lvl9pPr marL="3654858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0"/>
            <a:ext cx="6172200" cy="1524000"/>
          </a:xfrm>
          <a:prstGeom prst="rect">
            <a:avLst/>
          </a:prstGeom>
        </p:spPr>
        <p:txBody>
          <a:bodyPr vert="horz" lIns="91368" tIns="45684" rIns="91368" bIns="4568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6172200" cy="6034620"/>
          </a:xfrm>
          <a:prstGeom prst="rect">
            <a:avLst/>
          </a:prstGeom>
        </p:spPr>
        <p:txBody>
          <a:bodyPr vert="horz" lIns="91368" tIns="45684" rIns="91368" bIns="4568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45"/>
            <a:ext cx="1600200" cy="486830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59EB6-83B4-4C08-9F30-AD9CE87358BE}" type="datetimeFigureOut">
              <a:rPr lang="en-US" smtClean="0"/>
              <a:pPr/>
              <a:t>12/6/2014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45"/>
            <a:ext cx="2171700" cy="486830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45"/>
            <a:ext cx="1600200" cy="486830"/>
          </a:xfrm>
          <a:prstGeom prst="rect">
            <a:avLst/>
          </a:prstGeom>
        </p:spPr>
        <p:txBody>
          <a:bodyPr vert="horz" lIns="91368" tIns="45684" rIns="91368" bIns="45684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56695-E69C-4377-B0CA-3D14836651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371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641" indent="-342641" algn="l" defTabSz="91371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42394" indent="-285539" algn="l" defTabSz="913710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146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001" indent="-228428" algn="l" defTabSz="91371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5856" indent="-228428" algn="l" defTabSz="91371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2711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6957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6430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3285" indent="-228428" algn="l" defTabSz="91371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855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710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57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42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284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139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003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4858" algn="l" defTabSz="91371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30" y="446031"/>
            <a:ext cx="6715170" cy="263586"/>
          </a:xfrm>
        </p:spPr>
        <p:txBody>
          <a:bodyPr>
            <a:normAutofit fontScale="90000"/>
          </a:bodyPr>
          <a:lstStyle/>
          <a:p>
            <a:r>
              <a:rPr lang="ru-RU" sz="1800" b="1" kern="700" dirty="0" smtClean="0"/>
              <a:t>Программа </a:t>
            </a:r>
            <a:r>
              <a:rPr lang="en-US" sz="1800" b="1" kern="700" dirty="0" smtClean="0"/>
              <a:t>“ </a:t>
            </a:r>
            <a:r>
              <a:rPr lang="ru-RU" sz="1800" b="1" kern="700" dirty="0" smtClean="0"/>
              <a:t>Все Включено</a:t>
            </a:r>
            <a:r>
              <a:rPr lang="en-US" sz="1800" b="1" kern="700" dirty="0" smtClean="0"/>
              <a:t>” </a:t>
            </a:r>
            <a:r>
              <a:rPr lang="ru-RU" sz="1800" b="1" kern="700" dirty="0" smtClean="0"/>
              <a:t>для Спорт Отеля </a:t>
            </a:r>
            <a:r>
              <a:rPr lang="en-US" sz="1800" b="1" kern="700" dirty="0" smtClean="0"/>
              <a:t/>
            </a:r>
            <a:br>
              <a:rPr lang="en-US" sz="1800" b="1" kern="700" dirty="0" smtClean="0"/>
            </a:br>
            <a:r>
              <a:rPr lang="ru-RU" sz="1200" b="1" dirty="0" smtClean="0">
                <a:latin typeface="+mn-lt"/>
              </a:rPr>
              <a:t>Менеджмент и персонал отеля привестствуют Вас и желают Вам приятного отдыха</a:t>
            </a:r>
            <a:r>
              <a:rPr lang="en-US" sz="1200" b="1" dirty="0" smtClean="0">
                <a:latin typeface="+mn-lt"/>
              </a:rPr>
              <a:t> </a:t>
            </a:r>
            <a:r>
              <a:rPr lang="ru-RU" sz="1200" b="1" dirty="0" smtClean="0">
                <a:latin typeface="+mn-lt"/>
              </a:rPr>
              <a:t/>
            </a:r>
            <a:br>
              <a:rPr lang="ru-RU" sz="1200" b="1" dirty="0" smtClean="0">
                <a:latin typeface="+mn-lt"/>
              </a:rPr>
            </a:br>
            <a:r>
              <a:rPr lang="ru-RU" sz="1200" b="1" dirty="0" smtClean="0">
                <a:latin typeface="+mn-lt"/>
              </a:rPr>
              <a:t>в отеле Конкорд Эль Салам  Шарм Эль Шейх СПОРТ!  </a:t>
            </a:r>
            <a:r>
              <a:rPr lang="en-US" sz="1800" b="1" kern="700" dirty="0" smtClean="0">
                <a:latin typeface="Lucida Calligraphy" pitchFamily="66" charset="0"/>
              </a:rPr>
              <a:t/>
            </a:r>
            <a:br>
              <a:rPr lang="en-US" sz="1800" b="1" kern="700" dirty="0" smtClean="0">
                <a:latin typeface="Lucida Calligraphy" pitchFamily="66" charset="0"/>
              </a:rPr>
            </a:br>
            <a:r>
              <a:rPr lang="en-US" sz="1800" b="1" dirty="0" smtClean="0">
                <a:latin typeface="Lucida Calligraphy" pitchFamily="66" charset="0"/>
              </a:rPr>
              <a:t/>
            </a:r>
            <a:br>
              <a:rPr lang="en-US" sz="1800" b="1" dirty="0" smtClean="0">
                <a:latin typeface="Lucida Calligraphy" pitchFamily="66" charset="0"/>
              </a:rPr>
            </a:br>
            <a:endParaRPr lang="en-US" sz="1800" b="1" dirty="0">
              <a:latin typeface="Lucida Calligraphy" pitchFamily="66" charset="0"/>
            </a:endParaRPr>
          </a:p>
        </p:txBody>
      </p:sp>
      <p:graphicFrame>
        <p:nvGraphicFramePr>
          <p:cNvPr id="7" name="Diagram 6"/>
          <p:cNvGraphicFramePr/>
          <p:nvPr/>
        </p:nvGraphicFramePr>
        <p:xfrm>
          <a:off x="142830" y="738135"/>
          <a:ext cx="6462801" cy="79963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Title 1"/>
          <p:cNvSpPr txBox="1">
            <a:spLocks/>
          </p:cNvSpPr>
          <p:nvPr/>
        </p:nvSpPr>
        <p:spPr>
          <a:xfrm>
            <a:off x="0" y="8734482"/>
            <a:ext cx="6858000" cy="409518"/>
          </a:xfrm>
          <a:prstGeom prst="rect">
            <a:avLst/>
          </a:prstGeom>
        </p:spPr>
        <p:txBody>
          <a:bodyPr vert="horz" lIns="91368" tIns="45684" rIns="91368" bIns="45684" rtlCol="0" anchor="ctr">
            <a:normAutofit fontScale="25000" lnSpcReduction="20000"/>
          </a:bodyPr>
          <a:lstStyle/>
          <a:p>
            <a:pPr lvl="0" algn="ctr">
              <a:spcBef>
                <a:spcPct val="0"/>
              </a:spcBef>
            </a:pPr>
            <a:r>
              <a:rPr lang="ru-RU" sz="4000" b="1" dirty="0" smtClean="0">
                <a:latin typeface="+mj-lt"/>
              </a:rPr>
              <a:t>Более подробную информацию Вы найдете в справочнике, который находится в вашей комнате или Вы можете обратиться за помощью к Представителям по работе с Гостями по номеру «0</a:t>
            </a:r>
            <a:r>
              <a:rPr lang="en-US" sz="4000" b="1" dirty="0" smtClean="0">
                <a:latin typeface="+mj-lt"/>
              </a:rPr>
              <a:t>5</a:t>
            </a:r>
            <a:r>
              <a:rPr lang="ru-RU" sz="4000" b="1" dirty="0" smtClean="0">
                <a:latin typeface="+mj-lt"/>
              </a:rPr>
              <a:t>»</a:t>
            </a:r>
            <a:r>
              <a:rPr lang="en-US" sz="4200" b="1" dirty="0" smtClean="0">
                <a:latin typeface="+mj-lt"/>
              </a:rPr>
              <a:t>.</a:t>
            </a:r>
            <a:r>
              <a:rPr lang="en-US" b="1" dirty="0" smtClean="0">
                <a:latin typeface="Lucida Calligraphy" pitchFamily="66" charset="0"/>
              </a:rPr>
              <a:t/>
            </a:r>
            <a:br>
              <a:rPr lang="en-US" b="1" dirty="0" smtClean="0">
                <a:latin typeface="Lucida Calligraphy" pitchFamily="66" charset="0"/>
              </a:rPr>
            </a:b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1753</TotalTime>
  <Words>440</Words>
  <Application>Microsoft Office PowerPoint</Application>
  <PresentationFormat>On-screen Show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Программа “ Все Включено” для Спорт Отеля  Менеджмент и персонал отеля привестствуют Вас и желают Вам приятного отдыха  в отеле Конкорд Эль Салам  Шарм Эль Шейх СПОРТ!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gms</dc:creator>
  <cp:lastModifiedBy>GR01</cp:lastModifiedBy>
  <cp:revision>259</cp:revision>
  <dcterms:created xsi:type="dcterms:W3CDTF">2009-02-16T14:07:44Z</dcterms:created>
  <dcterms:modified xsi:type="dcterms:W3CDTF">2014-12-06T18:27:09Z</dcterms:modified>
</cp:coreProperties>
</file>