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7559675" cy="10691813"/>
  <p:notesSz cx="6873875" cy="10004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452" y="9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X-ma-06.01.20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7599"/>
            <a:ext cx="7559675" cy="10684214"/>
          </a:xfrm>
          <a:prstGeom prst="rect">
            <a:avLst/>
          </a:prstGeom>
        </p:spPr>
      </p:pic>
      <p:sp>
        <p:nvSpPr>
          <p:cNvPr id="10" name="TextBox 1"/>
          <p:cNvSpPr txBox="1"/>
          <p:nvPr/>
        </p:nvSpPr>
        <p:spPr>
          <a:xfrm>
            <a:off x="1282700" y="6641306"/>
            <a:ext cx="65" cy="45339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1000"/>
              </a:lnSpc>
            </a:pPr>
            <a:endParaRPr lang="en-US" altLang="zh-CN" sz="5400" dirty="0" smtClean="0"/>
          </a:p>
          <a:p>
            <a:pPr>
              <a:lnSpc>
                <a:spcPts val="1000"/>
              </a:lnSpc>
            </a:pPr>
            <a:endParaRPr lang="en-US" altLang="zh-CN" sz="5400" dirty="0" smtClean="0"/>
          </a:p>
        </p:txBody>
      </p:sp>
      <p:pic>
        <p:nvPicPr>
          <p:cNvPr id="16" name="Picture 15" descr="Festival Company Logo transparen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31619" y="316707"/>
            <a:ext cx="1301018" cy="838199"/>
          </a:xfrm>
          <a:prstGeom prst="rect">
            <a:avLst/>
          </a:prstGeom>
        </p:spPr>
      </p:pic>
      <p:sp>
        <p:nvSpPr>
          <p:cNvPr id="18" name="TextBox 1"/>
          <p:cNvSpPr txBox="1"/>
          <p:nvPr/>
        </p:nvSpPr>
        <p:spPr>
          <a:xfrm>
            <a:off x="688914" y="4431506"/>
            <a:ext cx="6367523" cy="400622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               12:00  noon                                   </a:t>
            </a:r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Kids Party Beach 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area</a:t>
            </a:r>
          </a:p>
          <a:p>
            <a:pPr>
              <a:lnSpc>
                <a:spcPts val="1600"/>
              </a:lnSpc>
            </a:pPr>
            <a:endParaRPr lang="en-US" sz="1100" b="1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ts val="1600"/>
              </a:lnSpc>
              <a:tabLst/>
            </a:pP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               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15:00hrs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. - 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16:30hrs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.                 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 Magic </a:t>
            </a:r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show at Le Jardin pool amphitheater and 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snacks</a:t>
            </a:r>
          </a:p>
          <a:p>
            <a:pPr>
              <a:lnSpc>
                <a:spcPts val="1600"/>
              </a:lnSpc>
              <a:tabLst/>
            </a:pPr>
            <a:endParaRPr lang="en-US" altLang="zh-CN" sz="1100" b="1" dirty="0">
              <a:solidFill>
                <a:schemeClr val="bg1">
                  <a:lumMod val="50000"/>
                </a:schemeClr>
              </a:solidFill>
              <a:cs typeface="Calibri" pitchFamily="18" charset="0"/>
            </a:endParaRPr>
          </a:p>
          <a:p>
            <a:pPr>
              <a:lnSpc>
                <a:spcPts val="1600"/>
              </a:lnSpc>
            </a:pP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               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16:00hrs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. -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16:30hrs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.                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   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Mini </a:t>
            </a:r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Disco at Le Jardin pool 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amphitheater</a:t>
            </a:r>
          </a:p>
          <a:p>
            <a:pPr>
              <a:lnSpc>
                <a:spcPts val="1600"/>
              </a:lnSpc>
            </a:pPr>
            <a:endParaRPr lang="en-US" sz="1100" b="1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ts val="1600"/>
              </a:lnSpc>
            </a:pP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              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18:0 hrs-20:00hrs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.                  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     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Welcome </a:t>
            </a:r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Reception 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Cocktail at </a:t>
            </a:r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Lobby 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Bar</a:t>
            </a:r>
          </a:p>
          <a:p>
            <a:pPr>
              <a:lnSpc>
                <a:spcPts val="1600"/>
              </a:lnSpc>
            </a:pP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en-US" sz="1100" b="1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ts val="1600"/>
              </a:lnSpc>
            </a:pP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              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19:00hrs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.                                   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    </a:t>
            </a:r>
            <a:r>
              <a:rPr lang="en-US" sz="1100" b="1" smtClean="0">
                <a:solidFill>
                  <a:schemeClr val="bg1">
                    <a:lumMod val="50000"/>
                  </a:schemeClr>
                </a:solidFill>
              </a:rPr>
              <a:t>Christmas 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Dinner Buffet</a:t>
            </a:r>
            <a:endParaRPr lang="en-US" sz="11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ts val="1600"/>
              </a:lnSpc>
            </a:pPr>
            <a:endParaRPr lang="en-US" sz="1100" b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               20:00 hrs. -23:30 hrs.                  Live </a:t>
            </a:r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Band  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with </a:t>
            </a:r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Dancing music  at lobby 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Bar</a:t>
            </a:r>
          </a:p>
          <a:p>
            <a:endParaRPr lang="en-US" sz="1100" b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               20:00 hrs. </a:t>
            </a:r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– 12:00 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hrs.                </a:t>
            </a:r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Beat Club Disco is 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open with our animation team</a:t>
            </a:r>
          </a:p>
          <a:p>
            <a:endParaRPr lang="en-US" sz="1100" b="1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ts val="1600"/>
              </a:lnSpc>
            </a:pP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            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21:30 hrs. -22:15 hrs.                  Oriental Dance Show</a:t>
            </a:r>
          </a:p>
          <a:p>
            <a:pPr>
              <a:lnSpc>
                <a:spcPts val="1600"/>
              </a:lnSpc>
            </a:pPr>
            <a:endParaRPr lang="en-US" sz="1100" b="1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ts val="1600"/>
              </a:lnSpc>
            </a:pP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            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22:15 hrs-23:00 hrs.                    </a:t>
            </a:r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Dancing Music with our animation team</a:t>
            </a:r>
          </a:p>
          <a:p>
            <a:pPr>
              <a:lnSpc>
                <a:spcPts val="1600"/>
              </a:lnSpc>
              <a:tabLst/>
            </a:pPr>
            <a:endParaRPr lang="en-US" altLang="zh-CN" sz="1300" b="1" dirty="0" smtClean="0">
              <a:solidFill>
                <a:srgbClr val="565655"/>
              </a:solidFill>
              <a:latin typeface="Calibri" pitchFamily="18" charset="0"/>
              <a:cs typeface="Calibri" pitchFamily="18" charset="0"/>
            </a:endParaRPr>
          </a:p>
          <a:p>
            <a:pPr>
              <a:lnSpc>
                <a:spcPts val="1600"/>
              </a:lnSpc>
              <a:tabLst/>
            </a:pPr>
            <a:endParaRPr lang="en-US" altLang="zh-CN" sz="1300" b="1" dirty="0">
              <a:solidFill>
                <a:srgbClr val="565655"/>
              </a:solidFill>
              <a:latin typeface="Calibri" pitchFamily="18" charset="0"/>
              <a:cs typeface="Calibri" pitchFamily="18" charset="0"/>
            </a:endParaRPr>
          </a:p>
          <a:p>
            <a:pPr>
              <a:lnSpc>
                <a:spcPts val="1600"/>
              </a:lnSpc>
              <a:tabLst/>
            </a:pPr>
            <a:r>
              <a:rPr lang="en-US" altLang="zh-CN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sz="1300" b="1" dirty="0" smtClean="0">
              <a:solidFill>
                <a:srgbClr val="565655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503237" y="164306"/>
            <a:ext cx="6581802" cy="4516621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tabLst>
                <a:tab pos="558800" algn="l"/>
                <a:tab pos="1320800" algn="l"/>
                <a:tab pos="2108200" algn="l"/>
                <a:tab pos="2387600" algn="l"/>
              </a:tabLst>
            </a:pPr>
            <a:r>
              <a:rPr lang="en-US" altLang="zh-CN" sz="4000" dirty="0" smtClean="0">
                <a:solidFill>
                  <a:srgbClr val="CD1013"/>
                </a:solidFill>
                <a:latin typeface="Vladimir Script" pitchFamily="66" charset="0"/>
                <a:cs typeface="Tahoma" pitchFamily="18" charset="0"/>
              </a:rPr>
              <a:t> </a:t>
            </a:r>
            <a:r>
              <a:rPr lang="en-US" altLang="zh-CN" sz="4000" dirty="0" smtClean="0">
                <a:solidFill>
                  <a:srgbClr val="CD1013"/>
                </a:solidFill>
                <a:latin typeface="Monotype Corsiva" pitchFamily="66" charset="0"/>
                <a:cs typeface="Tahoma" pitchFamily="18" charset="0"/>
              </a:rPr>
              <a:t>We invite you to celebrate </a:t>
            </a:r>
          </a:p>
          <a:p>
            <a:pPr>
              <a:tabLst>
                <a:tab pos="558800" algn="l"/>
                <a:tab pos="1320800" algn="l"/>
                <a:tab pos="2108200" algn="l"/>
                <a:tab pos="2387600" algn="l"/>
              </a:tabLst>
            </a:pPr>
            <a:r>
              <a:rPr lang="en-US" altLang="zh-CN" sz="4000" dirty="0" smtClean="0">
                <a:solidFill>
                  <a:srgbClr val="CD1013"/>
                </a:solidFill>
                <a:latin typeface="Monotype Corsiva" pitchFamily="66" charset="0"/>
                <a:cs typeface="Tahoma" pitchFamily="18" charset="0"/>
              </a:rPr>
              <a:t>Christmas with us.</a:t>
            </a:r>
          </a:p>
          <a:p>
            <a:pPr algn="r">
              <a:tabLst>
                <a:tab pos="558800" algn="l"/>
                <a:tab pos="1320800" algn="l"/>
                <a:tab pos="2108200" algn="l"/>
                <a:tab pos="2387600" algn="l"/>
              </a:tabLst>
            </a:pPr>
            <a:r>
              <a:rPr lang="ru-RU" altLang="zh-CN" sz="1300" dirty="0" smtClean="0">
                <a:solidFill>
                  <a:srgbClr val="565655"/>
                </a:solidFill>
                <a:latin typeface="Calibri" pitchFamily="18" charset="0"/>
                <a:cs typeface="Calibri" pitchFamily="18" charset="0"/>
              </a:rPr>
              <a:t>   </a:t>
            </a:r>
            <a:r>
              <a:rPr lang="en-US" altLang="zh-CN" sz="1300" dirty="0" smtClean="0">
                <a:solidFill>
                  <a:schemeClr val="bg1">
                    <a:lumMod val="50000"/>
                  </a:schemeClr>
                </a:solidFill>
                <a:latin typeface="Calibri" pitchFamily="18" charset="0"/>
                <a:cs typeface="Calibri" pitchFamily="18" charset="0"/>
              </a:rPr>
              <a:t>It’s a Christmas Time</a:t>
            </a:r>
            <a:r>
              <a:rPr lang="ru-RU" altLang="zh-CN" sz="1300" dirty="0" smtClean="0">
                <a:solidFill>
                  <a:schemeClr val="bg1">
                    <a:lumMod val="50000"/>
                  </a:schemeClr>
                </a:solidFill>
                <a:latin typeface="Calibri" pitchFamily="18" charset="0"/>
                <a:cs typeface="Calibri" pitchFamily="18" charset="0"/>
              </a:rPr>
              <a:t>!</a:t>
            </a:r>
          </a:p>
          <a:p>
            <a:pPr algn="r">
              <a:lnSpc>
                <a:spcPts val="1500"/>
              </a:lnSpc>
              <a:tabLst>
                <a:tab pos="558800" algn="l"/>
                <a:tab pos="1320800" algn="l"/>
                <a:tab pos="2108200" algn="l"/>
                <a:tab pos="2387600" algn="l"/>
              </a:tabLst>
            </a:pPr>
            <a:r>
              <a:rPr lang="en-US" altLang="zh-CN" sz="1300" dirty="0" smtClean="0">
                <a:solidFill>
                  <a:schemeClr val="bg1">
                    <a:lumMod val="50000"/>
                  </a:schemeClr>
                </a:solidFill>
                <a:latin typeface="Calibri" pitchFamily="18" charset="0"/>
                <a:cs typeface="Calibri" pitchFamily="18" charset="0"/>
              </a:rPr>
              <a:t>                                                                                     We are pleased to share with you this holiday</a:t>
            </a:r>
            <a:r>
              <a:rPr lang="ru-RU" altLang="zh-CN" sz="1300" dirty="0" smtClean="0">
                <a:solidFill>
                  <a:schemeClr val="bg1">
                    <a:lumMod val="50000"/>
                  </a:schemeClr>
                </a:solidFill>
                <a:latin typeface="Calibri" pitchFamily="18" charset="0"/>
                <a:cs typeface="Calibri" pitchFamily="18" charset="0"/>
              </a:rPr>
              <a:t>!</a:t>
            </a:r>
          </a:p>
          <a:p>
            <a:pPr algn="r">
              <a:lnSpc>
                <a:spcPts val="1500"/>
              </a:lnSpc>
              <a:tabLst>
                <a:tab pos="558800" algn="l"/>
                <a:tab pos="1320800" algn="l"/>
                <a:tab pos="2108200" algn="l"/>
                <a:tab pos="2387600" algn="l"/>
              </a:tabLst>
            </a:pPr>
            <a:r>
              <a:rPr lang="en-US" altLang="zh-CN" sz="1300" dirty="0" smtClean="0">
                <a:solidFill>
                  <a:schemeClr val="bg1">
                    <a:lumMod val="50000"/>
                  </a:schemeClr>
                </a:solidFill>
                <a:latin typeface="Calibri" pitchFamily="18" charset="0"/>
                <a:cs typeface="Calibri" pitchFamily="18" charset="0"/>
              </a:rPr>
              <a:t>                                                                          We wish that heaven send you good luck in all  your beginnings</a:t>
            </a:r>
            <a:r>
              <a:rPr lang="ru-RU" altLang="zh-CN" sz="1300" dirty="0" smtClean="0">
                <a:solidFill>
                  <a:schemeClr val="bg1">
                    <a:lumMod val="50000"/>
                  </a:schemeClr>
                </a:solidFill>
                <a:latin typeface="Calibri" pitchFamily="18" charset="0"/>
                <a:cs typeface="Calibri" pitchFamily="18" charset="0"/>
              </a:rPr>
              <a:t>,</a:t>
            </a:r>
            <a:r>
              <a:rPr lang="en-US" altLang="zh-CN" sz="1300" dirty="0" smtClean="0">
                <a:solidFill>
                  <a:schemeClr val="bg1">
                    <a:lumMod val="50000"/>
                  </a:schemeClr>
                </a:solidFill>
                <a:latin typeface="Calibri" pitchFamily="18" charset="0"/>
                <a:cs typeface="Calibri" pitchFamily="18" charset="0"/>
              </a:rPr>
              <a:t> enjoyable moments </a:t>
            </a:r>
          </a:p>
          <a:p>
            <a:pPr algn="r">
              <a:lnSpc>
                <a:spcPts val="1500"/>
              </a:lnSpc>
              <a:tabLst>
                <a:tab pos="558800" algn="l"/>
                <a:tab pos="1320800" algn="l"/>
                <a:tab pos="2108200" algn="l"/>
                <a:tab pos="2387600" algn="l"/>
              </a:tabLst>
            </a:pPr>
            <a:r>
              <a:rPr lang="en-US" altLang="zh-CN" sz="1300" dirty="0" smtClean="0">
                <a:solidFill>
                  <a:schemeClr val="bg1">
                    <a:lumMod val="50000"/>
                  </a:schemeClr>
                </a:solidFill>
                <a:latin typeface="Calibri" pitchFamily="18" charset="0"/>
                <a:cs typeface="Calibri" pitchFamily="18" charset="0"/>
              </a:rPr>
              <a:t>and great happiness!</a:t>
            </a:r>
            <a:endParaRPr lang="ru-RU" altLang="zh-CN" sz="1300" dirty="0" smtClean="0">
              <a:solidFill>
                <a:schemeClr val="bg1">
                  <a:lumMod val="50000"/>
                </a:schemeClr>
              </a:solidFill>
              <a:latin typeface="Calibri" pitchFamily="18" charset="0"/>
              <a:cs typeface="Calibri" pitchFamily="18" charset="0"/>
            </a:endParaRPr>
          </a:p>
          <a:p>
            <a:pPr algn="r">
              <a:lnSpc>
                <a:spcPts val="1500"/>
              </a:lnSpc>
              <a:tabLst>
                <a:tab pos="558800" algn="l"/>
                <a:tab pos="1320800" algn="l"/>
                <a:tab pos="2108200" algn="l"/>
                <a:tab pos="2387600" algn="l"/>
              </a:tabLst>
            </a:pPr>
            <a:r>
              <a:rPr lang="en-US" altLang="zh-CN" sz="1300" dirty="0" smtClean="0">
                <a:solidFill>
                  <a:schemeClr val="bg1">
                    <a:lumMod val="50000"/>
                  </a:schemeClr>
                </a:solidFill>
                <a:latin typeface="Calibri" pitchFamily="18" charset="0"/>
                <a:cs typeface="Calibri" pitchFamily="18" charset="0"/>
              </a:rPr>
              <a:t>We wish all the best, and even more!</a:t>
            </a:r>
            <a:endParaRPr lang="ru-RU" altLang="zh-CN" sz="1300" dirty="0" smtClean="0">
              <a:solidFill>
                <a:schemeClr val="bg1">
                  <a:lumMod val="50000"/>
                </a:schemeClr>
              </a:solidFill>
              <a:latin typeface="Calibri" pitchFamily="18" charset="0"/>
              <a:cs typeface="Calibri" pitchFamily="18" charset="0"/>
            </a:endParaRPr>
          </a:p>
          <a:p>
            <a:pPr algn="r">
              <a:lnSpc>
                <a:spcPts val="1500"/>
              </a:lnSpc>
              <a:tabLst>
                <a:tab pos="558800" algn="l"/>
                <a:tab pos="1320800" algn="l"/>
                <a:tab pos="2108200" algn="l"/>
                <a:tab pos="2387600" algn="l"/>
              </a:tabLst>
            </a:pPr>
            <a:r>
              <a:rPr lang="en-US" altLang="zh-CN" sz="1300" dirty="0" smtClean="0">
                <a:solidFill>
                  <a:schemeClr val="bg1">
                    <a:lumMod val="50000"/>
                  </a:schemeClr>
                </a:solidFill>
                <a:latin typeface="Calibri" pitchFamily="18" charset="0"/>
                <a:cs typeface="Calibri" pitchFamily="18" charset="0"/>
              </a:rPr>
              <a:t> May all your dreams come true!</a:t>
            </a:r>
          </a:p>
          <a:p>
            <a:pPr algn="r">
              <a:lnSpc>
                <a:spcPts val="1500"/>
              </a:lnSpc>
              <a:tabLst>
                <a:tab pos="558800" algn="l"/>
                <a:tab pos="1320800" algn="l"/>
                <a:tab pos="2108200" algn="l"/>
                <a:tab pos="2387600" algn="l"/>
              </a:tabLst>
            </a:pPr>
            <a:r>
              <a:rPr lang="en-US" altLang="zh-CN" sz="1300" dirty="0" smtClean="0">
                <a:solidFill>
                  <a:schemeClr val="bg1">
                    <a:lumMod val="50000"/>
                  </a:schemeClr>
                </a:solidFill>
                <a:latin typeface="Calibri" pitchFamily="18" charset="0"/>
                <a:cs typeface="Calibri" pitchFamily="18" charset="0"/>
              </a:rPr>
              <a:t>                                               All the staff of Festival wishes you "Merry Christmas”</a:t>
            </a:r>
            <a:endParaRPr lang="en-US" sz="13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r">
              <a:lnSpc>
                <a:spcPts val="2600"/>
              </a:lnSpc>
              <a:tabLst>
                <a:tab pos="558800" algn="l"/>
                <a:tab pos="1320800" algn="l"/>
                <a:tab pos="2108200" algn="l"/>
                <a:tab pos="2387600" algn="l"/>
              </a:tabLst>
            </a:pPr>
            <a:r>
              <a:rPr lang="en-US" altLang="zh-CN" sz="1500" dirty="0" smtClean="0">
                <a:solidFill>
                  <a:schemeClr val="bg1">
                    <a:lumMod val="50000"/>
                  </a:schemeClr>
                </a:solidFill>
                <a:latin typeface="Calibri" pitchFamily="18" charset="0"/>
                <a:cs typeface="Calibri" pitchFamily="18" charset="0"/>
              </a:rPr>
              <a:t>We invite you to celebrate Christmas with us!</a:t>
            </a:r>
          </a:p>
          <a:p>
            <a:pPr>
              <a:lnSpc>
                <a:spcPts val="4800"/>
              </a:lnSpc>
              <a:tabLst>
                <a:tab pos="558800" algn="l"/>
                <a:tab pos="1320800" algn="l"/>
                <a:tab pos="2108200" algn="l"/>
                <a:tab pos="2387600" algn="l"/>
              </a:tabLst>
            </a:pPr>
            <a:r>
              <a:rPr lang="en-US" altLang="zh-CN" dirty="0" smtClean="0"/>
              <a:t>		</a:t>
            </a:r>
            <a:r>
              <a:rPr lang="en-US" altLang="zh-CN" dirty="0" smtClean="0">
                <a:solidFill>
                  <a:srgbClr val="C00000"/>
                </a:solidFill>
              </a:rPr>
              <a:t>                                                  </a:t>
            </a:r>
          </a:p>
          <a:p>
            <a:pPr algn="ctr">
              <a:lnSpc>
                <a:spcPts val="4800"/>
              </a:lnSpc>
              <a:tabLst>
                <a:tab pos="558800" algn="l"/>
                <a:tab pos="1320800" algn="l"/>
                <a:tab pos="2108200" algn="l"/>
                <a:tab pos="2387600" algn="l"/>
              </a:tabLst>
            </a:pPr>
            <a:r>
              <a:rPr lang="en-US" altLang="zh-CN" dirty="0" smtClean="0">
                <a:solidFill>
                  <a:srgbClr val="C00000"/>
                </a:solidFill>
              </a:rPr>
              <a:t>                                                                        </a:t>
            </a:r>
            <a:r>
              <a:rPr lang="en-US" altLang="zh-CN" sz="2800" b="1" dirty="0" smtClean="0">
                <a:solidFill>
                  <a:srgbClr val="C00000"/>
                </a:solidFill>
                <a:latin typeface="French Script MT" pitchFamily="66" charset="0"/>
              </a:rPr>
              <a:t>on 06.01.2016</a:t>
            </a:r>
            <a:endParaRPr lang="en-US" altLang="zh-CN" sz="3900" b="1" dirty="0" smtClean="0">
              <a:solidFill>
                <a:srgbClr val="C00000"/>
              </a:solidFill>
              <a:latin typeface="French Script MT" pitchFamily="66" charset="0"/>
              <a:cs typeface="Tahoma" pitchFamily="18" charset="0"/>
            </a:endParaRPr>
          </a:p>
          <a:p>
            <a:pPr>
              <a:lnSpc>
                <a:spcPts val="1000"/>
              </a:lnSpc>
              <a:tabLst>
                <a:tab pos="558800" algn="l"/>
                <a:tab pos="1320800" algn="l"/>
                <a:tab pos="2108200" algn="l"/>
                <a:tab pos="2387600" algn="l"/>
              </a:tabLst>
            </a:pPr>
            <a:r>
              <a:rPr lang="en-US" altLang="zh-CN" sz="1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300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en-US" altLang="zh-CN" sz="1300" dirty="0" smtClean="0">
              <a:solidFill>
                <a:srgbClr val="565655"/>
              </a:solidFill>
              <a:latin typeface="Calibri" pitchFamily="18" charset="0"/>
              <a:cs typeface="Calibri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4638"/>
            <a:ext cx="6797674" cy="1143000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Picture 3" descr="X-ma-06.01.20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7559675" cy="10684214"/>
          </a:xfrm>
          <a:prstGeom prst="rect">
            <a:avLst/>
          </a:prstGeom>
        </p:spPr>
      </p:pic>
      <p:pic>
        <p:nvPicPr>
          <p:cNvPr id="7" name="Picture 6" descr="Festival Company Logo transparen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31619" y="316707"/>
            <a:ext cx="1301018" cy="838199"/>
          </a:xfrm>
          <a:prstGeom prst="rect">
            <a:avLst/>
          </a:prstGeom>
        </p:spPr>
      </p:pic>
      <p:sp>
        <p:nvSpPr>
          <p:cNvPr id="13" name="TextBox 1"/>
          <p:cNvSpPr txBox="1"/>
          <p:nvPr/>
        </p:nvSpPr>
        <p:spPr>
          <a:xfrm>
            <a:off x="1646237" y="5232390"/>
            <a:ext cx="5608637" cy="31989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2400"/>
              </a:lnSpc>
              <a:tabLst/>
            </a:pPr>
            <a:endParaRPr lang="en-US" altLang="zh-CN" sz="1300" b="1" dirty="0" smtClean="0">
              <a:solidFill>
                <a:srgbClr val="565655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2549196" y="4900612"/>
            <a:ext cx="4720331" cy="253659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1700"/>
              </a:lnSpc>
              <a:tabLst/>
            </a:pPr>
            <a:endParaRPr lang="ru-RU" altLang="zh-CN" sz="1300" dirty="0" smtClean="0">
              <a:solidFill>
                <a:srgbClr val="565655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7" name="TextBox 1"/>
          <p:cNvSpPr txBox="1"/>
          <p:nvPr/>
        </p:nvSpPr>
        <p:spPr>
          <a:xfrm>
            <a:off x="688914" y="4431506"/>
            <a:ext cx="6367523" cy="4006225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1600"/>
              </a:lnSpc>
            </a:pP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               12:00                                              </a:t>
            </a:r>
            <a:r>
              <a:rPr lang="ru-RU" sz="1100" b="1" dirty="0" smtClean="0">
                <a:solidFill>
                  <a:schemeClr val="bg1">
                    <a:lumMod val="50000"/>
                  </a:schemeClr>
                </a:solidFill>
              </a:rPr>
              <a:t>Детская вечеринка на пляже</a:t>
            </a:r>
            <a:endParaRPr lang="en-US" sz="11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ts val="1600"/>
              </a:lnSpc>
            </a:pPr>
            <a:endParaRPr lang="en-US" sz="1100" b="1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ts val="1600"/>
              </a:lnSpc>
              <a:tabLst/>
            </a:pP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               15:00  - 16:30 </a:t>
            </a:r>
            <a:r>
              <a:rPr lang="ru-RU" sz="1100" b="1" dirty="0" smtClean="0">
                <a:solidFill>
                  <a:schemeClr val="bg1">
                    <a:lumMod val="50000"/>
                  </a:schemeClr>
                </a:solidFill>
              </a:rPr>
              <a:t>              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                 </a:t>
            </a:r>
            <a:r>
              <a:rPr lang="ru-RU" sz="1100" b="1" dirty="0" smtClean="0">
                <a:solidFill>
                  <a:schemeClr val="bg1">
                    <a:lumMod val="50000"/>
                  </a:schemeClr>
                </a:solidFill>
              </a:rPr>
              <a:t>Магическое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sz="1100" b="1" dirty="0" smtClean="0">
                <a:solidFill>
                  <a:schemeClr val="bg1">
                    <a:lumMod val="50000"/>
                  </a:schemeClr>
                </a:solidFill>
              </a:rPr>
              <a:t>шоу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sz="1100" b="1" dirty="0" smtClean="0">
                <a:solidFill>
                  <a:schemeClr val="bg1">
                    <a:lumMod val="50000"/>
                  </a:schemeClr>
                </a:solidFill>
              </a:rPr>
              <a:t>и закуски у бассейна  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Festival Le Jardin </a:t>
            </a:r>
          </a:p>
          <a:p>
            <a:pPr>
              <a:lnSpc>
                <a:spcPts val="1600"/>
              </a:lnSpc>
              <a:tabLst/>
            </a:pPr>
            <a:endParaRPr lang="en-US" altLang="zh-CN" sz="1100" b="1" dirty="0">
              <a:solidFill>
                <a:schemeClr val="bg1">
                  <a:lumMod val="50000"/>
                </a:schemeClr>
              </a:solidFill>
              <a:cs typeface="Calibri" pitchFamily="18" charset="0"/>
            </a:endParaRPr>
          </a:p>
          <a:p>
            <a:pPr>
              <a:lnSpc>
                <a:spcPts val="1600"/>
              </a:lnSpc>
            </a:pP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               16:00  -16:30 </a:t>
            </a:r>
            <a:r>
              <a:rPr lang="ru-RU" sz="1100" b="1" dirty="0" smtClean="0">
                <a:solidFill>
                  <a:schemeClr val="bg1">
                    <a:lumMod val="50000"/>
                  </a:schemeClr>
                </a:solidFill>
              </a:rPr>
              <a:t>              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                  </a:t>
            </a:r>
            <a:r>
              <a:rPr lang="ru-RU" sz="1100" b="1" dirty="0" smtClean="0">
                <a:solidFill>
                  <a:schemeClr val="bg1">
                    <a:lumMod val="50000"/>
                  </a:schemeClr>
                </a:solidFill>
              </a:rPr>
              <a:t>Дискотека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sz="1100" b="1" dirty="0" smtClean="0">
                <a:solidFill>
                  <a:schemeClr val="bg1">
                    <a:lumMod val="50000"/>
                  </a:schemeClr>
                </a:solidFill>
              </a:rPr>
              <a:t>для детей в амфитеатре 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Festival Le Jardin</a:t>
            </a:r>
          </a:p>
          <a:p>
            <a:pPr>
              <a:lnSpc>
                <a:spcPts val="1600"/>
              </a:lnSpc>
            </a:pPr>
            <a:endParaRPr lang="en-US" sz="1100" b="1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ts val="1600"/>
              </a:lnSpc>
            </a:pP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              18:00 -20:00 </a:t>
            </a:r>
            <a:r>
              <a:rPr lang="ru-RU" sz="1100" b="1" dirty="0" smtClean="0">
                <a:solidFill>
                  <a:schemeClr val="bg1">
                    <a:lumMod val="50000"/>
                  </a:schemeClr>
                </a:solidFill>
              </a:rPr>
              <a:t>             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                     </a:t>
            </a:r>
            <a:r>
              <a:rPr lang="ru-RU" sz="1100" b="1" dirty="0" smtClean="0">
                <a:solidFill>
                  <a:schemeClr val="bg1">
                    <a:lumMod val="50000"/>
                  </a:schemeClr>
                </a:solidFill>
              </a:rPr>
              <a:t>Приветственные коктейли ресепшена в Лобби Баре</a:t>
            </a:r>
            <a:endParaRPr lang="en-US" sz="11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ts val="1600"/>
              </a:lnSpc>
            </a:pP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en-US" sz="1100" b="1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ts val="1600"/>
              </a:lnSpc>
            </a:pP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              19:00 </a:t>
            </a:r>
            <a:r>
              <a:rPr lang="ru-RU" sz="1100" b="1" dirty="0" smtClean="0">
                <a:solidFill>
                  <a:schemeClr val="bg1">
                    <a:lumMod val="50000"/>
                  </a:schemeClr>
                </a:solidFill>
              </a:rPr>
              <a:t>       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                                       </a:t>
            </a:r>
            <a:r>
              <a:rPr lang="ru-RU" sz="1100" b="1" dirty="0" smtClean="0">
                <a:solidFill>
                  <a:schemeClr val="bg1">
                    <a:lumMod val="50000"/>
                  </a:schemeClr>
                </a:solidFill>
              </a:rPr>
              <a:t>Рождественский стол у входа в главный ресторан</a:t>
            </a:r>
            <a:endParaRPr lang="en-US" sz="11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ts val="1600"/>
              </a:lnSpc>
            </a:pPr>
            <a:endParaRPr lang="en-US" sz="1100" b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               20:00  -23:30                 </a:t>
            </a:r>
            <a:r>
              <a:rPr lang="ru-RU" sz="1100" b="1" dirty="0" smtClean="0">
                <a:solidFill>
                  <a:schemeClr val="bg1">
                    <a:lumMod val="50000"/>
                  </a:schemeClr>
                </a:solidFill>
              </a:rPr>
              <a:t>              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  </a:t>
            </a:r>
            <a:r>
              <a:rPr lang="ru-RU" sz="1100" b="1" dirty="0" smtClean="0">
                <a:solidFill>
                  <a:schemeClr val="bg1">
                    <a:lumMod val="50000"/>
                  </a:schemeClr>
                </a:solidFill>
              </a:rPr>
              <a:t>Живая музыка и танцы в Лобби Баре</a:t>
            </a:r>
            <a:endParaRPr lang="en-US" sz="11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1100" b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               20:00 – </a:t>
            </a:r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12:00 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             </a:t>
            </a:r>
            <a:r>
              <a:rPr lang="ru-RU" sz="1100" b="1" dirty="0" smtClean="0">
                <a:solidFill>
                  <a:schemeClr val="bg1">
                    <a:lumMod val="50000"/>
                  </a:schemeClr>
                </a:solidFill>
              </a:rPr>
              <a:t>               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   </a:t>
            </a:r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Beat Club </a:t>
            </a:r>
            <a:r>
              <a:rPr lang="ru-RU" sz="1100" b="1" dirty="0" smtClean="0">
                <a:solidFill>
                  <a:schemeClr val="bg1">
                    <a:lumMod val="50000"/>
                  </a:schemeClr>
                </a:solidFill>
              </a:rPr>
              <a:t>Дискотека для гостей с анимационной командой</a:t>
            </a:r>
            <a:endParaRPr lang="en-US" sz="11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1100" b="1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ts val="1600"/>
              </a:lnSpc>
            </a:pP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            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21:30 -22:15                   </a:t>
            </a:r>
            <a:r>
              <a:rPr lang="ru-RU" sz="1100" b="1" dirty="0" smtClean="0">
                <a:solidFill>
                  <a:schemeClr val="bg1">
                    <a:lumMod val="50000"/>
                  </a:schemeClr>
                </a:solidFill>
              </a:rPr>
              <a:t>               Восточное танцевальное шоу</a:t>
            </a:r>
            <a:endParaRPr lang="en-US" sz="11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ts val="1600"/>
              </a:lnSpc>
            </a:pPr>
            <a:endParaRPr lang="en-US" sz="1100" b="1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ts val="1600"/>
              </a:lnSpc>
            </a:pPr>
            <a:r>
              <a:rPr lang="en-US" sz="1400" b="1" dirty="0" smtClean="0">
                <a:solidFill>
                  <a:schemeClr val="bg1">
                    <a:lumMod val="50000"/>
                  </a:schemeClr>
                </a:solidFill>
              </a:rPr>
              <a:t>            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22:15 -23:00                 </a:t>
            </a:r>
            <a:r>
              <a:rPr lang="ru-RU" sz="1100" b="1" dirty="0" smtClean="0">
                <a:solidFill>
                  <a:schemeClr val="bg1">
                    <a:lumMod val="50000"/>
                  </a:schemeClr>
                </a:solidFill>
              </a:rPr>
              <a:t>                Танцы и танцевальная музыка с нашей анимационной командой</a:t>
            </a:r>
            <a:endParaRPr lang="en-US" sz="1100" b="1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ts val="1600"/>
              </a:lnSpc>
              <a:tabLst/>
            </a:pPr>
            <a:endParaRPr lang="en-US" altLang="zh-CN" sz="1300" b="1" dirty="0" smtClean="0">
              <a:solidFill>
                <a:srgbClr val="565655"/>
              </a:solidFill>
              <a:latin typeface="Calibri" pitchFamily="18" charset="0"/>
              <a:cs typeface="Calibri" pitchFamily="18" charset="0"/>
            </a:endParaRPr>
          </a:p>
          <a:p>
            <a:pPr>
              <a:lnSpc>
                <a:spcPts val="1600"/>
              </a:lnSpc>
              <a:tabLst/>
            </a:pPr>
            <a:endParaRPr lang="en-US" altLang="zh-CN" sz="1300" b="1" dirty="0">
              <a:solidFill>
                <a:srgbClr val="565655"/>
              </a:solidFill>
              <a:latin typeface="Calibri" pitchFamily="18" charset="0"/>
              <a:cs typeface="Calibri" pitchFamily="18" charset="0"/>
            </a:endParaRPr>
          </a:p>
          <a:p>
            <a:pPr>
              <a:lnSpc>
                <a:spcPts val="1600"/>
              </a:lnSpc>
              <a:tabLst/>
            </a:pPr>
            <a:r>
              <a:rPr lang="en-US" altLang="zh-CN" sz="1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sz="1300" b="1" dirty="0" smtClean="0">
              <a:solidFill>
                <a:srgbClr val="565655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503237" y="164306"/>
            <a:ext cx="6581802" cy="4234493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tabLst>
                <a:tab pos="558800" algn="l"/>
                <a:tab pos="1320800" algn="l"/>
                <a:tab pos="2108200" algn="l"/>
                <a:tab pos="2387600" algn="l"/>
              </a:tabLst>
            </a:pPr>
            <a:r>
              <a:rPr lang="en-US" altLang="zh-CN" sz="4000" dirty="0" smtClean="0">
                <a:solidFill>
                  <a:srgbClr val="CD1013"/>
                </a:solidFill>
                <a:latin typeface="Vladimir Script" pitchFamily="66" charset="0"/>
                <a:cs typeface="Tahoma" pitchFamily="18" charset="0"/>
              </a:rPr>
              <a:t> </a:t>
            </a:r>
            <a:r>
              <a:rPr lang="ru-RU" altLang="zh-CN" sz="4000" dirty="0" smtClean="0">
                <a:solidFill>
                  <a:srgbClr val="CD1013"/>
                </a:solidFill>
                <a:latin typeface="Monotype Corsiva" pitchFamily="66" charset="0"/>
                <a:cs typeface="Tahoma" pitchFamily="18" charset="0"/>
              </a:rPr>
              <a:t>Приглашаем встретить</a:t>
            </a:r>
          </a:p>
          <a:p>
            <a:pPr>
              <a:tabLst>
                <a:tab pos="558800" algn="l"/>
                <a:tab pos="1320800" algn="l"/>
                <a:tab pos="2108200" algn="l"/>
                <a:tab pos="2387600" algn="l"/>
              </a:tabLst>
            </a:pPr>
            <a:r>
              <a:rPr lang="ru-RU" altLang="zh-CN" sz="4000" dirty="0" smtClean="0">
                <a:solidFill>
                  <a:srgbClr val="CD1013"/>
                </a:solidFill>
                <a:latin typeface="Monotype Corsiva" pitchFamily="66" charset="0"/>
                <a:cs typeface="Tahoma" pitchFamily="18" charset="0"/>
              </a:rPr>
              <a:t> Рождество</a:t>
            </a:r>
            <a:endParaRPr lang="en-US" altLang="zh-CN" sz="4400" dirty="0" smtClean="0">
              <a:solidFill>
                <a:srgbClr val="CD1013"/>
              </a:solidFill>
              <a:latin typeface="Vladimir Script" pitchFamily="66" charset="0"/>
              <a:cs typeface="Tahoma" pitchFamily="18" charset="0"/>
            </a:endParaRPr>
          </a:p>
          <a:p>
            <a:pPr>
              <a:lnSpc>
                <a:spcPts val="1500"/>
              </a:lnSpc>
              <a:tabLst>
                <a:tab pos="558800" algn="l"/>
                <a:tab pos="1320800" algn="l"/>
                <a:tab pos="2108200" algn="l"/>
                <a:tab pos="2387600" algn="l"/>
              </a:tabLst>
            </a:pPr>
            <a:r>
              <a:rPr lang="en-US" altLang="zh-CN" dirty="0" smtClean="0"/>
              <a:t>				</a:t>
            </a:r>
            <a:r>
              <a:rPr lang="ru-RU" altLang="zh-CN" dirty="0" smtClean="0"/>
              <a:t> </a:t>
            </a:r>
            <a:r>
              <a:rPr lang="ru-RU" altLang="zh-CN" sz="1300" dirty="0" smtClean="0">
                <a:solidFill>
                  <a:srgbClr val="565655"/>
                </a:solidFill>
                <a:latin typeface="Calibri" pitchFamily="18" charset="0"/>
                <a:cs typeface="Calibri" pitchFamily="18" charset="0"/>
              </a:rPr>
              <a:t>                     </a:t>
            </a:r>
            <a:r>
              <a:rPr lang="ru-RU" altLang="zh-CN" sz="1300" dirty="0" smtClean="0">
                <a:solidFill>
                  <a:schemeClr val="bg1">
                    <a:lumMod val="50000"/>
                  </a:schemeClr>
                </a:solidFill>
                <a:latin typeface="Calibri" pitchFamily="18" charset="0"/>
                <a:cs typeface="Calibri" pitchFamily="18" charset="0"/>
              </a:rPr>
              <a:t>Пришло светлое время Рождества!</a:t>
            </a:r>
          </a:p>
          <a:p>
            <a:pPr>
              <a:lnSpc>
                <a:spcPts val="1500"/>
              </a:lnSpc>
              <a:tabLst>
                <a:tab pos="558800" algn="l"/>
                <a:tab pos="1320800" algn="l"/>
                <a:tab pos="2108200" algn="l"/>
                <a:tab pos="2387600" algn="l"/>
              </a:tabLst>
            </a:pPr>
            <a:r>
              <a:rPr lang="ru-RU" altLang="zh-CN" sz="1300" dirty="0" smtClean="0">
                <a:solidFill>
                  <a:schemeClr val="bg1">
                    <a:lumMod val="50000"/>
                  </a:schemeClr>
                </a:solidFill>
                <a:latin typeface="Calibri" pitchFamily="18" charset="0"/>
                <a:cs typeface="Calibri" pitchFamily="18" charset="0"/>
              </a:rPr>
              <a:t>                                                                                     Мы рады разделить с вами этот праздник!</a:t>
            </a:r>
          </a:p>
          <a:p>
            <a:pPr>
              <a:lnSpc>
                <a:spcPts val="1500"/>
              </a:lnSpc>
              <a:tabLst>
                <a:tab pos="558800" algn="l"/>
                <a:tab pos="1320800" algn="l"/>
                <a:tab pos="2108200" algn="l"/>
                <a:tab pos="2387600" algn="l"/>
              </a:tabLst>
            </a:pPr>
            <a:r>
              <a:rPr lang="ru-RU" altLang="zh-CN" sz="1300" dirty="0" smtClean="0">
                <a:solidFill>
                  <a:schemeClr val="bg1">
                    <a:lumMod val="50000"/>
                  </a:schemeClr>
                </a:solidFill>
                <a:latin typeface="Calibri" pitchFamily="18" charset="0"/>
                <a:cs typeface="Calibri" pitchFamily="18" charset="0"/>
              </a:rPr>
              <a:t>                                                                                     Мы желаем, чтобы Небеса послали вам удачи</a:t>
            </a:r>
          </a:p>
          <a:p>
            <a:pPr>
              <a:lnSpc>
                <a:spcPts val="1500"/>
              </a:lnSpc>
              <a:tabLst>
                <a:tab pos="558800" algn="l"/>
                <a:tab pos="1320800" algn="l"/>
                <a:tab pos="2108200" algn="l"/>
                <a:tab pos="2387600" algn="l"/>
              </a:tabLst>
            </a:pPr>
            <a:r>
              <a:rPr lang="ru-RU" altLang="zh-CN" sz="1300" dirty="0" smtClean="0">
                <a:solidFill>
                  <a:schemeClr val="bg1">
                    <a:lumMod val="50000"/>
                  </a:schemeClr>
                </a:solidFill>
                <a:latin typeface="Calibri" pitchFamily="18" charset="0"/>
                <a:cs typeface="Calibri" pitchFamily="18" charset="0"/>
              </a:rPr>
              <a:t>                                                                                                                                       во всех начинаниях,</a:t>
            </a:r>
          </a:p>
          <a:p>
            <a:pPr>
              <a:lnSpc>
                <a:spcPts val="1500"/>
              </a:lnSpc>
              <a:tabLst>
                <a:tab pos="558800" algn="l"/>
                <a:tab pos="1320800" algn="l"/>
                <a:tab pos="2108200" algn="l"/>
                <a:tab pos="2387600" algn="l"/>
              </a:tabLst>
            </a:pPr>
            <a:r>
              <a:rPr lang="ru-RU" altLang="zh-CN" sz="1300" dirty="0" smtClean="0">
                <a:solidFill>
                  <a:schemeClr val="bg1">
                    <a:lumMod val="50000"/>
                  </a:schemeClr>
                </a:solidFill>
                <a:latin typeface="Calibri" pitchFamily="18" charset="0"/>
                <a:cs typeface="Calibri" pitchFamily="18" charset="0"/>
              </a:rPr>
              <a:t>                                                                                     Приятных моментов и великого счастья!</a:t>
            </a:r>
          </a:p>
          <a:p>
            <a:pPr>
              <a:lnSpc>
                <a:spcPts val="1500"/>
              </a:lnSpc>
              <a:tabLst>
                <a:tab pos="558800" algn="l"/>
                <a:tab pos="1320800" algn="l"/>
                <a:tab pos="2108200" algn="l"/>
                <a:tab pos="2387600" algn="l"/>
              </a:tabLst>
            </a:pPr>
            <a:r>
              <a:rPr lang="ru-RU" altLang="zh-CN" sz="1300" dirty="0" smtClean="0">
                <a:solidFill>
                  <a:schemeClr val="bg1">
                    <a:lumMod val="50000"/>
                  </a:schemeClr>
                </a:solidFill>
                <a:latin typeface="Calibri" pitchFamily="18" charset="0"/>
                <a:cs typeface="Calibri" pitchFamily="18" charset="0"/>
              </a:rPr>
              <a:t>                                                                                     Мы желаем всего самого хорошего и </a:t>
            </a:r>
          </a:p>
          <a:p>
            <a:pPr>
              <a:lnSpc>
                <a:spcPts val="1500"/>
              </a:lnSpc>
              <a:tabLst>
                <a:tab pos="558800" algn="l"/>
                <a:tab pos="1320800" algn="l"/>
                <a:tab pos="2108200" algn="l"/>
                <a:tab pos="2387600" algn="l"/>
              </a:tabLst>
            </a:pPr>
            <a:r>
              <a:rPr lang="ru-RU" altLang="zh-CN" sz="1300" dirty="0" smtClean="0">
                <a:solidFill>
                  <a:schemeClr val="bg1">
                    <a:lumMod val="50000"/>
                  </a:schemeClr>
                </a:solidFill>
                <a:latin typeface="Calibri" pitchFamily="18" charset="0"/>
                <a:cs typeface="Calibri" pitchFamily="18" charset="0"/>
              </a:rPr>
              <a:t>                                                                                                                                                 даже больше!</a:t>
            </a:r>
          </a:p>
          <a:p>
            <a:pPr>
              <a:lnSpc>
                <a:spcPts val="1500"/>
              </a:lnSpc>
              <a:tabLst>
                <a:tab pos="558800" algn="l"/>
                <a:tab pos="1320800" algn="l"/>
                <a:tab pos="2108200" algn="l"/>
                <a:tab pos="2387600" algn="l"/>
              </a:tabLst>
            </a:pPr>
            <a:r>
              <a:rPr lang="ru-RU" altLang="zh-CN" sz="1300" dirty="0" smtClean="0">
                <a:solidFill>
                  <a:schemeClr val="bg1">
                    <a:lumMod val="50000"/>
                  </a:schemeClr>
                </a:solidFill>
                <a:latin typeface="Calibri" pitchFamily="18" charset="0"/>
                <a:cs typeface="Calibri" pitchFamily="18" charset="0"/>
              </a:rPr>
              <a:t>                                                                                     Пусть сбудутся все ваши мечты!</a:t>
            </a:r>
          </a:p>
          <a:p>
            <a:pPr>
              <a:lnSpc>
                <a:spcPts val="1500"/>
              </a:lnSpc>
              <a:tabLst>
                <a:tab pos="558800" algn="l"/>
                <a:tab pos="1320800" algn="l"/>
                <a:tab pos="2108200" algn="l"/>
                <a:tab pos="2387600" algn="l"/>
              </a:tabLst>
            </a:pPr>
            <a:r>
              <a:rPr lang="ru-RU" sz="1300" dirty="0" smtClean="0">
                <a:solidFill>
                  <a:schemeClr val="bg1">
                    <a:lumMod val="50000"/>
                  </a:schemeClr>
                </a:solidFill>
              </a:rPr>
              <a:t>                                               Весь персонал отеля </a:t>
            </a:r>
            <a:r>
              <a:rPr lang="en-US" sz="1300" dirty="0" smtClean="0">
                <a:solidFill>
                  <a:schemeClr val="bg1">
                    <a:lumMod val="50000"/>
                  </a:schemeClr>
                </a:solidFill>
              </a:rPr>
              <a:t>Festival </a:t>
            </a:r>
            <a:r>
              <a:rPr lang="ru-RU" sz="1300" dirty="0" smtClean="0">
                <a:solidFill>
                  <a:schemeClr val="bg1">
                    <a:lumMod val="50000"/>
                  </a:schemeClr>
                </a:solidFill>
              </a:rPr>
              <a:t>желает вам: «Счастливого Рождества»</a:t>
            </a:r>
            <a:endParaRPr lang="en-US" sz="13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ctr">
              <a:lnSpc>
                <a:spcPts val="2600"/>
              </a:lnSpc>
              <a:tabLst>
                <a:tab pos="558800" algn="l"/>
                <a:tab pos="1320800" algn="l"/>
                <a:tab pos="2108200" algn="l"/>
                <a:tab pos="2387600" algn="l"/>
              </a:tabLst>
            </a:pPr>
            <a:r>
              <a:rPr lang="ru-RU" altLang="zh-CN" sz="1500" dirty="0" smtClean="0">
                <a:solidFill>
                  <a:schemeClr val="bg1">
                    <a:lumMod val="50000"/>
                  </a:schemeClr>
                </a:solidFill>
                <a:latin typeface="Calibri" pitchFamily="18" charset="0"/>
                <a:cs typeface="Calibri" pitchFamily="18" charset="0"/>
              </a:rPr>
              <a:t>Приглашаем вас встретить Рождество вместе с нами!</a:t>
            </a:r>
            <a:endParaRPr lang="en-US" altLang="zh-CN" sz="1500" dirty="0" smtClean="0">
              <a:solidFill>
                <a:schemeClr val="bg1">
                  <a:lumMod val="50000"/>
                </a:schemeClr>
              </a:solidFill>
              <a:latin typeface="Calibri" pitchFamily="18" charset="0"/>
              <a:cs typeface="Calibri" pitchFamily="18" charset="0"/>
            </a:endParaRPr>
          </a:p>
          <a:p>
            <a:pPr>
              <a:lnSpc>
                <a:spcPts val="4800"/>
              </a:lnSpc>
              <a:tabLst>
                <a:tab pos="558800" algn="l"/>
                <a:tab pos="1320800" algn="l"/>
                <a:tab pos="2108200" algn="l"/>
                <a:tab pos="2387600" algn="l"/>
              </a:tabLst>
            </a:pPr>
            <a:r>
              <a:rPr lang="en-US" altLang="zh-CN" dirty="0" smtClean="0"/>
              <a:t>		</a:t>
            </a:r>
            <a:r>
              <a:rPr lang="en-US" altLang="zh-CN" dirty="0" smtClean="0">
                <a:solidFill>
                  <a:srgbClr val="C00000"/>
                </a:solidFill>
              </a:rPr>
              <a:t>                                                   </a:t>
            </a:r>
            <a:r>
              <a:rPr lang="en-US" altLang="zh-CN" sz="2800" b="1" dirty="0" smtClean="0">
                <a:solidFill>
                  <a:srgbClr val="C00000"/>
                </a:solidFill>
                <a:latin typeface="French Script MT" pitchFamily="66" charset="0"/>
              </a:rPr>
              <a:t>on 06.01.2016</a:t>
            </a:r>
            <a:endParaRPr lang="en-US" altLang="zh-CN" sz="3900" b="1" dirty="0" smtClean="0">
              <a:solidFill>
                <a:srgbClr val="C00000"/>
              </a:solidFill>
              <a:latin typeface="French Script MT" pitchFamily="66" charset="0"/>
              <a:cs typeface="Tahoma" pitchFamily="18" charset="0"/>
            </a:endParaRPr>
          </a:p>
          <a:p>
            <a:pPr>
              <a:tabLst>
                <a:tab pos="558800" algn="l"/>
                <a:tab pos="1320800" algn="l"/>
                <a:tab pos="2108200" algn="l"/>
                <a:tab pos="2387600" algn="l"/>
              </a:tabLst>
            </a:pPr>
            <a:r>
              <a:rPr lang="en-US" altLang="zh-CN" dirty="0" smtClean="0"/>
              <a:t>	</a:t>
            </a:r>
            <a:endParaRPr lang="en-US" altLang="zh-CN" sz="1300" dirty="0" smtClean="0">
              <a:solidFill>
                <a:srgbClr val="565655"/>
              </a:solidFill>
              <a:latin typeface="Calibri" pitchFamily="18" charset="0"/>
              <a:cs typeface="Calibri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408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264</Words>
  <Application>Microsoft Office PowerPoint</Application>
  <PresentationFormat>Custom</PresentationFormat>
  <Paragraphs>67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Guest Relation Office ( Le Jardin )</dc:creator>
  <cp:lastModifiedBy>Food &amp; Beverage Manager</cp:lastModifiedBy>
  <cp:revision>40</cp:revision>
  <cp:lastPrinted>2015-11-03T09:02:38Z</cp:lastPrinted>
  <dcterms:created xsi:type="dcterms:W3CDTF">2006-08-16T00:00:00Z</dcterms:created>
  <dcterms:modified xsi:type="dcterms:W3CDTF">2015-11-03T11:32:56Z</dcterms:modified>
</cp:coreProperties>
</file>