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5"/>
  </p:notesMasterIdLst>
  <p:sldIdLst>
    <p:sldId id="261" r:id="rId3"/>
    <p:sldId id="311" r:id="rId4"/>
    <p:sldId id="312" r:id="rId5"/>
    <p:sldId id="260" r:id="rId6"/>
    <p:sldId id="263" r:id="rId7"/>
    <p:sldId id="264" r:id="rId8"/>
    <p:sldId id="265" r:id="rId9"/>
    <p:sldId id="292" r:id="rId10"/>
    <p:sldId id="266" r:id="rId11"/>
    <p:sldId id="303" r:id="rId12"/>
    <p:sldId id="293" r:id="rId13"/>
    <p:sldId id="304" r:id="rId14"/>
    <p:sldId id="290" r:id="rId15"/>
    <p:sldId id="271" r:id="rId16"/>
    <p:sldId id="309" r:id="rId17"/>
    <p:sldId id="272" r:id="rId18"/>
    <p:sldId id="262" r:id="rId19"/>
    <p:sldId id="310" r:id="rId20"/>
    <p:sldId id="276" r:id="rId21"/>
    <p:sldId id="277" r:id="rId22"/>
    <p:sldId id="308" r:id="rId23"/>
    <p:sldId id="279" r:id="rId24"/>
    <p:sldId id="281" r:id="rId25"/>
    <p:sldId id="297" r:id="rId26"/>
    <p:sldId id="301" r:id="rId27"/>
    <p:sldId id="282" r:id="rId28"/>
    <p:sldId id="294" r:id="rId29"/>
    <p:sldId id="285" r:id="rId30"/>
    <p:sldId id="296" r:id="rId31"/>
    <p:sldId id="287" r:id="rId32"/>
    <p:sldId id="289" r:id="rId33"/>
    <p:sldId id="313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1A1CCC-24D5-4366-A698-D49837C678A3}">
          <p14:sldIdLst>
            <p14:sldId id="261"/>
            <p14:sldId id="311"/>
            <p14:sldId id="312"/>
            <p14:sldId id="260"/>
            <p14:sldId id="263"/>
            <p14:sldId id="264"/>
            <p14:sldId id="265"/>
            <p14:sldId id="292"/>
            <p14:sldId id="266"/>
            <p14:sldId id="303"/>
            <p14:sldId id="293"/>
            <p14:sldId id="304"/>
            <p14:sldId id="290"/>
            <p14:sldId id="271"/>
            <p14:sldId id="309"/>
            <p14:sldId id="272"/>
            <p14:sldId id="262"/>
            <p14:sldId id="310"/>
            <p14:sldId id="276"/>
            <p14:sldId id="277"/>
            <p14:sldId id="308"/>
            <p14:sldId id="279"/>
            <p14:sldId id="281"/>
            <p14:sldId id="297"/>
            <p14:sldId id="301"/>
            <p14:sldId id="282"/>
            <p14:sldId id="294"/>
            <p14:sldId id="285"/>
            <p14:sldId id="296"/>
            <p14:sldId id="287"/>
          </p14:sldIdLst>
        </p14:section>
        <p14:section name="Untitled Section" id="{15278615-D75F-4F8F-850F-7D02B658E940}">
          <p14:sldIdLst>
            <p14:sldId id="289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700"/>
    <a:srgbClr val="66523D"/>
    <a:srgbClr val="663300"/>
    <a:srgbClr val="FCDDCF"/>
    <a:srgbClr val="FD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7" autoAdjust="0"/>
    <p:restoredTop sz="95565" autoAdjust="0"/>
  </p:normalViewPr>
  <p:slideViewPr>
    <p:cSldViewPr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0CB433-238D-475C-A966-C646E1B7D1C0}" type="datetimeFigureOut">
              <a:rPr lang="tr-TR"/>
              <a:pPr>
                <a:defRPr/>
              </a:pPr>
              <a:t>11.09.2015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F3A68-592D-4418-8C10-069417EB5BE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811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82388-7A9C-4535-9308-4DE10298DD25}" type="datetimeFigureOut">
              <a:rPr lang="en-US" smtClean="0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8D668-2A29-45D0-9EDD-19D59FDB4A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AAC2F-0FC7-4400-BC3F-01A5D575B1DE}" type="datetimeFigureOut">
              <a:rPr lang="en-US" smtClean="0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77796-D98A-4B50-BD34-4006EB3F2D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EED8E7-34DD-4A1C-9BC4-EC09DB398574}" type="datetimeFigureOut">
              <a:rPr lang="en-US" smtClean="0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DC1CD-AC79-4101-B16A-24DCEBE9EC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2388-7A9C-4535-9308-4DE10298DD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8D668-2A29-45D0-9EDD-19D59FDB4A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69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D550-2824-4BC2-9028-7F78872282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F65D-4FBD-4925-9A71-4E53AFDAC1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1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72D6-94ED-4963-8FE1-8CA09AA117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592B-90A8-467C-885B-5FCB7A27E7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22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E9F9-53A6-4DFD-AFAD-18E44C595F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2E58-812B-4BCC-8AA0-D4AB9C6E9A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0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1249-C05C-4915-83B3-419BA991F0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A8CDB-81EF-41C2-832B-E52983CCB2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11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57C3-85D8-4D1E-9603-08C6CF41F6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E740-E460-468B-80CA-03AB8F62AF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25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8110-408D-4C34-BDAC-72416EB31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FAF5-3F97-498C-BDDA-992594D09B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24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537BB-19ED-451A-A049-4403D4C94F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64D2F-78E1-4226-B60F-D25C28390E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3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6D550-2824-4BC2-9028-7F788722828B}" type="datetimeFigureOut">
              <a:rPr lang="en-US" smtClean="0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FF65D-4FBD-4925-9A71-4E53AFDAC1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19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A569-84BE-4A88-A193-21DE3FC485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73CEC-7D59-46A3-8AA5-44DF2B84E2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34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AC2F-0FC7-4400-BC3F-01A5D575B1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7796-D98A-4B50-BD34-4006EB3F2D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32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D8E7-34DD-4A1C-9BC4-EC09DB3985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C1CD-AC79-4101-B16A-24DCEBE9EC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4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472D6-94ED-4963-8FE1-8CA09AA117E4}" type="datetimeFigureOut">
              <a:rPr lang="en-US" smtClean="0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1592B-90A8-467C-885B-5FCB7A27E7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6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2E9F9-53A6-4DFD-AFAD-18E44C595F7F}" type="datetimeFigureOut">
              <a:rPr lang="en-US" smtClean="0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B2E58-812B-4BCC-8AA0-D4AB9C6E9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A1249-C05C-4915-83B3-419BA991F027}" type="datetimeFigureOut">
              <a:rPr lang="en-US" smtClean="0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8CDB-81EF-41C2-832B-E52983CCB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57C3-85D8-4D1E-9603-08C6CF41F6B9}" type="datetimeFigureOut">
              <a:rPr lang="en-US" smtClean="0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0E740-E460-468B-80CA-03AB8F62AF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9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8110-408D-4C34-BDAC-72416EB31CE9}" type="datetimeFigureOut">
              <a:rPr lang="en-US" smtClean="0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2FAF5-3F97-498C-BDDA-992594D09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537BB-19ED-451A-A049-4403D4C94F4F}" type="datetimeFigureOut">
              <a:rPr lang="en-US" smtClean="0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64D2F-78E1-4226-B60F-D25C28390E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4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05A569-84BE-4A88-A193-21DE3FC4856F}" type="datetimeFigureOut">
              <a:rPr lang="en-US" smtClean="0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73CEC-7D59-46A3-8AA5-44DF2B84E2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1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F06896-F603-4E90-9FA4-4D11D6007B18}" type="datetimeFigureOut">
              <a:rPr lang="en-US" smtClean="0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FA0421-9E61-47A3-94FF-F143C46890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1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06896-F603-4E90-9FA4-4D11D6007B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FA0421-9E61-47A3-94FF-F143C46890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ebmail.rixos.com/owa/redir.aspx?C=56aab46ff9344eb2962caebac1955b68&amp;URL=http://www.rixos.com/premiumbele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899319" y="4292600"/>
            <a:ext cx="73453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201</a:t>
            </a:r>
            <a:r>
              <a:rPr lang="tr-TR" sz="3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6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 FACT</a:t>
            </a:r>
            <a:r>
              <a:rPr lang="tr-TR" sz="30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SHEET</a:t>
            </a:r>
            <a:endParaRPr lang="tr-TR" sz="3000" dirty="0" smtClean="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algn="ctr"/>
            <a:r>
              <a:rPr lang="az-Cyrl-AZ" sz="14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7 АПРЕЛЯ </a:t>
            </a:r>
            <a:r>
              <a:rPr lang="tr-TR" sz="14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2016 </a:t>
            </a:r>
            <a:r>
              <a:rPr lang="az-Cyrl-AZ" sz="14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- </a:t>
            </a:r>
            <a:r>
              <a:rPr lang="az-Cyrl-AZ" sz="14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7 </a:t>
            </a:r>
            <a:r>
              <a:rPr lang="az-Cyrl-AZ" sz="14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НОЯБРЯ</a:t>
            </a:r>
            <a:r>
              <a:rPr lang="tr-TR" sz="1400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 2016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371600" y="5797550"/>
            <a:ext cx="4691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</a:p>
        </p:txBody>
      </p:sp>
      <p:pic>
        <p:nvPicPr>
          <p:cNvPr id="14340" name="Picture 2" descr="C:\Documents and Settings\alper.ergun\Desktop\RH_Logo_Tekirova_White_BrownBG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6C5E43"/>
              </a:clrFrom>
              <a:clrTo>
                <a:srgbClr val="6C5E4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41036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96" b="11448"/>
          <a:stretch/>
        </p:blipFill>
        <p:spPr>
          <a:xfrm>
            <a:off x="1895475" y="1512888"/>
            <a:ext cx="5353050" cy="20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251619" y="3429000"/>
            <a:ext cx="8640763" cy="539750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СЬЮТЫ</a:t>
            </a:r>
            <a:r>
              <a:rPr lang="az-Cyrl-AZ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12636"/>
              </p:ext>
            </p:extLst>
          </p:nvPr>
        </p:nvGraphicFramePr>
        <p:xfrm>
          <a:off x="251619" y="4112766"/>
          <a:ext cx="8640763" cy="2400300"/>
        </p:xfrm>
        <a:graphic>
          <a:graphicData uri="http://schemas.openxmlformats.org/drawingml/2006/table">
            <a:tbl>
              <a:tblPr/>
              <a:tblGrid>
                <a:gridCol w="1152823"/>
                <a:gridCol w="792088"/>
                <a:gridCol w="885602"/>
                <a:gridCol w="5810250"/>
              </a:tblGrid>
              <a:tr h="337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МЕСТОПОЛОЖЕНИЕ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</a:t>
                      </a:r>
                      <a:endParaRPr lang="tr-TR" sz="90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 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Queen Suite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Основное здание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9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5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Queen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Suite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спальная комната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кроватью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King size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гардеробная, 1 гостиная, барная зона, просторная терраса с выходом из гостиной с обеденным столом, мягкой мебелью, шезлонгами и душем;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мини-бар,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TV, спутниковое вещание, беспроводной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прямая телефонная линия, мультизональная VRF система кондиционирования, сейф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письменный стол, настольная лампа, весы,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ковровое и мраморное покрытие пола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ванная комната с джакузи и душем, 2 WC, зеркало для макияжа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фен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широкий выбор туалетных принадлежностей. Чайник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кофемашина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набор для чая и кофе(без доп. оплат). По запросу предоставляется DVD проигрыватель, детям предоставляются мультфильмы.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Royal Premium Suite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Основное здание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315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Royal Premium Suite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спальные комнаты, гардеробная, 1 гостиная, мини-тренажерный зал, кухня, холодильник, барная зона, балкон, просторная терраса с выходом из гостиной с обеденным столом, мягкой мебелью, шезлонгами и душем; 2 ванные комнаты: с ванной, душем и джакузи, турецкий хамам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WC; мини-бар;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TV,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спутниковое вещание, беспроводной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прямая телефонная линия, мультизональная VRF система кондиционирования, сейф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ковровое и мраморное покрытие пола, весы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письменный стол, настольная лампа, зеркало для макияжа, фен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широкий выбор туалетных принадлежностей. Чайник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кофемашина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набор для чая и кофе(без доп. оплат). По запросу предоставляется DVD проигрыватель, детям предоставляются мультфильмы.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\\10.1.20.100\PhotoBank\RHBLK 2014 PHOTOS\queen suit\JPEG\queen yatakodas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488950"/>
            <a:ext cx="3657600" cy="2438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7" name="Picture 3" descr="\\10.1.20.100\PhotoBank\RHBLK 2014 PHOTOS\royal premium suit\JPEG\_DSC7355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4788" y="488950"/>
            <a:ext cx="2592387" cy="2438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" name="Picture 4" descr="\\10.1.20.100\PhotoBank\RHBLK 2014 PHOTOS\royal premium suit\JPEG\_DSC5607 3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6732588" y="488950"/>
            <a:ext cx="2160587" cy="24653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250825" y="3357563"/>
            <a:ext cx="8642350" cy="539750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ВИЛЛЫ</a:t>
            </a:r>
            <a:r>
              <a:rPr lang="az-Cyrl-AZ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457027"/>
              </p:ext>
            </p:extLst>
          </p:nvPr>
        </p:nvGraphicFramePr>
        <p:xfrm>
          <a:off x="250825" y="4005263"/>
          <a:ext cx="8642350" cy="2633472"/>
        </p:xfrm>
        <a:graphic>
          <a:graphicData uri="http://schemas.openxmlformats.org/drawingml/2006/table">
            <a:tbl>
              <a:tblPr/>
              <a:tblGrid>
                <a:gridCol w="1080815"/>
                <a:gridCol w="864096"/>
                <a:gridCol w="887189"/>
                <a:gridCol w="581025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МЕСТОПОЛОЖЕНИЕ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</a:t>
                      </a:r>
                      <a:endParaRPr lang="tr-TR" sz="90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 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Executive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Villa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Виллы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164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Executive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Villa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две спальные комнаты на верхнем этаже и одна на 1 человека на нижнем, гостиная, просторная терраса, отдельный бассейн для гостей Executive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вилл, у кромки бассейна отдельные зоны для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загара и обеденный стол в саду. Холодильник, широкий выбор напитков в минибаре, чайник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кофемашина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ассортимент чая и кофе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(без доп. оплат). В каждой спальной комнате LED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TV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письменный стол, мультизональная VRF система кондиционирования, лампа для чтения, напольные весы, просторная ванная и туалет, в большой спальне ванная комната с ванной и душем, в остальных комнатах душ.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спальных комнатах мрамор и ковровое покрытие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гостиной мраморной пол. По  запросу предоставляется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DVD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плеер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Superior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Villa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Виллы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264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Superior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Villa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спальные комнаты на верхнем этаже и 1 спальная комната на 2-х человек в саду, гостиная, просторная терраса, у каждой виллы отдельный открытый бассейн, отдельная зона загара и обеденный стол в саду. Холодильник, широкий выбор напитков в минибаре, чайник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кофемашина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ассортимент чая и кофе(без доп. оплат). В каждой спальной комнате LED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TV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письменный стол, мультизональная VRF система кондиционирования, лампа для чтения, напольные весы, просторная ванная и туалет, в большой спальне ванная комната с ванной и душем, в остальных комнатах душ. В спальных комнатах мрамор и ковровое покрытие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гостиной мраморной пол.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 запросу предоставляется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DVD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плеер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\\10.1.20.100\PhotoBank\RHBLK 2014 PHOTOS\executive villa\JPEG\EXECUTIVE VILL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549275"/>
            <a:ext cx="3278188" cy="25082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" name="Picture 3" descr="\\10.1.20.100\PhotoBank\RHBLK 2014 PHOTOS\superior villa\JPEG\SUPERIOR VILLA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549275"/>
            <a:ext cx="1731963" cy="25082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4" descr="\\10.1.20.100\PhotoBank\RHBLK 2014 PHOTOS\executive villa\JPEG\EXECUTIVE VILLA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5625" y="549275"/>
            <a:ext cx="3128963" cy="25082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251619" y="3101230"/>
            <a:ext cx="8640763" cy="539750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РЕЗИДЕНЦИИ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22261"/>
              </p:ext>
            </p:extLst>
          </p:nvPr>
        </p:nvGraphicFramePr>
        <p:xfrm>
          <a:off x="251619" y="3769568"/>
          <a:ext cx="8640763" cy="2971800"/>
        </p:xfrm>
        <a:graphic>
          <a:graphicData uri="http://schemas.openxmlformats.org/drawingml/2006/table">
            <a:tbl>
              <a:tblPr/>
              <a:tblGrid>
                <a:gridCol w="794941"/>
                <a:gridCol w="864096"/>
                <a:gridCol w="864096"/>
                <a:gridCol w="611763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МЕСТОПОЛОЖЕНИЕ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</a:t>
                      </a:r>
                      <a:endParaRPr lang="tr-TR" sz="90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 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Helen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Residence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Виллы</a:t>
                      </a:r>
                      <a:endParaRPr kumimoji="0" lang="tr-TR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8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Helen Residence 4 спальные комнаты на верхнем этаже и 2 на нижнем, всего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спальных комнат, во всех комнатах имеются телевизоры, ванные комнаты, душ /WC, напольные весы. Кроме того, гостиная с камином, письменный стол, лампа для чтения, мультизональная VRF система кондиционирования, полностью оборудованная кухня, сауна, закрытый бассейн, открытый бассейн, собственный сад, обеденный стол и павильон в саду. В наших резиденциях имеется DVD плеер, по запросу детям предоставляются мультфильмы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Paris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Residence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Частная территория</a:t>
                      </a:r>
                      <a:endParaRPr kumimoji="0" lang="tr-TR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615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8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Paris Residence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состоит из 4-х спальных комнат, во всех комнатах телевизор, ванная комната, душ/туалет, напольные весы, в большой спальной комнате джакузи.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Просторная гостиная с камином, письменный стол, лампа для чтения, мультизональная VRF система кондиционирования, полностью оборудованная кухня, сауна, закрытый бассейн, открытый бассейн, собственный сад, обеденный стол и павильоны в саду, отдельный павильон на пляже. Специально для гостей резиденций Paris и Pryamus отдельный пирс. В наших резиденциях имеется DVD плеер, по запросу детям предоставляются 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Pryamus Residence</a:t>
                      </a:r>
                      <a:endParaRPr kumimoji="0" lang="en-US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Частная территория</a:t>
                      </a:r>
                      <a:endParaRPr kumimoji="0" lang="tr-TR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2000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8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Pryamus </a:t>
                      </a:r>
                      <a:r>
                        <a:rPr kumimoji="0" lang="tr-TR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Residence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состоит из 4-х спальных комнат, во всех комнатах телевизор, ванная комната, душ/туалет, напольные весы, в большой спальной комнате джакузи, просторная гостиная с камином, письменный стол, лампа для чтения, мультизональная VRF система кондиционирования. Полностью оборудованная кухня, столовая, возможность устройства барбекю на открытом воздухе, беговая дорожка, двор с открытым плавательным бассейном, площадью 70 м², открытый плавательный бассейн с подогревом площадью 175 м², сад площадью 5.000 м², крытая зона отдыха, окруженная бассейном с водяными лилиями, хамам, сауна, отдельный павильон на пляже, телефонная централь на 20 линий, комната для охраны, комната для прислуги, комната ожидания, отдельный пирс, открытая стоянка на 3 автомобиля. Специально для гостей резиденций Paris и Pryamus отдельный пирс. В наших резиденциях имеется DVD плеер, по запросу детям предоставляются 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DSC_630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23528" y="335984"/>
            <a:ext cx="4192732" cy="26028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DSC_608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684" y="332656"/>
            <a:ext cx="4188165" cy="260740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359569" y="3282709"/>
            <a:ext cx="8424862" cy="620713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</a:t>
            </a:r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ПИТАНИЯ И НАПИТКОВ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PREMIUM</a:t>
            </a:r>
            <a:r>
              <a:rPr lang="tr-T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54823"/>
              </p:ext>
            </p:extLst>
          </p:nvPr>
        </p:nvGraphicFramePr>
        <p:xfrm>
          <a:off x="395537" y="4068522"/>
          <a:ext cx="8352927" cy="2600839"/>
        </p:xfrm>
        <a:graphic>
          <a:graphicData uri="http://schemas.openxmlformats.org/drawingml/2006/table">
            <a:tbl>
              <a:tblPr/>
              <a:tblGrid>
                <a:gridCol w="2795080"/>
                <a:gridCol w="2762767"/>
                <a:gridCol w="2795080"/>
              </a:tblGrid>
              <a:tr h="46571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Inclusive - All Exclusive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 Основной ресторан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а ля карт ресторанов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баров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40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The Dem Cafe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Детский ресторан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Yummy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снэк-ресторан</a:t>
                      </a:r>
                      <a:r>
                        <a:rPr lang="tr-TR" sz="900" b="0" i="0" u="none" strike="noStrike" kern="1200" baseline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Food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Court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6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Кондитерская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La Patisserie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Дом мороженого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Wine Bar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6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главном ресторане на завтрак свежие фруктовые соки 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Сервис охлажденных сезонных фруктов на пляже и возле бассейна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Приготовление специальных блюд для гостей, которым нужно особое питание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01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Сервис безалкогольных напитков в главном ресторане и во всех барах, расположенных в помещениях, в стеклянных бутылках 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Вся используемая продукция оригинальных брендов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\\10.1.20.100\PhotoBank\RHBLK 2014 PHOTOS\turquoise rest\JPEG\turquois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88950"/>
            <a:ext cx="1857375" cy="23971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3" descr="\\10.1.20.100\PhotoBank\RHBLK 2014 PHOTOS\turquoise rest\JPEG\turquoise1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2636838" y="488950"/>
            <a:ext cx="3806825" cy="24003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4" descr="\\10.1.20.100\PhotoBank\RHBLK 2014 PHOTOS\turquoise rest\JPEG\turquois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88950"/>
            <a:ext cx="2009775" cy="23987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>
          <a:xfrm>
            <a:off x="217488" y="199346"/>
            <a:ext cx="8640762" cy="541337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БАРЫ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733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773355"/>
              </p:ext>
            </p:extLst>
          </p:nvPr>
        </p:nvGraphicFramePr>
        <p:xfrm>
          <a:off x="217488" y="920071"/>
          <a:ext cx="8640762" cy="5705103"/>
        </p:xfrm>
        <a:graphic>
          <a:graphicData uri="http://schemas.openxmlformats.org/drawingml/2006/table">
            <a:tbl>
              <a:tblPr/>
              <a:tblGrid>
                <a:gridCol w="1186160"/>
                <a:gridCol w="1731665"/>
                <a:gridCol w="932631"/>
                <a:gridCol w="2232248"/>
                <a:gridCol w="936104"/>
                <a:gridCol w="677392"/>
                <a:gridCol w="944562"/>
              </a:tblGrid>
              <a:tr h="492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Описание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Часы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работы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Платно 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Бесплатно 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Rixos Lounge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24 часа обслуживание по полной концепции напитков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24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часа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Lobby Bar 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O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бслуживание по полной концепции напитков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09:00 - 00:00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Irish Pub 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O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бслуживание по полной концепции напитков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16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:00 - 00:00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Highlights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Bar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Фроузен и прохладительные коктейли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09:00 -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00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La Patisserie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чай и кофе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Домашняя выпечка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 ассортименте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09:00-23:00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12:00-23:00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C</a:t>
                      </a:r>
                      <a:r>
                        <a:rPr kumimoji="0" lang="fi-FI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 Bar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C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вежевыжатые фруктовые соки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09:00 - 20:00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Troy  Bar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Безалкогольные напитки, соки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09:00 - 1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9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Night Club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O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бслуживание по полной концепции напитков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00:</a:t>
                      </a: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0 - 03:00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Lotus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Bar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O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бслуживание по полной концепции напитков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09:00 -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19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Ice Cream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Ассортимент мороженого домашнего приготовления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:00 - 23:00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222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Bar Street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Mixology Bar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Особые коктейли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16:00 – 00:00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1222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The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Dem </a:t>
                      </a: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Cafe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Ассортимент особых сортов чая и кофе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09:00 – 00:00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222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Nargile &amp; Cigar Bar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Кальян с различными ароматами, ассортимент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сигар Премиум класса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10:00 – 00:00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Mini Bar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Coca Cola, Coca Cola Zero Fanta, Sprite,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Icetea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,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газированная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,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вода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,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фруктовыи сок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,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пиво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,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шоколад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,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вафли , крекер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.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251619" y="331912"/>
            <a:ext cx="8640762" cy="541337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НАПИТКОВ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PREMIUM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884" name="Group 2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18094"/>
              </p:ext>
            </p:extLst>
          </p:nvPr>
        </p:nvGraphicFramePr>
        <p:xfrm>
          <a:off x="323528" y="1124744"/>
          <a:ext cx="8568951" cy="4909120"/>
        </p:xfrm>
        <a:graphic>
          <a:graphicData uri="http://schemas.openxmlformats.org/drawingml/2006/table">
            <a:tbl>
              <a:tblPr/>
              <a:tblGrid>
                <a:gridCol w="1479169"/>
                <a:gridCol w="1501336"/>
                <a:gridCol w="1341227"/>
                <a:gridCol w="1427889"/>
                <a:gridCol w="1552616"/>
                <a:gridCol w="1266714"/>
              </a:tblGrid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Виски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олодовый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Шотландский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Бурбон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Ирландский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Американский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4401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8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Коньяки и бренди</a:t>
                      </a:r>
                      <a:endParaRPr lang="az-Cyrl-AZ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XO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VSOP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VSO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21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Водк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endParaRPr lang="tr-TR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одка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Премиум класса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Стандартная водка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Водка с фруктовым ароматом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Текила </a:t>
                      </a:r>
                      <a:endParaRPr lang="az-Cyrl-AZ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Аньехо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Золотая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Серебряная 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5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Ром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ветлый ром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Темный ром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Золотой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ром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Ликеры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Стандартные ликеры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Ликеры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Премиум класса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Экзотические ликеры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Турецкая ракы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 типы Рак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ы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Пиво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Ассортимент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местного и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импортного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пива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6004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 алкогольные напитки являются оригинальными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мировыми брендами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E17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E17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251619" y="467653"/>
            <a:ext cx="8640763" cy="600075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РЕСТОРАНЫ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712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732071"/>
              </p:ext>
            </p:extLst>
          </p:nvPr>
        </p:nvGraphicFramePr>
        <p:xfrm>
          <a:off x="251619" y="1278865"/>
          <a:ext cx="8640763" cy="3981769"/>
        </p:xfrm>
        <a:graphic>
          <a:graphicData uri="http://schemas.openxmlformats.org/drawingml/2006/table">
            <a:tbl>
              <a:tblPr/>
              <a:tblGrid>
                <a:gridCol w="1712913"/>
                <a:gridCol w="1061169"/>
                <a:gridCol w="1296144"/>
                <a:gridCol w="1224136"/>
                <a:gridCol w="1368152"/>
                <a:gridCol w="1008112"/>
                <a:gridCol w="970137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РЕСТОРАНЫ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Часы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работы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Бесплатно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Вместимость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619125">
                <a:tc rowSpan="4"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 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Turqouise </a:t>
                      </a:r>
                    </a:p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(основной ресторан)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Завтрак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шведский стол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07:00 - 11:00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960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Обед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шведский стол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12:30 - 14:30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730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Ужин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шведский стол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19:00 - 21:30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540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Ночной буфет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шведский стол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24:00 - 02:00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Yummy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Обед </a:t>
                      </a:r>
                      <a:endParaRPr lang="tr-TR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Ужин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шведский стол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Ресторан в мини-клубе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12:00 – 14:30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18:30 -  22:00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нэк-ресторан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Food Court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амообслуживание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нэк-ресторан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12:00 – 18:00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27710" name="Rectangle 3"/>
          <p:cNvSpPr>
            <a:spLocks noChangeArrowheads="1"/>
          </p:cNvSpPr>
          <p:nvPr/>
        </p:nvSpPr>
        <p:spPr bwMode="auto">
          <a:xfrm>
            <a:off x="287338" y="5291916"/>
            <a:ext cx="85693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9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az-Cyrl-AZ" sz="900" b="1" dirty="0" smtClean="0">
                <a:latin typeface="Arial" pitchFamily="34" charset="0"/>
                <a:cs typeface="Arial" pitchFamily="34" charset="0"/>
              </a:rPr>
              <a:t>сновной ресторан</a:t>
            </a:r>
            <a:r>
              <a:rPr lang="tr-TR" sz="9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tr-TR" sz="9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Сервис питания по системе </a:t>
            </a:r>
            <a:r>
              <a:rPr lang="tr-TR" sz="900" dirty="0" smtClean="0">
                <a:latin typeface="Arial" pitchFamily="34" charset="0"/>
                <a:cs typeface="Arial" pitchFamily="34" charset="0"/>
              </a:rPr>
              <a:t>«A la minute».</a:t>
            </a:r>
          </a:p>
          <a:p>
            <a:r>
              <a:rPr lang="tr-TR" sz="9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Подаются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местные и импортные вина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В главном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ресторане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, во всех </a:t>
            </a:r>
            <a:r>
              <a:rPr lang="tr-TR" sz="9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ля карт ресторанах и во всех барах, расположенных в помещении, вода, “Cola, “Fanta“, “Sprite” и т.п.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напитки</a:t>
            </a:r>
            <a:r>
              <a:rPr lang="tr-TR" sz="900" dirty="0" smtClean="0">
                <a:latin typeface="Arial" pitchFamily="34" charset="0"/>
                <a:cs typeface="Arial" pitchFamily="34" charset="0"/>
              </a:rPr>
              <a:t>  –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из</a:t>
            </a:r>
            <a:r>
              <a:rPr lang="tr-TR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стеклян</a:t>
            </a:r>
            <a:r>
              <a:rPr lang="tr-TR" sz="9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ной тары</a:t>
            </a:r>
            <a:r>
              <a:rPr lang="tr-TR" sz="9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50088"/>
              </p:ext>
            </p:extLst>
          </p:nvPr>
        </p:nvGraphicFramePr>
        <p:xfrm>
          <a:off x="307364" y="1228832"/>
          <a:ext cx="8529273" cy="47661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6301"/>
                <a:gridCol w="610204"/>
                <a:gridCol w="720080"/>
                <a:gridCol w="1800200"/>
                <a:gridCol w="1008112"/>
                <a:gridCol w="576064"/>
                <a:gridCol w="631907"/>
                <a:gridCol w="1024277"/>
                <a:gridCol w="1152128"/>
              </a:tblGrid>
              <a:tr h="562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РЕСТОРАН</a:t>
                      </a:r>
                      <a:endParaRPr 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b="1" kern="1200" dirty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b="1" kern="1200" dirty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Описание </a:t>
                      </a:r>
                      <a:endParaRPr lang="az-Cyrl-AZ" sz="9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Часы работы </a:t>
                      </a:r>
                      <a:endParaRPr lang="az-Cyrl-AZ" sz="9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Бесплатно </a:t>
                      </a:r>
                      <a:endParaRPr lang="az-Cyrl-AZ" sz="9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z-Cyrl-AZ" sz="900" b="1" kern="120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Платно</a:t>
                      </a:r>
                      <a:endParaRPr lang="en-US" sz="900" b="1" kern="1200" dirty="0" smtClean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Вместимость внутреннего помещения </a:t>
                      </a:r>
                      <a:endParaRPr lang="az-Cyrl-AZ" sz="9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Вместимость территории под открытым небом </a:t>
                      </a:r>
                      <a:endParaRPr lang="ru-RU" sz="9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</a:tr>
              <a:tr h="4406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La Rosetta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Ужин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A’la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Carte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Итальянская кухня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19:00 – 2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45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35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440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Layali 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Ужин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A’la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Carte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Ливанская кухня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19:00 – 2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90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447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L’amante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Ужин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A’la Carte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Французская кухня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19:00 – 2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591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Chef’s</a:t>
                      </a:r>
                      <a:endParaRPr kumimoji="0" lang="it-IT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Ужин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A’la Carte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Международная кухня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19:00 – 2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551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A La Turca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Ужин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A’la Carte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Турецкая кухня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19:00 – 2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45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35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551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Mermaid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Ужин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A’la Carte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Рыбный ресторан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19:00 – 2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tr-TR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80</a:t>
                      </a:r>
                    </a:p>
                  </a:txBody>
                  <a:tcPr anchor="ctr" horzOverflow="overflow"/>
                </a:tc>
              </a:tr>
              <a:tr h="551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Mandarin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Ужин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A’la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Carte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Азиатская кухня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19:00 – 2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:00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    x</a:t>
                      </a:r>
                    </a:p>
                    <a:p>
                      <a:endParaRPr lang="tr-TR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25</a:t>
                      </a:r>
                    </a:p>
                  </a:txBody>
                  <a:tcPr anchor="ctr" horzOverflow="overflow"/>
                </a:tc>
              </a:tr>
              <a:tr h="551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Executive Club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K</a:t>
                      </a: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руглосуточно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A’la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Carte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Обслуживание исключительно гостей вилл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круглосуточно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   x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8775" name="Title 1"/>
          <p:cNvSpPr txBox="1">
            <a:spLocks/>
          </p:cNvSpPr>
          <p:nvPr/>
        </p:nvSpPr>
        <p:spPr bwMode="auto">
          <a:xfrm>
            <a:off x="323850" y="474004"/>
            <a:ext cx="8496300" cy="601663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z-Cyrl-AZ" sz="2400" b="1" dirty="0">
                <a:solidFill>
                  <a:schemeClr val="bg1"/>
                </a:solidFill>
                <a:cs typeface="Arial" charset="0"/>
              </a:rPr>
              <a:t>А ЛЯ КАРТ РЕСТОРАНЫ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8776" name="Rectangle 1"/>
          <p:cNvSpPr>
            <a:spLocks noChangeArrowheads="1"/>
          </p:cNvSpPr>
          <p:nvPr/>
        </p:nvSpPr>
        <p:spPr bwMode="auto">
          <a:xfrm>
            <a:off x="323528" y="5949280"/>
            <a:ext cx="849694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b="1" dirty="0">
                <a:cs typeface="Arial" charset="0"/>
              </a:rPr>
              <a:t>Примечание</a:t>
            </a:r>
            <a:r>
              <a:rPr lang="ru-RU" sz="900" dirty="0">
                <a:cs typeface="Arial" charset="0"/>
              </a:rPr>
              <a:t>: Все рестораны, обслуживающие по системе а-ля карт, работают 6 дней в неделю с предварительным бронированием столика. Заказы принимаются до 22:00. В рестораны "Chef" </a:t>
            </a:r>
            <a:r>
              <a:rPr lang="ru-RU" sz="900" dirty="0" smtClean="0">
                <a:cs typeface="Arial" charset="0"/>
              </a:rPr>
              <a:t>не </a:t>
            </a:r>
            <a:r>
              <a:rPr lang="ru-RU" sz="900" dirty="0">
                <a:cs typeface="Arial" charset="0"/>
              </a:rPr>
              <a:t>допускаются дети младше 13 лет; существует дресс-код</a:t>
            </a:r>
            <a:r>
              <a:rPr lang="ru-RU" sz="900" dirty="0" smtClean="0">
                <a:cs typeface="Arial" charset="0"/>
              </a:rPr>
              <a:t>.</a:t>
            </a:r>
            <a:r>
              <a:rPr lang="tr-TR" sz="900" dirty="0" smtClean="0">
                <a:cs typeface="Arial" charset="0"/>
              </a:rPr>
              <a:t> </a:t>
            </a:r>
          </a:p>
          <a:p>
            <a:r>
              <a:rPr lang="ru-RU" sz="900" dirty="0" smtClean="0">
                <a:cs typeface="Arial" charset="0"/>
              </a:rPr>
              <a:t>В </a:t>
            </a:r>
            <a:r>
              <a:rPr lang="ru-RU" sz="900" dirty="0">
                <a:cs typeface="Arial" charset="0"/>
              </a:rPr>
              <a:t>определенные дни в каждом из ресторанов Ала Карт существует возрастное ограничение для детей младше 13 лет.</a:t>
            </a:r>
            <a:endParaRPr lang="tr-TR" sz="9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 txBox="1">
            <a:spLocks/>
          </p:cNvSpPr>
          <p:nvPr/>
        </p:nvSpPr>
        <p:spPr bwMode="auto">
          <a:xfrm>
            <a:off x="395288" y="379413"/>
            <a:ext cx="8424862" cy="601662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BEACH SERVICE</a:t>
            </a:r>
            <a:endParaRPr lang="tr-T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1770"/>
              </p:ext>
            </p:extLst>
          </p:nvPr>
        </p:nvGraphicFramePr>
        <p:xfrm>
          <a:off x="4595614" y="1052513"/>
          <a:ext cx="4224536" cy="251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24536"/>
              </a:tblGrid>
              <a:tr h="367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kern="120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BEACH</a:t>
                      </a:r>
                      <a:r>
                        <a:rPr lang="tr-TR" sz="900" b="1" kern="1200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STORE</a:t>
                      </a:r>
                      <a:endParaRPr lang="en-US" sz="900" b="1" kern="1200" dirty="0" smtClean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</a:tr>
              <a:tr h="36743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838"/>
                        </a:spcBef>
                      </a:pPr>
                      <a:r>
                        <a:rPr lang="az-Cyrl-AZ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С 08:00 до 16:00</a:t>
                      </a:r>
                      <a:endParaRPr lang="tr-TR" altLang="zh-CN" sz="900" dirty="0" smtClean="0"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7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Предоставляет обслуживание в различных точках пляжа.</a:t>
                      </a:r>
                      <a:endParaRPr lang="tr-TR" altLang="zh-CN" sz="900" dirty="0" smtClean="0"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1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Подается вода, минеральная вода, безалкогольные напитки, пиво и мороженое</a:t>
                      </a:r>
                      <a:r>
                        <a:rPr lang="tr-TR" altLang="zh-CN" sz="900" baseline="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ru-RU" altLang="zh-CN" sz="900" baseline="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в упаковке</a:t>
                      </a:r>
                      <a:r>
                        <a:rPr lang="tr-TR" altLang="zh-CN" sz="900" baseline="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.</a:t>
                      </a:r>
                      <a:endParaRPr lang="tr-TR" altLang="zh-CN" sz="900" dirty="0" smtClean="0"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51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В прокат предлагаются</a:t>
                      </a:r>
                      <a:r>
                        <a:rPr lang="tr-TR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ru-RU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очки для плавания, солнцезащитный крем, детские нарукавники для плавания, мяч для игры, ведерки и лопатки для игры в песке</a:t>
                      </a:r>
                      <a:r>
                        <a:rPr lang="tr-TR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.</a:t>
                      </a:r>
                      <a:r>
                        <a:rPr lang="ru-RU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endParaRPr lang="tr-TR" altLang="zh-CN" sz="900" dirty="0" smtClean="0"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9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83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С определенным промежутком времени</a:t>
                      </a:r>
                      <a:r>
                        <a:rPr lang="tr-TR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ru-RU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подаются закуски и напитки.</a:t>
                      </a:r>
                      <a:endParaRPr lang="tr-TR" altLang="zh-CN" sz="900" dirty="0" smtClean="0"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10933"/>
              </p:ext>
            </p:extLst>
          </p:nvPr>
        </p:nvGraphicFramePr>
        <p:xfrm>
          <a:off x="4607719" y="3743106"/>
          <a:ext cx="4284761" cy="24942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84761"/>
              </a:tblGrid>
              <a:tr h="3572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kern="120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BEACH LIBRARY</a:t>
                      </a:r>
                      <a:endParaRPr lang="en-US" sz="900" b="1" kern="1200" dirty="0" smtClean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</a:tr>
              <a:tr h="398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CN" sz="900" b="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С </a:t>
                      </a:r>
                      <a:r>
                        <a:rPr lang="tr-TR" altLang="zh-CN" sz="900" b="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08:00 </a:t>
                      </a:r>
                      <a:r>
                        <a:rPr lang="az-Cyrl-AZ" altLang="zh-CN" sz="900" b="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до </a:t>
                      </a:r>
                      <a:r>
                        <a:rPr lang="tr-TR" altLang="zh-CN" sz="900" b="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16:00 </a:t>
                      </a:r>
                    </a:p>
                  </a:txBody>
                  <a:tcPr anchor="ctr"/>
                </a:tc>
              </a:tr>
              <a:tr h="342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Предоставляет обслуживание</a:t>
                      </a:r>
                      <a:r>
                        <a:rPr lang="tr-TR" altLang="zh-CN" sz="900" baseline="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ru-RU" altLang="zh-CN" sz="900" baseline="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на пляже</a:t>
                      </a:r>
                      <a:endParaRPr lang="tr-TR" altLang="zh-CN" sz="900" dirty="0" smtClean="0"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97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Множество</a:t>
                      </a:r>
                      <a:r>
                        <a:rPr lang="tr-TR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ru-RU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электронных книг доступн</a:t>
                      </a:r>
                      <a:r>
                        <a:rPr lang="tr-TR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o </a:t>
                      </a:r>
                      <a:r>
                        <a:rPr lang="ru-RU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в цифровом формате.</a:t>
                      </a:r>
                      <a:endParaRPr lang="tr-TR" altLang="zh-CN" sz="900" dirty="0" smtClean="0"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30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Предоставляются книги для отдыха, газеты, еженедельные и ежемесячные журналы, рекламные проспекты Rixos.</a:t>
                      </a:r>
                      <a:endParaRPr lang="tr-TR" altLang="zh-CN" sz="900" dirty="0" smtClean="0"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3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Игральные карты Rixos, пазлы</a:t>
                      </a:r>
                      <a:r>
                        <a:rPr lang="tr-TR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ru-RU" altLang="zh-CN" sz="9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Rixos, шахматы, судоку и кроссворды, пазлы и книжки-раскраски для детей предоставляются</a:t>
                      </a:r>
                      <a:r>
                        <a:rPr lang="tr-TR" altLang="zh-CN" sz="900" baseline="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 </a:t>
                      </a:r>
                      <a:r>
                        <a:rPr lang="ru-RU" altLang="zh-CN" sz="900" baseline="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без дополнительных оплат</a:t>
                      </a:r>
                      <a:r>
                        <a:rPr lang="tr-TR" altLang="zh-CN" sz="900" baseline="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.</a:t>
                      </a:r>
                      <a:endParaRPr lang="tr-TR" altLang="zh-CN" sz="900" dirty="0" smtClean="0"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 descr="Beach-Store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4104704" cy="25151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" descr="Beach Libra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732" y="3717032"/>
            <a:ext cx="4079639" cy="25202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5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995435"/>
              </p:ext>
            </p:extLst>
          </p:nvPr>
        </p:nvGraphicFramePr>
        <p:xfrm>
          <a:off x="395538" y="3068960"/>
          <a:ext cx="8352924" cy="19172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8231"/>
                <a:gridCol w="2088231"/>
                <a:gridCol w="2088231"/>
                <a:gridCol w="2088231"/>
              </a:tblGrid>
              <a:tr h="182646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az-Cyrl-AZ" sz="14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РАЗВЛЕЧЕНИЯ И МЕРОПРИЯТИЯ 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Игры в бассейне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Всемирно известные джаз-группы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Уроки йоги и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пилатес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Аэробика и Кангу джампс 	</a:t>
                      </a:r>
                    </a:p>
                  </a:txBody>
                  <a:tcPr anchor="ctr" horzOverflow="overflow"/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Вечеринки на уровне мировых стандартов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Водная гимнастика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Стрельба из лука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Пляжный волейбол 	</a:t>
                      </a:r>
                    </a:p>
                  </a:txBody>
                  <a:tcPr anchor="ctr" horzOverflow="overflow"/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Ежедневные турниры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Теннис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Батут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Уроки танца 	</a:t>
                      </a:r>
                    </a:p>
                  </a:txBody>
                  <a:tcPr anchor="ctr" horzOverflow="overflow"/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Всемирно известные артисты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Дартс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Фитнесс-зал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Стена для скалолазания 	</a:t>
                      </a:r>
                    </a:p>
                  </a:txBody>
                  <a:tcPr anchor="ctr" horzOverflow="overflow"/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Всемирно известные представления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Сквош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Бочч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Закрытая и открытая баскетбольные площадки 	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187530"/>
              </p:ext>
            </p:extLst>
          </p:nvPr>
        </p:nvGraphicFramePr>
        <p:xfrm>
          <a:off x="395538" y="5168347"/>
          <a:ext cx="8352924" cy="15730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4308"/>
                <a:gridCol w="2784308"/>
                <a:gridCol w="2784308"/>
              </a:tblGrid>
              <a:tr h="32629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ПЛАТНО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3300"/>
                    </a:solidFill>
                  </a:tcPr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Парашют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Моторные виды водного спорта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Боулинг 	</a:t>
                      </a:r>
                    </a:p>
                  </a:txBody>
                  <a:tcPr anchor="ctr" horzOverflow="overflow"/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Банан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Уроки сѐрфа и катамарана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Компьютерные игры </a:t>
                      </a:r>
                    </a:p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(игровые приставки по жетонам) 	</a:t>
                      </a:r>
                    </a:p>
                  </a:txBody>
                  <a:tcPr anchor="ctr" horzOverflow="overflow"/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Водные лыжи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Уроки тенниса и ракетки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Бильярд 	</a:t>
                      </a:r>
                    </a:p>
                  </a:txBody>
                  <a:tcPr anchor="ctr" horzOverflow="overflow"/>
                </a:tc>
              </a:tr>
              <a:tr h="29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Детский спортивный клуб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Игровая комната 	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Школа дайвинга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6" name="Picture 5" descr="PHOENIX 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550" y="260648"/>
            <a:ext cx="4195300" cy="257173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390x253-2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196" y="260648"/>
            <a:ext cx="4186654" cy="25800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Title 1"/>
          <p:cNvSpPr txBox="1">
            <a:spLocks/>
          </p:cNvSpPr>
          <p:nvPr/>
        </p:nvSpPr>
        <p:spPr bwMode="auto">
          <a:xfrm>
            <a:off x="395288" y="76200"/>
            <a:ext cx="2728912" cy="6476999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Rixos Hotels </a:t>
            </a:r>
          </a:p>
          <a:p>
            <a:pPr algn="ctr"/>
            <a:r>
              <a:rPr lang="tr-T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Quality Policy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rhhdqabp01\Everyone\AG\HR\Quality Management\Approved Quality Documents\Rixos Procedures and Standards\TURKCE\A3 quality policy engli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18" y="273050"/>
            <a:ext cx="4136813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318138"/>
              </p:ext>
            </p:extLst>
          </p:nvPr>
        </p:nvGraphicFramePr>
        <p:xfrm>
          <a:off x="296130" y="3663527"/>
          <a:ext cx="8640763" cy="2958656"/>
        </p:xfrm>
        <a:graphic>
          <a:graphicData uri="http://schemas.openxmlformats.org/drawingml/2006/table">
            <a:tbl>
              <a:tblPr/>
              <a:tblGrid>
                <a:gridCol w="2001838"/>
                <a:gridCol w="1852364"/>
                <a:gridCol w="1080120"/>
                <a:gridCol w="1213756"/>
                <a:gridCol w="1152128"/>
                <a:gridCol w="1340557"/>
              </a:tblGrid>
              <a:tr h="325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0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Месторасположение </a:t>
                      </a:r>
                      <a:endParaRPr lang="az-Cyrl-AZ" sz="10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0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Подогрев </a:t>
                      </a:r>
                      <a:endParaRPr lang="az-Cyrl-AZ" sz="10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0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Пресная вода </a:t>
                      </a:r>
                      <a:endParaRPr lang="az-Cyrl-AZ" sz="10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</a:t>
                      </a:r>
                      <a:r>
                        <a:rPr lang="az-Cyrl-AZ" sz="10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Глубина </a:t>
                      </a:r>
                      <a:r>
                        <a:rPr lang="az-Cyrl-AZ" sz="1000" b="0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M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479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Открытый плавательный бассейн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Сад </a:t>
                      </a:r>
                    </a:p>
                    <a:p>
                      <a:pPr algn="ctr"/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(главный бассейн)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1.40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3115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071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"Троянский" бассейн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Family Lake House (Pool Suites)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зона</a:t>
                      </a:r>
                      <a:endParaRPr lang="az-Cyrl-AZ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1.40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1331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071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Бассейн вилл </a:t>
                      </a:r>
                      <a:endParaRPr lang="az-Cyrl-AZ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виллы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1.40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3900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06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Крытый плавательный бассейн с</a:t>
                      </a:r>
                      <a:endParaRPr lang="tr-TR" sz="900" b="1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водными горками </a:t>
                      </a:r>
                      <a:endParaRPr lang="ru-RU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SPA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1.40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415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43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Детский бассейн </a:t>
                      </a:r>
                      <a:endParaRPr lang="az-Cyrl-AZ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Rixy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Club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50 c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153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04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Закрытый детский бассейн</a:t>
                      </a:r>
                      <a:endParaRPr lang="az-Cyrl-AZ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SPA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35 c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26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Талассо-бассейн </a:t>
                      </a:r>
                      <a:endParaRPr lang="az-Cyrl-AZ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SPA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платно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морская вода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1.40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52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33858" name="Title 1"/>
          <p:cNvSpPr txBox="1">
            <a:spLocks/>
          </p:cNvSpPr>
          <p:nvPr/>
        </p:nvSpPr>
        <p:spPr bwMode="auto">
          <a:xfrm>
            <a:off x="285750" y="142875"/>
            <a:ext cx="8640763" cy="539750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z-Cyrl-AZ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БАССЕЙНЫ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390x253-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848" y="850153"/>
            <a:ext cx="4178623" cy="25788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390x253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853460"/>
            <a:ext cx="4176464" cy="25755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07982"/>
              </p:ext>
            </p:extLst>
          </p:nvPr>
        </p:nvGraphicFramePr>
        <p:xfrm>
          <a:off x="508080" y="2564904"/>
          <a:ext cx="8208913" cy="2304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2288"/>
                <a:gridCol w="2808312"/>
                <a:gridCol w="2808313"/>
              </a:tblGrid>
              <a:tr h="79202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</a:t>
                      </a:r>
                      <a:r>
                        <a:rPr lang="az-Cyrl-AZ" sz="16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Аквапарк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800" b="0" dirty="0"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FCDD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800" b="0" dirty="0">
                        <a:latin typeface="Gotham Medium"/>
                        <a:cs typeface="Gotham Medium"/>
                      </a:endParaRPr>
                    </a:p>
                  </a:txBody>
                  <a:tcPr anchor="ctr">
                    <a:solidFill>
                      <a:srgbClr val="FCDDCF"/>
                    </a:solidFill>
                  </a:tcPr>
                </a:tc>
              </a:tr>
              <a:tr h="385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Priams Tower (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Камикадзе) 	</a:t>
                      </a:r>
                    </a:p>
                  </a:txBody>
                  <a:tcPr anchor="ctr" horzOverflow="overflow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Закрытая водная горка "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Hydrotube" 	</a:t>
                      </a:r>
                    </a:p>
                  </a:txBody>
                  <a:tcPr anchor="ctr" horzOverflow="overflow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Бассейн для серфинга 	</a:t>
                      </a:r>
                    </a:p>
                  </a:txBody>
                  <a:tcPr anchor="ctr" horzOverflow="overflow">
                    <a:solidFill>
                      <a:srgbClr val="FDEFE9"/>
                    </a:solidFill>
                  </a:tcPr>
                </a:tc>
              </a:tr>
              <a:tr h="379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Троянский конь 	</a:t>
                      </a:r>
                    </a:p>
                  </a:txBody>
                  <a:tcPr anchor="ctr" horzOverflow="overflow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Наблюдательная вышка </a:t>
                      </a:r>
                    </a:p>
                  </a:txBody>
                  <a:tcPr anchor="ctr" horzOverflow="overflow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Река приключений </a:t>
                      </a:r>
                    </a:p>
                  </a:txBody>
                  <a:tcPr anchor="ctr" horzOverflow="overflow">
                    <a:solidFill>
                      <a:srgbClr val="FCDDCF"/>
                    </a:solidFill>
                  </a:tcPr>
                </a:tc>
              </a:tr>
              <a:tr h="314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Мастер Бластер 	</a:t>
                      </a:r>
                    </a:p>
                  </a:txBody>
                  <a:tcPr anchor="ctr" horzOverflow="overflow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Детская игровая площадка и детские горки	</a:t>
                      </a:r>
                    </a:p>
                  </a:txBody>
                  <a:tcPr anchor="ctr" horzOverflow="overflow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Бассейн с волнами </a:t>
                      </a:r>
                    </a:p>
                  </a:txBody>
                  <a:tcPr anchor="ctr" horzOverflow="overflow">
                    <a:solidFill>
                      <a:srgbClr val="FDEFE9"/>
                    </a:solidFill>
                  </a:tcPr>
                </a:tc>
              </a:tr>
              <a:tr h="380579">
                <a:tc>
                  <a:txBody>
                    <a:bodyPr/>
                    <a:lstStyle/>
                    <a:p>
                      <a:pPr algn="l"/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Мульти слайд 	</a:t>
                      </a:r>
                    </a:p>
                  </a:txBody>
                  <a:tcPr anchor="ctr" horzOverflow="overflow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Волна под напором 	</a:t>
                      </a:r>
                    </a:p>
                  </a:txBody>
                  <a:tcPr anchor="ctr" horzOverflow="overflow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17 горок 	</a:t>
                      </a:r>
                    </a:p>
                  </a:txBody>
                  <a:tcPr anchor="ctr" horzOverflow="overflow"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67225"/>
              </p:ext>
            </p:extLst>
          </p:nvPr>
        </p:nvGraphicFramePr>
        <p:xfrm>
          <a:off x="539552" y="5157192"/>
          <a:ext cx="8208912" cy="934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8432"/>
                <a:gridCol w="4320480"/>
              </a:tblGrid>
              <a:tr h="260454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Питание и напитки в Аквапарке 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CDDCF"/>
                    </a:solidFill>
                  </a:tcPr>
                </a:tc>
              </a:tr>
              <a:tr h="301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Бар “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Helen's” 	</a:t>
                      </a:r>
                    </a:p>
                  </a:txBody>
                  <a:tcPr anchor="ctr" horzOverflow="overflow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Бесплатно 	</a:t>
                      </a:r>
                    </a:p>
                  </a:txBody>
                  <a:tcPr anchor="ctr" horzOverflow="overflow">
                    <a:solidFill>
                      <a:srgbClr val="FDEFE9"/>
                    </a:solidFill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 “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Troy” 	</a:t>
                      </a:r>
                    </a:p>
                  </a:txBody>
                  <a:tcPr anchor="ctr" horzOverflow="overflow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Бесплатно 	</a:t>
                      </a:r>
                    </a:p>
                  </a:txBody>
                  <a:tcPr anchor="ctr" horzOverflow="overflow"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9552" y="6453336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Примечание</a:t>
            </a:r>
            <a:r>
              <a:rPr lang="ru-RU" sz="1200" dirty="0"/>
              <a:t>: Дельфинарий и Аквапарк начинают работать с 1 Мая</a:t>
            </a:r>
            <a:endParaRPr lang="tr-TR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66" y="260648"/>
            <a:ext cx="3367260" cy="210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82938"/>
              </p:ext>
            </p:extLst>
          </p:nvPr>
        </p:nvGraphicFramePr>
        <p:xfrm>
          <a:off x="323850" y="1196975"/>
          <a:ext cx="4356000" cy="54726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56000"/>
              </a:tblGrid>
              <a:tr h="684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1400" b="1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ВОЗРАСТНЫЕ ГРУППЫ</a:t>
                      </a:r>
                      <a:endParaRPr lang="en-US" sz="1400" b="1" baseline="0" dirty="0" smtClean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Для детей от 6 месяцев до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-х лет обслуживание будет предоставляться бесплатно в определенные часы: 10:00-12:00; 15:00-18:00; 20:00-23:00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6840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Возрастная группа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4-6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лет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– Rixy Mini 10:00 - 23:00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684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Возрастная группа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7-9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лет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– Rixy Midi 10:00 - 23:00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684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Возрастная группа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лет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– Rixy Maxi Kids 10:00 - 23:00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684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Возрастная группа 13-17 лет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– Club R  10:00-12:00; 16:00-18:00;  20:00-22:00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684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“Baby Club”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предоставляет обслуживание на платной и бесплатной основе 24 часа в сутки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684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Вне перечисленных временных промежутков услуги няни предоставляются на платной основе.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5861" name="Title 1"/>
          <p:cNvSpPr txBox="1">
            <a:spLocks/>
          </p:cNvSpPr>
          <p:nvPr/>
        </p:nvSpPr>
        <p:spPr bwMode="auto">
          <a:xfrm>
            <a:off x="251619" y="379413"/>
            <a:ext cx="8640763" cy="539750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RIXY </a:t>
            </a:r>
            <a:r>
              <a:rPr lang="tr-TR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CLUB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P61020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710" y="1196752"/>
            <a:ext cx="3996444" cy="54726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7042"/>
              </p:ext>
            </p:extLst>
          </p:nvPr>
        </p:nvGraphicFramePr>
        <p:xfrm>
          <a:off x="285750" y="785813"/>
          <a:ext cx="4320482" cy="58704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20482"/>
              </a:tblGrid>
              <a:tr h="274940">
                <a:tc>
                  <a:txBody>
                    <a:bodyPr/>
                    <a:lstStyle/>
                    <a:p>
                      <a:pPr algn="ctr"/>
                      <a:r>
                        <a:rPr lang="az-Cyrl-AZ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МЕРОПРИЯТИЯ</a:t>
                      </a:r>
                      <a:endParaRPr lang="en-US" sz="14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66523D"/>
                    </a:solidFill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Стойка регистрации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Rixy 	</a:t>
                      </a: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Антибактериальное покрытие пола в </a:t>
                      </a:r>
                      <a:r>
                        <a:rPr lang="en-US" sz="9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Rixy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Club</a:t>
                      </a:r>
                    </a:p>
                  </a:txBody>
                  <a:tcPr marL="0" marR="0" marT="0" marB="0" anchor="ctr"/>
                </a:tc>
              </a:tr>
              <a:tr h="255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Музыкальная академия </a:t>
                      </a:r>
                      <a:r>
                        <a:rPr lang="tr-TR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Rixy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Конкурс талантов</a:t>
                      </a:r>
                      <a:r>
                        <a:rPr lang="tr-TR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Rixy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Детское питание для младенцев 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Аквапарк &amp; кинотеатр 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Rixy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Мини-дискотека 	</a:t>
                      </a: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Детские фестивали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Раскрашивание лица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Охота за сокровищами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Приготовление </a:t>
                      </a:r>
                      <a:r>
                        <a:rPr lang="tr-TR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кексов, тортов, пиццы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Шоу с участием детей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880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Rixy Farm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880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Наземные и водные соревнования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Путешествие </a:t>
                      </a:r>
                      <a:r>
                        <a:rPr lang="tr-TR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Club</a:t>
                      </a: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R (</a:t>
                      </a: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велоприключения)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Раскрашивание футболок</a:t>
                      </a:r>
                      <a:endParaRPr lang="en-US" sz="9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Система по присмотру за ребенком</a:t>
                      </a:r>
                      <a:endParaRPr lang="en-US" sz="900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az-Cyrl-AZ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Уроки танцев и футбол</a:t>
                      </a:r>
                      <a:r>
                        <a:rPr lang="tr-T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a</a:t>
                      </a:r>
                      <a:endParaRPr lang="en-US" sz="900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5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 всех номерах для гостей с детьми в возрасте до 12 лет предусмотрены халаты и тапочки для девочек - розового, для мальчиков - голубого цвета </a:t>
                      </a:r>
                    </a:p>
                  </a:txBody>
                  <a:tcPr marL="0" marR="0" marT="0" marB="0" anchor="ctr"/>
                </a:tc>
              </a:tr>
              <a:tr h="27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Ресторан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Rixy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Yummy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6911" name="Title 1"/>
          <p:cNvSpPr txBox="1">
            <a:spLocks/>
          </p:cNvSpPr>
          <p:nvPr/>
        </p:nvSpPr>
        <p:spPr bwMode="auto">
          <a:xfrm>
            <a:off x="251619" y="142875"/>
            <a:ext cx="8640763" cy="539750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RIXY </a:t>
            </a:r>
            <a:r>
              <a:rPr lang="tr-TR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CLUB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hutterstock_78767809.jpg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679866" y="836711"/>
            <a:ext cx="4224971" cy="278394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\\10.1.20.100\PhotoBank\RHBLK 2014 PHOTOS\rixy club\JPEG\P6102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7598" y="3717032"/>
            <a:ext cx="4227239" cy="29523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14545"/>
              </p:ext>
            </p:extLst>
          </p:nvPr>
        </p:nvGraphicFramePr>
        <p:xfrm>
          <a:off x="285750" y="1053952"/>
          <a:ext cx="4320482" cy="51811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20482"/>
              </a:tblGrid>
              <a:tr h="793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КРЫТЫЕ ПОМЕЩЕНИЯ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RİXY CLUB</a:t>
                      </a:r>
                      <a:endParaRPr lang="en-US" sz="1400" b="1" baseline="30000" dirty="0" smtClean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</a:tr>
              <a:tr h="583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Кухня для младенцев Rixy, комнаты для грудного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кормления и сна: все для комфорта матерей и здорового роста детей.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5833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Комната Rixy Baby: у детей с 6 месяцев до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лет теперь есть клуб. Под присмотром опытной команды, бесплатно и в течение всего дня.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629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Комната Rixy Mini: дети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4-6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лет в надежных руках наших опытных педагогов.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583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Комнаты Rixy Midi и Rixy Maxi: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7-9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лет и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10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-12 лет в развлекательной форме обучаются  под наблюдением психолога 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669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Club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R: бар, бильярд, компьютер, видеоигры, зоны отдыха предназначены для веселого времяпрепровождения молодыми людьми.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670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Rixy Game Center: приглашаем Ваших детей для игры в игры нового поколения - игровые приставки, Wii, Xbox и многие другие виды игр и технологических развлечений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668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Кинотеатр Rixy : Продолжаем наслаждаться кино на отдыхе... На двух разных языках, в двух разных залах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Самые современные детские фильмы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7909" name="Title 1"/>
          <p:cNvSpPr txBox="1">
            <a:spLocks/>
          </p:cNvSpPr>
          <p:nvPr/>
        </p:nvSpPr>
        <p:spPr bwMode="auto">
          <a:xfrm>
            <a:off x="251619" y="404664"/>
            <a:ext cx="8640763" cy="539750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RIXY </a:t>
            </a:r>
            <a:r>
              <a:rPr lang="tr-TR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CLUB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arman.sapayev\Desktop\Photos\Premium Belek\Premium Belek\rixy club (1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3352" y="1104852"/>
            <a:ext cx="3686703" cy="24482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23610"/>
              </p:ext>
            </p:extLst>
          </p:nvPr>
        </p:nvGraphicFramePr>
        <p:xfrm>
          <a:off x="5003352" y="3697140"/>
          <a:ext cx="3673104" cy="25202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73104"/>
              </a:tblGrid>
              <a:tr h="576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ОТКРЫТЫЕ ПОМЕЩЕНИЯ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RİXY CLUB</a:t>
                      </a: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Деревянный игровой парк: дети, весело проводя время на деревянной игровой площадке будут одновременно раскрывать свои возможности.</a:t>
                      </a:r>
                    </a:p>
                  </a:txBody>
                  <a:tcPr anchor="ctr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Rixy Aquapark: пик водных развлечений, Ваши дети не захотят отсюда уходить.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671380"/>
              </p:ext>
            </p:extLst>
          </p:nvPr>
        </p:nvGraphicFramePr>
        <p:xfrm>
          <a:off x="359532" y="4687049"/>
          <a:ext cx="8424937" cy="10168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24937"/>
              </a:tblGrid>
              <a:tr h="555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CLUB R 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</a:tr>
              <a:tr h="461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Возрастная группа 13 –17 лет - Club R. Часы работы 10:00-13:30; 16:00-18:00 </a:t>
                      </a:r>
                      <a:r>
                        <a:rPr lang="pt-B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9949" name="Title 1"/>
          <p:cNvSpPr txBox="1">
            <a:spLocks/>
          </p:cNvSpPr>
          <p:nvPr/>
        </p:nvSpPr>
        <p:spPr bwMode="auto">
          <a:xfrm>
            <a:off x="359569" y="308724"/>
            <a:ext cx="8424862" cy="600075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CLUB</a:t>
            </a:r>
            <a:r>
              <a:rPr lang="en-GB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R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hutterstock_4170999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1" y="1080919"/>
            <a:ext cx="5184578" cy="34563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069139"/>
              </p:ext>
            </p:extLst>
          </p:nvPr>
        </p:nvGraphicFramePr>
        <p:xfrm>
          <a:off x="359531" y="548680"/>
          <a:ext cx="8424937" cy="21547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24937"/>
              </a:tblGrid>
              <a:tr h="6189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ПЛЯЖ ДЛЯ МАЛЫШЕЙ</a:t>
                      </a:r>
                      <a:r>
                        <a:rPr lang="tr-TR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BABY BEACH</a:t>
                      </a:r>
                      <a:endParaRPr lang="en-US" sz="900" b="1" baseline="30000" dirty="0" smtClean="0">
                        <a:solidFill>
                          <a:srgbClr val="FFFFFF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66523D"/>
                    </a:solidFill>
                  </a:tcPr>
                </a:tc>
              </a:tr>
              <a:tr h="1535844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err="1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Baby</a:t>
                      </a:r>
                      <a:r>
                        <a:rPr lang="tr-TR" sz="12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tr-TR" sz="1200" dirty="0" err="1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Beach</a:t>
                      </a:r>
                      <a:r>
                        <a:rPr lang="tr-TR" sz="12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: </a:t>
                      </a:r>
                      <a:r>
                        <a:rPr lang="ru-RU" sz="12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благодаря этому проекту мы привнесли в мировую практику свое новшество, создав отдельный мир для безопасного купания детей в море. В нашем замке, возведенном руками профессиональных мастеров, предоставляется все необходимое для детей. В то время, как родители загорают на берегу, дети, находящиеся в поле их обозрения, играют на созданном нами особом пляже и купаются на размещенной в море платформе, защищенной от солнечных лучей навесом.</a:t>
                      </a:r>
                      <a:r>
                        <a:rPr lang="tr-TR" sz="12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Таким образом обеспечивается безопасность купания.</a:t>
                      </a:r>
                      <a:endParaRPr lang="tr-TR" sz="1200" dirty="0"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7" name="Picture 4" descr="http://static.wixstatic.com/media/300ceb_43b85bd7f2661df96b36429f528c5e14.jpg_srz_5184_3456_85_22_0.50_1.20_0.00_jpg_srz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849" y="2996952"/>
            <a:ext cx="4178624" cy="28967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" name="Picture 2" descr="http://www.globalholidays.co.uk/blog/wp-content/uploads/2009/12/baby_beach_iStock_000009781983XSm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000259"/>
            <a:ext cx="4178463" cy="28937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911957"/>
              </p:ext>
            </p:extLst>
          </p:nvPr>
        </p:nvGraphicFramePr>
        <p:xfrm>
          <a:off x="252000" y="3212976"/>
          <a:ext cx="8640000" cy="33942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7666"/>
                <a:gridCol w="864096"/>
                <a:gridCol w="720238"/>
                <a:gridCol w="864000"/>
                <a:gridCol w="864000"/>
                <a:gridCol w="720114"/>
                <a:gridCol w="1007886"/>
                <a:gridCol w="1008338"/>
                <a:gridCol w="719662"/>
                <a:gridCol w="864000"/>
              </a:tblGrid>
              <a:tr h="3791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Наименование зала</a:t>
                      </a: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Размеры 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az-Cyrl-AZ" sz="9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Высота </a:t>
                      </a:r>
                      <a:endParaRPr lang="az-Cyrl-AZ" sz="9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Ширина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Длина</a:t>
                      </a:r>
                      <a:r>
                        <a:rPr kumimoji="0" lang="tr-T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endParaRPr kumimoji="0" lang="tr-TR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Вместимость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66523D"/>
                    </a:solidFill>
                  </a:tcPr>
                </a:tc>
              </a:tr>
              <a:tr h="3791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Театр 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Торжественный 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банкет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Коктейль 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-фуршет 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Класс 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U-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стол </a:t>
                      </a:r>
                      <a:endParaRPr lang="az-Cyrl-AZ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</a:tr>
              <a:tr h="2497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Diamond Hall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1248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6.08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45,70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29,50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1000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  <a:tr h="304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Diamond Hall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-I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437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6.08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14,80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29,50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Diamond Hall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-II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440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6.08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14,80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29,50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Diamond Hall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-III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437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6.08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14,80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29,50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  <a:tr h="254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Pink Hall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80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3.90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6,75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11,80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/>
                </a:tc>
              </a:tr>
              <a:tr h="254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Yellow Hall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82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3.90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6,95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11,80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80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/>
                </a:tc>
              </a:tr>
              <a:tr h="254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Green Hall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175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3.90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14,80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11,80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80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80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/>
                </a:tc>
              </a:tr>
              <a:tr h="379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Blue Hall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80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3.90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6,83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11,80</a:t>
                      </a: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/>
                </a:tc>
              </a:tr>
              <a:tr h="379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Фойе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375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rgbClr val="2E17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E1700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3.55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/>
                        <a:cs typeface="Arial" pitchFamily="34" charset="0"/>
                      </a:endParaRPr>
                    </a:p>
                  </a:txBody>
                  <a:tcPr marL="29208" marR="2920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2113" name="Title 1"/>
          <p:cNvSpPr txBox="1">
            <a:spLocks/>
          </p:cNvSpPr>
          <p:nvPr/>
        </p:nvSpPr>
        <p:spPr bwMode="auto">
          <a:xfrm>
            <a:off x="251619" y="379413"/>
            <a:ext cx="8640763" cy="539750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z-Cyrl-AZ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КОНФЕРЕНЦ-ЗАЛЫ </a:t>
            </a:r>
            <a:endParaRPr lang="tr-T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10.1.20.100\PhotoBank\RHBLK 2014 PHOTOS\meeting\BLUE\JPEG\P60404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72911"/>
            <a:ext cx="3011239" cy="19801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3" descr="\\10.1.20.100\PhotoBank\RHBLK 2014 PHOTOS\meeting\green\JPEG\_DSC6026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7328" y="1072911"/>
            <a:ext cx="3121858" cy="19819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4" descr="\\10.1.20.100\PhotoBank\RHBLK 2014 PHOTOS\meeting\JPEG\_DSC64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961" y="1072911"/>
            <a:ext cx="1825402" cy="199604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602585"/>
              </p:ext>
            </p:extLst>
          </p:nvPr>
        </p:nvGraphicFramePr>
        <p:xfrm>
          <a:off x="395288" y="4933587"/>
          <a:ext cx="8353425" cy="1735773"/>
        </p:xfrm>
        <a:graphic>
          <a:graphicData uri="http://schemas.openxmlformats.org/drawingml/2006/table">
            <a:tbl>
              <a:tblPr/>
              <a:tblGrid>
                <a:gridCol w="2784475"/>
                <a:gridCol w="2784475"/>
                <a:gridCol w="2784475"/>
              </a:tblGrid>
              <a:tr h="3270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ПЛАТНО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Лечение водорослями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Уход за кожей лица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Маникюр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Индийский массаж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Тайский массаж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Педикюр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Бронзовый масссаж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хамаме пиллинг и пенный массаж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Индивидуальные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SPA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пакеты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VIP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Массажный кабинет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Массажный кабинет Клеопатры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Салон красоты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43035" name="Title 1"/>
          <p:cNvSpPr txBox="1">
            <a:spLocks/>
          </p:cNvSpPr>
          <p:nvPr/>
        </p:nvSpPr>
        <p:spPr bwMode="auto">
          <a:xfrm>
            <a:off x="395288" y="2734445"/>
            <a:ext cx="8353425" cy="601663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SPA</a:t>
            </a:r>
            <a:r>
              <a:rPr lang="az-Cyrl-AZ" sz="2400" b="1" dirty="0" smtClean="0">
                <a:solidFill>
                  <a:schemeClr val="bg1"/>
                </a:solidFill>
              </a:rPr>
              <a:t> </a:t>
            </a:r>
            <a:r>
              <a:rPr lang="az-Cyrl-AZ" sz="2400" b="1" dirty="0">
                <a:solidFill>
                  <a:schemeClr val="bg1"/>
                </a:solidFill>
              </a:rPr>
              <a:t>И ЦЕНТР ЗДОРОВЬЯ 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582435"/>
              </p:ext>
            </p:extLst>
          </p:nvPr>
        </p:nvGraphicFramePr>
        <p:xfrm>
          <a:off x="395288" y="3500438"/>
          <a:ext cx="8353425" cy="1223646"/>
        </p:xfrm>
        <a:graphic>
          <a:graphicData uri="http://schemas.openxmlformats.org/drawingml/2006/table">
            <a:tbl>
              <a:tblPr/>
              <a:tblGrid>
                <a:gridCol w="2784475"/>
                <a:gridCol w="2784475"/>
                <a:gridCol w="2784475"/>
              </a:tblGrid>
              <a:tr h="3603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БЕСПЛАТНО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Комната тропического дождя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Зона релаксации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Хамам </a:t>
                      </a:r>
                    </a:p>
                    <a:p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(состоит из 3-х отделений: мужского, женского, смешанного)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Паровая комната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Биосауна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Снежная комната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7" y="478009"/>
            <a:ext cx="4176465" cy="2122631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pa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577" y="478009"/>
            <a:ext cx="4165752" cy="21260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ctrTitle"/>
          </p:nvPr>
        </p:nvSpPr>
        <p:spPr>
          <a:xfrm>
            <a:off x="396081" y="475928"/>
            <a:ext cx="8351838" cy="576262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НОВШЕСТВА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UAI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PREMIUM </a:t>
            </a:r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КОНЦЕПЦИИ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6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41485"/>
              </p:ext>
            </p:extLst>
          </p:nvPr>
        </p:nvGraphicFramePr>
        <p:xfrm>
          <a:off x="215107" y="1268090"/>
          <a:ext cx="8713787" cy="4537174"/>
        </p:xfrm>
        <a:graphic>
          <a:graphicData uri="http://schemas.openxmlformats.org/drawingml/2006/table">
            <a:tbl>
              <a:tblPr/>
              <a:tblGrid>
                <a:gridCol w="8713787"/>
              </a:tblGrid>
              <a:tr h="360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Встреча ассистентом по размещению и специальные услуги: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мгновенное исполнение всех Ваших пожеланий во время отдыха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Приготовление номера ко сну: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гости, проживающие в особых категориях номеров, наши постоянные гости и молодожены будут чувствовать себя особенными каждый момент своего отдыха (осуществляется с 16:00 до 22:00)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Смарт-колл (Smart Call) станции: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расположенные в помещениях и на территории отеля точки доступа к сотруднику Отдела по связи с гостями в режиме он-лайн позволят получить моментальный ответ на интересующие Вас вопросы.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Услуги сети Интернет: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Ускоренный Wi-Fi дает возможность доступа к сети Интернет бесплатно в любой точке отеля (из расчета 1 устройство на 1 номер)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Бич-Центр ("Beach Center"):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все, что Вы забыли взять с собой из номера и то, что может сделать Ваш отдых на пляже еще более приятным, теперь можно взять в прокат на специальной стойке, расположенной на пляже: IPod, IPhone, водонепроницаемая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акустическая система, огромный выбор электронных книг, мобильные зарядные устройства, подводная камера и т.д.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89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Воскресный бранч: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каждое воскресенье богатый выбор на шведском столе с использованием Премиум продуктов и Премиум обслуживанием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74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Гости с ограниченными возможностями и беременные женщины: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для гостей с ограниченными возможностями и беременных женщин в нашем отеле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имеются все удобства, а также предоставляются привилегии и приоритет в обслуживании.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83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Пляж для малышей Бэйби Бич (Baby Beach): 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необходимое есть на специально предназначенном для малышей пляже.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8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Места общего пользования: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гостиничные бары, детский клуб, бассейны, лобби, ресепшн, СПА, крытый бассейн, и прочие места общего пользования, расположенные в помещении и на открытом воздухе, полностью обновлены для Вас.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Title 1"/>
          <p:cNvSpPr txBox="1">
            <a:spLocks/>
          </p:cNvSpPr>
          <p:nvPr/>
        </p:nvSpPr>
        <p:spPr bwMode="auto">
          <a:xfrm>
            <a:off x="395288" y="76200"/>
            <a:ext cx="2728912" cy="6476999"/>
          </a:xfrm>
          <a:prstGeom prst="rect">
            <a:avLst/>
          </a:prstGeom>
          <a:solidFill>
            <a:srgbClr val="66523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Rixos Hotels </a:t>
            </a:r>
          </a:p>
          <a:p>
            <a:pPr algn="ctr"/>
            <a:r>
              <a:rPr lang="tr-T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Environment Policy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 descr="\\rhhdqabp01\Everyone\AG\HR\Quality Management\Approved Quality Documents\Rixos Procedures and Standards\TURKCE\Environment Polic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95" y="273050"/>
            <a:ext cx="4140659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ctrTitle"/>
          </p:nvPr>
        </p:nvSpPr>
        <p:spPr>
          <a:xfrm>
            <a:off x="395288" y="3428802"/>
            <a:ext cx="8353425" cy="601662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МАГАЗИНЫ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46769"/>
              </p:ext>
            </p:extLst>
          </p:nvPr>
        </p:nvGraphicFramePr>
        <p:xfrm>
          <a:off x="395288" y="4292402"/>
          <a:ext cx="8352927" cy="21237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4309"/>
                <a:gridCol w="2784309"/>
                <a:gridCol w="2784309"/>
              </a:tblGrid>
              <a:tr h="324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Ювелирный магазин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Lydion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Stefanel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Sassofono</a:t>
                      </a:r>
                    </a:p>
                  </a:txBody>
                  <a:tcPr anchor="ctr" horzOverflow="overflow">
                    <a:solidFill>
                      <a:srgbClr val="FDEFE9"/>
                    </a:solidFill>
                  </a:tcPr>
                </a:tc>
              </a:tr>
              <a:tr h="32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Versace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Baldinini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Dommore</a:t>
                      </a:r>
                    </a:p>
                  </a:txBody>
                  <a:tcPr anchor="ctr" horzOverflow="overflow"/>
                </a:tc>
              </a:tr>
              <a:tr h="32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Balizza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Paul &amp; Shark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Just Cavalli – Roberto Cavalli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</a:tr>
              <a:tr h="32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La Perla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Giovane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Gentile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Cigar Bar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</a:tr>
              <a:tr h="32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Armani Jeans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Sports Shop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Pesa Home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</a:tr>
              <a:tr h="32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Trussardi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Dodonna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8" name="Picture 7" descr="390x253-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5415" y="478009"/>
            <a:ext cx="4155057" cy="258919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390x253-7v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8009"/>
            <a:ext cx="4159896" cy="25909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ctrTitle"/>
          </p:nvPr>
        </p:nvSpPr>
        <p:spPr>
          <a:xfrm>
            <a:off x="395288" y="548680"/>
            <a:ext cx="8353425" cy="601663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ПРИМЕЧАНИЯ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02228"/>
              </p:ext>
            </p:extLst>
          </p:nvPr>
        </p:nvGraphicFramePr>
        <p:xfrm>
          <a:off x="395536" y="1272130"/>
          <a:ext cx="8352928" cy="4735292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7887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Согласно концепции нашего отеля, время заселения в номер 14:00, освобождения номера 12:00.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Rixos Lounge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предоставлен к услугам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гостей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ожидающих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заселение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При условии наличия номеров, с 5:00 утра до 9:00 утра с гостей, которые хотят сделать ранний заезд взимается плата за раннее заселение и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гостей, прибвших до 05:00 в случае раннего заселения взимается полная дневная плата.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08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Бассейны и пляж открыты для пользования в зависимости от погодных условий.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соответствии с Законом 4207 "О регулировании потребления табака и табачных изделий" курение табака и табачных изделий, в том числе кальяна, в закрытых помещениях не допускается.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 всех барах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ресторанах напитки подаются в бокалах. Обслуживание с подачей бутылок не выполняется.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7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напитки, предлагаемые гостям, имеют разрешение на импорт Таможенного управления.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Часы работы объектов, располагающихся на открытом воздухе (ресторан-бар) и развлекательных программ, а также места обслуживания могут быть изменены или отменены в зависимости от погодных условий.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Сведения об отеле подлежат предварительному согласованию с администрацией отеля до публикации в каком-либо издании (каталог, журнал, реклама и т.п.). Ответственность за все сведения об отеле, изданные без предварительного согласования, несет организация, осуществляющая распространение сведений. Администрация отеля не несет ответственность за возможные ошибки.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27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Руководство гостиницы вправе вносить изменения или аннулировать информацию о гостинице без передварительного оповещения.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7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возникновений затруднений со ввозом напитка указанной в концепции марки вместо него используется аналогичный напиток.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6165304"/>
            <a:ext cx="6840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 1 Мая: открываетвся сервис на </a:t>
            </a:r>
            <a:r>
              <a:rPr lang="ru-RU" sz="1000" dirty="0" smtClean="0"/>
              <a:t>пирсах,</a:t>
            </a:r>
            <a:r>
              <a:rPr lang="tr-TR" sz="1000" dirty="0" smtClean="0"/>
              <a:t> </a:t>
            </a:r>
            <a:r>
              <a:rPr lang="ru-RU" sz="1000" dirty="0" smtClean="0"/>
              <a:t>начинает </a:t>
            </a:r>
            <a:r>
              <a:rPr lang="ru-RU" sz="1000" dirty="0"/>
              <a:t>рботать Аквапарк и Дельфинарий</a:t>
            </a:r>
            <a:endParaRPr lang="tr-T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ctrTitle"/>
          </p:nvPr>
        </p:nvSpPr>
        <p:spPr>
          <a:xfrm>
            <a:off x="396081" y="451407"/>
            <a:ext cx="8351838" cy="576262"/>
          </a:xfrm>
          <a:solidFill>
            <a:srgbClr val="66523D"/>
          </a:solidFill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СЕРТИФИКАТЫ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010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285009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85009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4450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61547"/>
            <a:ext cx="33623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1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57" y="3581401"/>
            <a:ext cx="1790700" cy="199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7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58763" y="3284538"/>
            <a:ext cx="8620125" cy="360362"/>
          </a:xfrm>
          <a:solidFill>
            <a:srgbClr val="66523D"/>
          </a:solidFill>
        </p:spPr>
        <p:txBody>
          <a:bodyPr>
            <a:normAutofit fontScale="90000"/>
          </a:bodyPr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РАСПОЛОЖЕНИЕ</a:t>
            </a:r>
            <a:r>
              <a:rPr lang="az-Cyrl-AZ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36510"/>
              </p:ext>
            </p:extLst>
          </p:nvPr>
        </p:nvGraphicFramePr>
        <p:xfrm>
          <a:off x="323529" y="3789363"/>
          <a:ext cx="4104010" cy="2879411"/>
        </p:xfrm>
        <a:graphic>
          <a:graphicData uri="http://schemas.openxmlformats.org/drawingml/2006/table">
            <a:tbl>
              <a:tblPr/>
              <a:tblGrid>
                <a:gridCol w="2087885"/>
                <a:gridCol w="2016125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Дата открытия: </a:t>
                      </a:r>
                      <a:r>
                        <a:rPr lang="az-Cyrl-A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Последняя реновация: </a:t>
                      </a:r>
                      <a:r>
                        <a:rPr lang="az-Cyrl-A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201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5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Категория: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5*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Общая площадь: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405.000 m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Почтовый адрес: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Belek Mahallesi Kongre Caddesi No:18/A Belek-Serik / ANTALYA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Телефон: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+90 242 710 20 00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Факс: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+90 242 710 19 19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Э.почта: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premium@rixos.com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Интернет страница: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  <a:hlinkClick r:id="rId2"/>
                        </a:rPr>
                        <a:t>www.rixos.com/premiumbelek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101662"/>
              </p:ext>
            </p:extLst>
          </p:nvPr>
        </p:nvGraphicFramePr>
        <p:xfrm>
          <a:off x="4716463" y="3789363"/>
          <a:ext cx="4032250" cy="2619695"/>
        </p:xfrm>
        <a:graphic>
          <a:graphicData uri="http://schemas.openxmlformats.org/drawingml/2006/table">
            <a:tbl>
              <a:tblPr/>
              <a:tblGrid>
                <a:gridCol w="2016125"/>
                <a:gridCol w="2016125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Аэропорт Антальи: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Анталья центр города: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50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Ближайший населенный пункт: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Белек /5 км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Проезд: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Трансфер (платный)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Расположение и протяженность пляжа: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 м собственный пляж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зданий: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основное здание (5 этажей),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вилл и 60 Pool Suites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Лифт: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штук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Интернет: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Бесплатный Интернет в каждом номере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577" y="476672"/>
            <a:ext cx="4171949" cy="25922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3528" y="476672"/>
            <a:ext cx="4188842" cy="26019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49718"/>
              </p:ext>
            </p:extLst>
          </p:nvPr>
        </p:nvGraphicFramePr>
        <p:xfrm>
          <a:off x="179512" y="3573016"/>
          <a:ext cx="8856985" cy="29523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8350"/>
                <a:gridCol w="581442"/>
                <a:gridCol w="478609"/>
                <a:gridCol w="567526"/>
                <a:gridCol w="581442"/>
                <a:gridCol w="663732"/>
                <a:gridCol w="567827"/>
                <a:gridCol w="690961"/>
                <a:gridCol w="732287"/>
                <a:gridCol w="663732"/>
                <a:gridCol w="780359"/>
                <a:gridCol w="780359"/>
                <a:gridCol w="780359"/>
              </a:tblGrid>
              <a:tr h="809400">
                <a:tc>
                  <a:txBody>
                    <a:bodyPr/>
                    <a:lstStyle/>
                    <a:p>
                      <a:pPr algn="ctr"/>
                      <a:r>
                        <a:rPr lang="az-Cyrl-AZ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Расположение</a:t>
                      </a:r>
                      <a:endParaRPr lang="tr-TR" sz="900" b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az-Cyrl-AZ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номера</a:t>
                      </a:r>
                      <a:endParaRPr lang="en-US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Deluxe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Room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Pool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Suite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Family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Suit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Deluxe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Suit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Superior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Suite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Queen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Suit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Royal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Premium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Suite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Executive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Villa</a:t>
                      </a: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Superior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Villa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Helen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Residence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Paris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Residence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Pryamus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Residence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66523D"/>
                    </a:solidFill>
                  </a:tcPr>
                </a:tc>
              </a:tr>
              <a:tr h="366818">
                <a:tc>
                  <a:txBody>
                    <a:bodyPr/>
                    <a:lstStyle/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видом </a:t>
                      </a:r>
                    </a:p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море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336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900" b="1" i="0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6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видом</a:t>
                      </a:r>
                      <a:endParaRPr lang="tr-TR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сад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269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6818">
                <a:tc>
                  <a:txBody>
                    <a:bodyPr/>
                    <a:lstStyle/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видом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сад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</a:t>
                      </a:r>
                      <a:endParaRPr lang="tr-TR" sz="900" b="0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бассейн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i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0637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Общее количество номеров:</a:t>
                      </a:r>
                      <a:r>
                        <a:rPr lang="tr-TR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740</a:t>
                      </a:r>
                      <a:endParaRPr lang="en-US" sz="9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Общее количество спальных мест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:</a:t>
                      </a:r>
                      <a:r>
                        <a:rPr lang="tr-TR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1736</a:t>
                      </a:r>
                      <a:endParaRPr lang="en-US" sz="9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36000" marR="36000" anchor="ctr"/>
                </a:tc>
              </a:tr>
            </a:tbl>
          </a:graphicData>
        </a:graphic>
      </p:graphicFrame>
      <p:graphicFrame>
        <p:nvGraphicFramePr>
          <p:cNvPr id="1640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932118"/>
              </p:ext>
            </p:extLst>
          </p:nvPr>
        </p:nvGraphicFramePr>
        <p:xfrm>
          <a:off x="179512" y="302084"/>
          <a:ext cx="8750300" cy="3200470"/>
        </p:xfrm>
        <a:graphic>
          <a:graphicData uri="http://schemas.openxmlformats.org/drawingml/2006/table">
            <a:tbl>
              <a:tblPr/>
              <a:tblGrid>
                <a:gridCol w="4375150"/>
                <a:gridCol w="4375150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z-Cyrl-A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" charset="0"/>
                          <a:cs typeface="Arial" pitchFamily="34" charset="0"/>
                        </a:rPr>
                        <a:t>ВСТРЕЧА И ПРОВОДЫ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35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Радушная встреча и проводы каждого гостя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Отдельная детская стойка регистрации (в мини-клубе)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87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Предложение напитков взрослым и детям во время регистрации 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отъезде из отеля предложение воды и влажных салфеток в автомобиль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14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Приветственное письмо Генерального директора отеля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 всех номерах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Бесплатная мойка автомобиля, парковка и услуги парковщика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95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Особая процедура регистрации и сопровождение гостей до номера во время заезда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Предоставление условий, соответствующих потребностям гостей с ограниченными способностями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66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Круглосуточная поддержка ассистента по размещению 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Бронирование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столика в главном ресторане для гостей с ограниченными способностями 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161925" y="222840"/>
            <a:ext cx="8820150" cy="601662"/>
          </a:xfrm>
          <a:solidFill>
            <a:srgbClr val="66523D"/>
          </a:solidFill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УСЛУГИ В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НОМЕРЕ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ВКЛЮЧЕННЫЕ В КОНЦЕПЦИЮ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ea typeface="Gotham Medium" charset="0"/>
              <a:cs typeface="Arial" pitchFamily="34" charset="0"/>
            </a:endParaRPr>
          </a:p>
        </p:txBody>
      </p:sp>
      <p:graphicFrame>
        <p:nvGraphicFramePr>
          <p:cNvPr id="17623" name="Group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961057"/>
              </p:ext>
            </p:extLst>
          </p:nvPr>
        </p:nvGraphicFramePr>
        <p:xfrm>
          <a:off x="161764" y="1015002"/>
          <a:ext cx="8820473" cy="5582350"/>
        </p:xfrm>
        <a:graphic>
          <a:graphicData uri="http://schemas.openxmlformats.org/drawingml/2006/table">
            <a:tbl>
              <a:tblPr/>
              <a:tblGrid>
                <a:gridCol w="912647"/>
                <a:gridCol w="545452"/>
                <a:gridCol w="448985"/>
                <a:gridCol w="532397"/>
                <a:gridCol w="545452"/>
                <a:gridCol w="622649"/>
                <a:gridCol w="532681"/>
                <a:gridCol w="648193"/>
                <a:gridCol w="686960"/>
                <a:gridCol w="622649"/>
                <a:gridCol w="732057"/>
                <a:gridCol w="732057"/>
                <a:gridCol w="732057"/>
                <a:gridCol w="526237"/>
              </a:tblGrid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Deluxe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Room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Pool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Suite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Family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Suit</a:t>
                      </a: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Deluxe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Suit</a:t>
                      </a: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Superior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Suite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Queen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Suit</a:t>
                      </a: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Royal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Premium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Suite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Executive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Villa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Superior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Villa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Helen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Residence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Paris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Residence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Pryamus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Residence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Beach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Condo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Меню подушек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Набор для чая и кофе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Подготовка номера ко сну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Минибар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Обслуживание в номере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Трансфер в аэропорт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 дворецкого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Букет цветов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Павильон на пляже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Купальный халат, тапочки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Детский </a:t>
                      </a:r>
                    </a:p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купальный халат </a:t>
                      </a:r>
                    </a:p>
                    <a:p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тапочки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Детский туалетный набор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x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251619" y="3429000"/>
            <a:ext cx="8640763" cy="539750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СТАНДАРТНЫЕ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z-Cyrl-A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НОМЕРА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57873"/>
              </p:ext>
            </p:extLst>
          </p:nvPr>
        </p:nvGraphicFramePr>
        <p:xfrm>
          <a:off x="251619" y="4143375"/>
          <a:ext cx="8640763" cy="1920876"/>
        </p:xfrm>
        <a:graphic>
          <a:graphicData uri="http://schemas.openxmlformats.org/drawingml/2006/table">
            <a:tbl>
              <a:tblPr/>
              <a:tblGrid>
                <a:gridCol w="973882"/>
                <a:gridCol w="1008112"/>
                <a:gridCol w="848519"/>
                <a:gridCol w="58102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МЕСТОПОЛОЖЕНИЕ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Deluxe Room </a:t>
                      </a:r>
                      <a:endParaRPr lang="tr-TR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Garden View </a:t>
                      </a:r>
                      <a:endParaRPr lang="tr-TR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Основное здание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37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номере имеется минибар, зеркальный телевизор, спутниковое вещание, беспроводной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нтернет, прямая телефонная линия, централизованное кондиционирование, температурный сенсор, сейф, балкон, письменный стол, лампа для чтения, мраморное и ковровое покрытие пола, в ванной комнате душ/туалет, зеркало для макияжа, фен. Чайник и набор для чая и кофе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c.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Deluxe Room </a:t>
                      </a:r>
                      <a:endParaRPr lang="tr-TR" sz="9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tr-TR" sz="9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Sea View 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Основное здание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37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номере имеется минибар, зеркальный телевизор, спутниковое вещание, беспроводной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нтернет, прямая телефонная линия, централизованное кондиционирование, температурный сенсор, сейф, балкон, письменный стол, лампа для чтения, мраморное и ковровое покрытие пола, в ванной комнате душ/туалет, зеркало для макияжа, фен. Чайник и набор для чая и кофе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(без доп. оплат)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\\10.1.20.100\PhotoBank\RHBLK 2014 PHOTOS\deluxe french\JPEG\P60299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76249"/>
            <a:ext cx="4197672" cy="26023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3" descr="\\10.1.20.100\PhotoBank\RHBLK 2014 PHOTOS\deluxe twin\JPEG\_DSC462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 bwMode="auto">
          <a:xfrm>
            <a:off x="4644008" y="488950"/>
            <a:ext cx="4188842" cy="25800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52413" y="3437557"/>
            <a:ext cx="8639175" cy="539750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СЕМЕЙНЫЕ НОМЕРА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38085"/>
              </p:ext>
            </p:extLst>
          </p:nvPr>
        </p:nvGraphicFramePr>
        <p:xfrm>
          <a:off x="251619" y="4077072"/>
          <a:ext cx="8640763" cy="1448717"/>
        </p:xfrm>
        <a:graphic>
          <a:graphicData uri="http://schemas.openxmlformats.org/drawingml/2006/table">
            <a:tbl>
              <a:tblPr/>
              <a:tblGrid>
                <a:gridCol w="1007790"/>
                <a:gridCol w="1008112"/>
                <a:gridCol w="814611"/>
                <a:gridCol w="581025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МЕСТОПОЛОЖЕНИЕ 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 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108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Family Suit</a:t>
                      </a:r>
                      <a:r>
                        <a:rPr kumimoji="0" lang="tr-T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Основное здание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49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Family Suite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спальные комнаты и 1 ванная комната. В одной спальной комнате одна двуспальная кровать, во второй 2 односпальные кровати.В номере имеется минибар, зеркальный телевизор, спутниковое вещание, беспроводной </a:t>
                      </a:r>
                      <a:r>
                        <a:rPr lang="az-Cyrl-AZ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нтернет, прямая телефонная линия, централизованное кондиционирование, температурный сенсор, сейф, балкон, письменный стол, лампа для чтения, напольные весы, мраморное и ковровое покрытие пола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ванной комнате душ/туалет, зеркало для макияжа, фен и  широкий выбор туалетных принадлежностей. Чайник и набор для чая и кофе (без доп. оплат)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запросу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предоставляется DVD проигрыватель, детям предоставляются 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_DSC495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92480"/>
            <a:ext cx="8496944" cy="2575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251619" y="3080459"/>
            <a:ext cx="8640762" cy="539750"/>
          </a:xfrm>
          <a:solidFill>
            <a:srgbClr val="66523D"/>
          </a:solidFill>
        </p:spPr>
        <p:txBody>
          <a:bodyPr/>
          <a:lstStyle/>
          <a:p>
            <a:r>
              <a:rPr lang="az-Cyrl-A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СЬЮТЫ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79642"/>
              </p:ext>
            </p:extLst>
          </p:nvPr>
        </p:nvGraphicFramePr>
        <p:xfrm>
          <a:off x="251619" y="3691845"/>
          <a:ext cx="8640762" cy="3094101"/>
        </p:xfrm>
        <a:graphic>
          <a:graphicData uri="http://schemas.openxmlformats.org/drawingml/2006/table">
            <a:tbl>
              <a:tblPr/>
              <a:tblGrid>
                <a:gridCol w="994519"/>
                <a:gridCol w="936104"/>
                <a:gridCol w="899889"/>
                <a:gridCol w="58102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МЕСТОПОЛОЖЕНИЕ</a:t>
                      </a:r>
                      <a:endParaRPr lang="az-Cyrl-AZ" sz="900" b="0" i="0" u="none" strike="noStrike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900" b="1" i="0" u="none" strike="noStrike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ХАРАКТЕРИСТИКИ </a:t>
                      </a:r>
                      <a:endParaRPr lang="tr-T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Pool Suite</a:t>
                      </a:r>
                      <a:endParaRPr kumimoji="0" lang="en-US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Троянские домики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64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8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номерах 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Pool Suite</a:t>
                      </a:r>
                      <a:r>
                        <a:rPr kumimoji="0" lang="tr-TR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спальная комната комната, 1 гостиная, 1 ванная комната с душем, 1 ванная комната с ванной и душем, 2 туалета. В номере имеется минибар, LED телевизор, спутниковое вещание, беспроводной </a:t>
                      </a:r>
                      <a:r>
                        <a:rPr lang="az-Cyrl-AZ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нтернет, прямая телефонная линия, мультизональная VRF система кондиционирования, температурный сенсор, сейф, балкон, письменный стол, лампа для чтения,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мраморный пол и ковры, в ванной комнате зеркало для макияжа, фен. Чайник и набор для чая и кофе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(без доп. оплат)</a:t>
                      </a:r>
                      <a:r>
                        <a:rPr lang="tr-TR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запросу предоставляется DVD проигрыватель, детям предоставляются 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Deluxe Suite</a:t>
                      </a:r>
                      <a:endParaRPr kumimoji="0" lang="en-US" sz="8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Основное здание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7</a:t>
                      </a:r>
                      <a:r>
                        <a:rPr kumimoji="0" lang="tr-TR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3</a:t>
                      </a: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8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Номер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</a:t>
                      </a:r>
                      <a:r>
                        <a:rPr kumimoji="0" lang="tr-TR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Deluxe Suite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состоят из 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спальной комнаты и 1 гостиной. В спальной комнате 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двуспальная кровать, в номере имеется минибар, зеркальный телевизор, спутниковое вещание, беспроводной </a:t>
                      </a:r>
                      <a:r>
                        <a:rPr lang="az-Cyrl-AZ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нтернет, прямая телефонная линия, централизованное кондиционирование, температурный сенсор, сейф, балкон, письменный стол, лампа для чтения, напольные весы, мраморный пол и ковры; в ванной комнате ванна/туалет, зеркало для макияжа, фен и 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широкий выбор туалетных принадлежностей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Чайник и набор для чая и кофе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(без доп. оплат)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По запросу предоставляется DVD проигрыватель, детям предоставляются 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92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 charset="0"/>
                          <a:cs typeface="Arial" pitchFamily="34" charset="0"/>
                        </a:rPr>
                        <a:t>Superior Suite</a:t>
                      </a:r>
                      <a:endParaRPr kumimoji="0" lang="en-US" sz="8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Основное здание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94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en-US" sz="8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Номер </a:t>
                      </a:r>
                      <a:r>
                        <a:rPr kumimoji="0" lang="tr-TR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Superior Suite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состоит из 2-х спальных комнат, 1 гостиной, 1 ванной комнаты с душем, 1 ванной комнаты с ванной и 3-х туалетов. В одной спальной комнате одна двуспальная кровать, во второй 2 односпальные кровати. Кроме того, в номере имеется минибар, 3 зеркальных телевизора, спутниковое вещание, беспроводной </a:t>
                      </a:r>
                      <a:r>
                        <a:rPr lang="az-Cyrl-AZ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нтернет, прямая телефонная линия, централизованное кондиционирование, температурный сенсор, сейф, балкон, письменный стол, лампа для чтения, напольные весы, 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мраморное и ковровое покрытие пола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 в ванной комнате ванна</a:t>
                      </a:r>
                      <a:r>
                        <a:rPr lang="tr-TR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(душ)/туалет, зеркало для макияжа, фен и 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широкий выбор туалетных принадлежностей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стей. Чайник и набор для чая и кофе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(без доп. оплат)</a:t>
                      </a:r>
                      <a:r>
                        <a:rPr lang="ru-RU" sz="85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По запросу предоставляется DVD проигрыватель, детям предоставляются мультфильмы.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\\10.1.20.100\PhotoBank\RHBLK 2014 PHOTOS\family lake house\JPEG\P612285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79849"/>
            <a:ext cx="3407916" cy="258969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" name="Picture 7" descr="_DSC712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3818" y="384746"/>
            <a:ext cx="2434838" cy="25688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_DSC5053 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031" y="384747"/>
            <a:ext cx="2441819" cy="25668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10372</TotalTime>
  <Words>4357</Words>
  <Application>Microsoft Office PowerPoint</Application>
  <PresentationFormat>On-screen Show (4:3)</PresentationFormat>
  <Paragraphs>901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3_Office Theme</vt:lpstr>
      <vt:lpstr>PowerPoint Presentation</vt:lpstr>
      <vt:lpstr>PowerPoint Presentation</vt:lpstr>
      <vt:lpstr>PowerPoint Presentation</vt:lpstr>
      <vt:lpstr>РАСПОЛОЖЕНИЕ </vt:lpstr>
      <vt:lpstr>PowerPoint Presentation</vt:lpstr>
      <vt:lpstr>УСЛУГИ В НОМЕРЕ, ВКЛЮЧЕННЫЕ В КОНЦЕПЦИЮ </vt:lpstr>
      <vt:lpstr>СТАНДАРТНЫЕ НОМЕРА</vt:lpstr>
      <vt:lpstr>СЕМЕЙНЫЕ НОМЕРА</vt:lpstr>
      <vt:lpstr>СЬЮТЫ </vt:lpstr>
      <vt:lpstr>СЬЮТЫ </vt:lpstr>
      <vt:lpstr>ВИЛЛЫ </vt:lpstr>
      <vt:lpstr>РЕЗИДЕНЦИИ</vt:lpstr>
      <vt:lpstr>КОНЦЕПЦИЯ ПИТАНИЯ И НАПИТКОВ PREMIUM </vt:lpstr>
      <vt:lpstr>БАРЫ </vt:lpstr>
      <vt:lpstr>КОНЦЕПЦИЯ НАПИТКОВ PREMIUM</vt:lpstr>
      <vt:lpstr>РЕСТОРАНЫ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НОВШЕСТВА UAI – PREMIUM КОНЦЕПЦИИ </vt:lpstr>
      <vt:lpstr>МАГАЗИНЫ</vt:lpstr>
      <vt:lpstr>ПРИМЕЧАНИЯ</vt:lpstr>
      <vt:lpstr>СЕРТИФИКАТЫ</vt:lpstr>
    </vt:vector>
  </TitlesOfParts>
  <Company>Rixos Hotels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Mert Osman Can</dc:creator>
  <cp:lastModifiedBy>Esra Soyturk (Rixos Hotels - Belek)</cp:lastModifiedBy>
  <cp:revision>904</cp:revision>
  <cp:lastPrinted>2015-09-11T11:35:36Z</cp:lastPrinted>
  <dcterms:created xsi:type="dcterms:W3CDTF">2012-06-16T09:51:32Z</dcterms:created>
  <dcterms:modified xsi:type="dcterms:W3CDTF">2015-09-11T11:35:56Z</dcterms:modified>
</cp:coreProperties>
</file>