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9" r:id="rId4"/>
    <p:sldId id="257" r:id="rId5"/>
    <p:sldId id="258" r:id="rId6"/>
    <p:sldId id="261" r:id="rId7"/>
  </p:sldIdLst>
  <p:sldSz cx="12801600" cy="9601200" type="A3"/>
  <p:notesSz cx="9939338" cy="14368463"/>
  <p:defaultTextStyle>
    <a:defPPr>
      <a:defRPr lang="en-US"/>
    </a:defPPr>
    <a:lvl1pPr marL="0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8820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37640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56461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75281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94101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12921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31741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50562" algn="l" defTabSz="123764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630" autoAdjust="0"/>
    <p:restoredTop sz="91453" autoAdjust="0"/>
  </p:normalViewPr>
  <p:slideViewPr>
    <p:cSldViewPr>
      <p:cViewPr>
        <p:scale>
          <a:sx n="124" d="100"/>
          <a:sy n="124" d="100"/>
        </p:scale>
        <p:origin x="-426" y="4770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942" y="-96"/>
      </p:cViewPr>
      <p:guideLst>
        <p:guide orient="horz" pos="4526"/>
        <p:guide pos="31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5" y="35"/>
            <a:ext cx="4307047" cy="718423"/>
          </a:xfrm>
          <a:prstGeom prst="rect">
            <a:avLst/>
          </a:prstGeom>
        </p:spPr>
        <p:txBody>
          <a:bodyPr vert="horz" lIns="137569" tIns="68794" rIns="137569" bIns="68794" rtlCol="0"/>
          <a:lstStyle>
            <a:lvl1pPr algn="l">
              <a:defRPr sz="16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020" y="35"/>
            <a:ext cx="4307047" cy="718423"/>
          </a:xfrm>
          <a:prstGeom prst="rect">
            <a:avLst/>
          </a:prstGeom>
        </p:spPr>
        <p:txBody>
          <a:bodyPr vert="horz" lIns="137569" tIns="68794" rIns="137569" bIns="68794" rtlCol="0"/>
          <a:lstStyle>
            <a:lvl1pPr algn="r">
              <a:defRPr sz="1600"/>
            </a:lvl1pPr>
          </a:lstStyle>
          <a:p>
            <a:fld id="{544F0F08-2CAD-4540-A900-A83E7402AD22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7950" y="1076325"/>
            <a:ext cx="7183438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7569" tIns="68794" rIns="137569" bIns="6879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45" y="6825042"/>
            <a:ext cx="7951467" cy="6465810"/>
          </a:xfrm>
          <a:prstGeom prst="rect">
            <a:avLst/>
          </a:prstGeom>
        </p:spPr>
        <p:txBody>
          <a:bodyPr vert="horz" lIns="137569" tIns="68794" rIns="137569" bIns="6879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5" y="13647573"/>
            <a:ext cx="4307047" cy="718423"/>
          </a:xfrm>
          <a:prstGeom prst="rect">
            <a:avLst/>
          </a:prstGeom>
        </p:spPr>
        <p:txBody>
          <a:bodyPr vert="horz" lIns="137569" tIns="68794" rIns="137569" bIns="68794" rtlCol="0" anchor="b"/>
          <a:lstStyle>
            <a:lvl1pPr algn="l">
              <a:defRPr sz="16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0020" y="13647573"/>
            <a:ext cx="4307047" cy="718423"/>
          </a:xfrm>
          <a:prstGeom prst="rect">
            <a:avLst/>
          </a:prstGeom>
        </p:spPr>
        <p:txBody>
          <a:bodyPr vert="horz" lIns="137569" tIns="68794" rIns="137569" bIns="68794" rtlCol="0" anchor="b"/>
          <a:lstStyle>
            <a:lvl1pPr algn="r">
              <a:defRPr sz="1600"/>
            </a:lvl1pPr>
          </a:lstStyle>
          <a:p>
            <a:fld id="{DC6F6551-9B37-45DE-86E9-A46FC67C6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34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8820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37640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56461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75281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94101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712921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331741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950562" algn="l" defTabSz="123764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7950" y="1076325"/>
            <a:ext cx="7183438" cy="5387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F6551-9B37-45DE-86E9-A46FC67C6EB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438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F6551-9B37-45DE-86E9-A46FC67C6EB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945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F6551-9B37-45DE-86E9-A46FC67C6EB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968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6F6551-9B37-45DE-86E9-A46FC67C6EB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61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1" y="2982599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1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8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56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75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941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12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317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50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3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7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0869" y="513400"/>
            <a:ext cx="2160272" cy="109213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0065" y="513400"/>
            <a:ext cx="6267451" cy="109213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69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402"/>
            <a:ext cx="10881360" cy="210026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882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3764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5646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752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9410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1292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3174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5056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24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3" y="2987040"/>
            <a:ext cx="4213860" cy="844772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07285" y="2987040"/>
            <a:ext cx="4213860" cy="844772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95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4493"/>
            <a:ext cx="11521441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2" y="2149160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8820" indent="0">
              <a:buNone/>
              <a:defRPr sz="2700" b="1"/>
            </a:lvl2pPr>
            <a:lvl3pPr marL="1237640" indent="0">
              <a:buNone/>
              <a:defRPr sz="2400" b="1"/>
            </a:lvl3pPr>
            <a:lvl4pPr marL="1856461" indent="0">
              <a:buNone/>
              <a:defRPr sz="2200" b="1"/>
            </a:lvl4pPr>
            <a:lvl5pPr marL="2475281" indent="0">
              <a:buNone/>
              <a:defRPr sz="2200" b="1"/>
            </a:lvl5pPr>
            <a:lvl6pPr marL="3094101" indent="0">
              <a:buNone/>
              <a:defRPr sz="2200" b="1"/>
            </a:lvl6pPr>
            <a:lvl7pPr marL="3712921" indent="0">
              <a:buNone/>
              <a:defRPr sz="2200" b="1"/>
            </a:lvl7pPr>
            <a:lvl8pPr marL="4331741" indent="0">
              <a:buNone/>
              <a:defRPr sz="2200" b="1"/>
            </a:lvl8pPr>
            <a:lvl9pPr marL="4950562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2" y="3044827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41" y="2149160"/>
            <a:ext cx="5658484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8820" indent="0">
              <a:buNone/>
              <a:defRPr sz="2700" b="1"/>
            </a:lvl2pPr>
            <a:lvl3pPr marL="1237640" indent="0">
              <a:buNone/>
              <a:defRPr sz="2400" b="1"/>
            </a:lvl3pPr>
            <a:lvl4pPr marL="1856461" indent="0">
              <a:buNone/>
              <a:defRPr sz="2200" b="1"/>
            </a:lvl4pPr>
            <a:lvl5pPr marL="2475281" indent="0">
              <a:buNone/>
              <a:defRPr sz="2200" b="1"/>
            </a:lvl5pPr>
            <a:lvl6pPr marL="3094101" indent="0">
              <a:buNone/>
              <a:defRPr sz="2200" b="1"/>
            </a:lvl6pPr>
            <a:lvl7pPr marL="3712921" indent="0">
              <a:buNone/>
              <a:defRPr sz="2200" b="1"/>
            </a:lvl7pPr>
            <a:lvl8pPr marL="4331741" indent="0">
              <a:buNone/>
              <a:defRPr sz="2200" b="1"/>
            </a:lvl8pPr>
            <a:lvl9pPr marL="4950562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41" y="3044827"/>
            <a:ext cx="5658484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7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3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82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3" y="382273"/>
            <a:ext cx="7156451" cy="8194359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3" y="2009143"/>
            <a:ext cx="4211639" cy="6567489"/>
          </a:xfrm>
        </p:spPr>
        <p:txBody>
          <a:bodyPr/>
          <a:lstStyle>
            <a:lvl1pPr marL="0" indent="0">
              <a:buNone/>
              <a:defRPr sz="1900"/>
            </a:lvl1pPr>
            <a:lvl2pPr marL="618820" indent="0">
              <a:buNone/>
              <a:defRPr sz="1600"/>
            </a:lvl2pPr>
            <a:lvl3pPr marL="1237640" indent="0">
              <a:buNone/>
              <a:defRPr sz="1400"/>
            </a:lvl3pPr>
            <a:lvl4pPr marL="1856461" indent="0">
              <a:buNone/>
              <a:defRPr sz="1200"/>
            </a:lvl4pPr>
            <a:lvl5pPr marL="2475281" indent="0">
              <a:buNone/>
              <a:defRPr sz="1200"/>
            </a:lvl5pPr>
            <a:lvl6pPr marL="3094101" indent="0">
              <a:buNone/>
              <a:defRPr sz="1200"/>
            </a:lvl6pPr>
            <a:lvl7pPr marL="3712921" indent="0">
              <a:buNone/>
              <a:defRPr sz="1200"/>
            </a:lvl7pPr>
            <a:lvl8pPr marL="4331741" indent="0">
              <a:buNone/>
              <a:defRPr sz="1200"/>
            </a:lvl8pPr>
            <a:lvl9pPr marL="495056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23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4" y="6720840"/>
            <a:ext cx="7680960" cy="79343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4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8820" indent="0">
              <a:buNone/>
              <a:defRPr sz="3800"/>
            </a:lvl2pPr>
            <a:lvl3pPr marL="1237640" indent="0">
              <a:buNone/>
              <a:defRPr sz="3200"/>
            </a:lvl3pPr>
            <a:lvl4pPr marL="1856461" indent="0">
              <a:buNone/>
              <a:defRPr sz="2700"/>
            </a:lvl4pPr>
            <a:lvl5pPr marL="2475281" indent="0">
              <a:buNone/>
              <a:defRPr sz="2700"/>
            </a:lvl5pPr>
            <a:lvl6pPr marL="3094101" indent="0">
              <a:buNone/>
              <a:defRPr sz="2700"/>
            </a:lvl6pPr>
            <a:lvl7pPr marL="3712921" indent="0">
              <a:buNone/>
              <a:defRPr sz="2700"/>
            </a:lvl7pPr>
            <a:lvl8pPr marL="4331741" indent="0">
              <a:buNone/>
              <a:defRPr sz="2700"/>
            </a:lvl8pPr>
            <a:lvl9pPr marL="4950562" indent="0">
              <a:buNone/>
              <a:defRPr sz="2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4" y="7514274"/>
            <a:ext cx="7680960" cy="1126806"/>
          </a:xfrm>
        </p:spPr>
        <p:txBody>
          <a:bodyPr/>
          <a:lstStyle>
            <a:lvl1pPr marL="0" indent="0">
              <a:buNone/>
              <a:defRPr sz="1900"/>
            </a:lvl1pPr>
            <a:lvl2pPr marL="618820" indent="0">
              <a:buNone/>
              <a:defRPr sz="1600"/>
            </a:lvl2pPr>
            <a:lvl3pPr marL="1237640" indent="0">
              <a:buNone/>
              <a:defRPr sz="1400"/>
            </a:lvl3pPr>
            <a:lvl4pPr marL="1856461" indent="0">
              <a:buNone/>
              <a:defRPr sz="1200"/>
            </a:lvl4pPr>
            <a:lvl5pPr marL="2475281" indent="0">
              <a:buNone/>
              <a:defRPr sz="1200"/>
            </a:lvl5pPr>
            <a:lvl6pPr marL="3094101" indent="0">
              <a:buNone/>
              <a:defRPr sz="1200"/>
            </a:lvl6pPr>
            <a:lvl7pPr marL="3712921" indent="0">
              <a:buNone/>
              <a:defRPr sz="1200"/>
            </a:lvl7pPr>
            <a:lvl8pPr marL="4331741" indent="0">
              <a:buNone/>
              <a:defRPr sz="1200"/>
            </a:lvl8pPr>
            <a:lvl9pPr marL="4950562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72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1" y="384493"/>
            <a:ext cx="11521441" cy="1600200"/>
          </a:xfrm>
          <a:prstGeom prst="rect">
            <a:avLst/>
          </a:prstGeom>
        </p:spPr>
        <p:txBody>
          <a:bodyPr vert="horz" lIns="123764" tIns="61882" rIns="123764" bIns="618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240282"/>
            <a:ext cx="11521441" cy="6336348"/>
          </a:xfrm>
          <a:prstGeom prst="rect">
            <a:avLst/>
          </a:prstGeom>
        </p:spPr>
        <p:txBody>
          <a:bodyPr vert="horz" lIns="123764" tIns="61882" rIns="123764" bIns="618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3"/>
            <a:ext cx="2987040" cy="511175"/>
          </a:xfrm>
          <a:prstGeom prst="rect">
            <a:avLst/>
          </a:prstGeom>
        </p:spPr>
        <p:txBody>
          <a:bodyPr vert="horz" lIns="123764" tIns="61882" rIns="123764" bIns="61882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C70E9-E0A4-43B8-AD81-12F71ADE0A83}" type="datetimeFigureOut">
              <a:rPr lang="en-US" smtClean="0"/>
              <a:t>10/12/2017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1" y="8898893"/>
            <a:ext cx="4053840" cy="511175"/>
          </a:xfrm>
          <a:prstGeom prst="rect">
            <a:avLst/>
          </a:prstGeom>
        </p:spPr>
        <p:txBody>
          <a:bodyPr vert="horz" lIns="123764" tIns="61882" rIns="123764" bIns="61882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3"/>
            <a:ext cx="2987040" cy="511175"/>
          </a:xfrm>
          <a:prstGeom prst="rect">
            <a:avLst/>
          </a:prstGeom>
        </p:spPr>
        <p:txBody>
          <a:bodyPr vert="horz" lIns="123764" tIns="61882" rIns="123764" bIns="61882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F34CA-80A7-4F8B-AE1E-71965551CE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37640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4115" indent="-464115" algn="l" defTabSz="123764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05583" indent="-386763" algn="l" defTabSz="1237640" rtl="0" eaLnBrk="1" latinLnBrk="0" hangingPunct="1">
        <a:spcBef>
          <a:spcPct val="20000"/>
        </a:spcBef>
        <a:buFont typeface="Arial" pitchFamily="34" charset="0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47051" indent="-309410" algn="l" defTabSz="123764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65871" indent="-309410" algn="l" defTabSz="123764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84691" indent="-309410" algn="l" defTabSz="123764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03511" indent="-309410" algn="l" defTabSz="12376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22331" indent="-309410" algn="l" defTabSz="12376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41152" indent="-309410" algn="l" defTabSz="12376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59972" indent="-309410" algn="l" defTabSz="12376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8820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7640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56461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5281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94101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12921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31741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50562" algn="l" defTabSz="12376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924800" y="5688819"/>
            <a:ext cx="3807126" cy="586637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/>
            <a:r>
              <a:rPr lang="en-US" sz="3000" b="1" i="1" dirty="0" smtClean="0">
                <a:latin typeface="Reliq" pitchFamily="2" charset="0"/>
              </a:rPr>
              <a:t>a la </a:t>
            </a:r>
            <a:r>
              <a:rPr lang="en-US" sz="3000" b="1" i="1" dirty="0" smtClean="0">
                <a:latin typeface="Reliq" pitchFamily="2" charset="0"/>
              </a:rPr>
              <a:t>carte dinner menu</a:t>
            </a:r>
            <a:endParaRPr lang="en-US" sz="3000" b="1" i="1" dirty="0">
              <a:latin typeface="Reliq" pitchFamily="2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-247152"/>
            <a:ext cx="250010" cy="49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3764" tIns="61882" rIns="123764" bIns="61882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4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324" y="3590386"/>
            <a:ext cx="1600200" cy="1798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38118" y="573469"/>
            <a:ext cx="2923543" cy="7947627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antipasti </a:t>
            </a:r>
            <a:r>
              <a:rPr lang="en-US" sz="1800" b="1" i="1" dirty="0" err="1" smtClean="0">
                <a:latin typeface="Reliq" pitchFamily="2" charset="0"/>
              </a:rPr>
              <a:t>freddi</a:t>
            </a:r>
            <a:r>
              <a:rPr lang="en-US" sz="1800" b="1" i="1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affettati</a:t>
            </a:r>
            <a:r>
              <a:rPr lang="en-US" sz="1300" dirty="0" smtClean="0">
                <a:latin typeface="Reliq" pitchFamily="2" charset="0"/>
              </a:rPr>
              <a:t> all’ </a:t>
            </a:r>
            <a:r>
              <a:rPr lang="en-US" sz="1300" dirty="0" err="1" smtClean="0">
                <a:latin typeface="Reliq" pitchFamily="2" charset="0"/>
              </a:rPr>
              <a:t>italiana</a:t>
            </a:r>
            <a:r>
              <a:rPr lang="en-US" sz="1300" dirty="0" smtClean="0">
                <a:latin typeface="Reliq" pitchFamily="2" charset="0"/>
              </a:rPr>
              <a:t>,</a:t>
            </a: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ideale</a:t>
            </a:r>
            <a:r>
              <a:rPr lang="en-US" sz="1300" dirty="0" smtClean="0">
                <a:latin typeface="Reliq" pitchFamily="2" charset="0"/>
              </a:rPr>
              <a:t> da </a:t>
            </a:r>
            <a:r>
              <a:rPr lang="en-US" sz="1300" dirty="0" err="1" smtClean="0">
                <a:latin typeface="Reliq" pitchFamily="2" charset="0"/>
              </a:rPr>
              <a:t>condividere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prosciutto e </a:t>
            </a:r>
            <a:r>
              <a:rPr lang="en-US" sz="1300" dirty="0" err="1" smtClean="0">
                <a:latin typeface="Reliq" pitchFamily="2" charset="0"/>
              </a:rPr>
              <a:t>melone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carpaccio di </a:t>
            </a:r>
            <a:r>
              <a:rPr lang="en-US" sz="1300" dirty="0" err="1" smtClean="0">
                <a:latin typeface="Reliq" pitchFamily="2" charset="0"/>
              </a:rPr>
              <a:t>manzo</a:t>
            </a:r>
            <a:r>
              <a:rPr lang="en-US" sz="1300" dirty="0" smtClean="0">
                <a:latin typeface="Reliq" pitchFamily="2" charset="0"/>
              </a:rPr>
              <a:t>, </a:t>
            </a:r>
            <a:r>
              <a:rPr lang="en-US" sz="1300" dirty="0" err="1" smtClean="0">
                <a:latin typeface="Reliq" pitchFamily="2" charset="0"/>
              </a:rPr>
              <a:t>rucola</a:t>
            </a:r>
            <a:r>
              <a:rPr lang="en-US" sz="1300" dirty="0" smtClean="0">
                <a:latin typeface="Reliq" pitchFamily="2" charset="0"/>
              </a:rPr>
              <a:t>, </a:t>
            </a: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parmigiano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reggiano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burrata</a:t>
            </a:r>
            <a:r>
              <a:rPr lang="en-US" sz="1300" dirty="0" smtClean="0">
                <a:latin typeface="Reliq" pitchFamily="2" charset="0"/>
              </a:rPr>
              <a:t> con </a:t>
            </a:r>
            <a:r>
              <a:rPr lang="en-US" sz="1300" dirty="0" err="1" smtClean="0">
                <a:latin typeface="Reliq" pitchFamily="2" charset="0"/>
              </a:rPr>
              <a:t>pomodori</a:t>
            </a:r>
            <a:r>
              <a:rPr lang="en-US" sz="1300" dirty="0" smtClean="0">
                <a:latin typeface="Reliq" pitchFamily="2" charset="0"/>
              </a:rPr>
              <a:t> al </a:t>
            </a:r>
            <a:r>
              <a:rPr lang="en-US" sz="1300" dirty="0" err="1" smtClean="0">
                <a:latin typeface="Reliq" pitchFamily="2" charset="0"/>
              </a:rPr>
              <a:t>forno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e pane </a:t>
            </a:r>
            <a:r>
              <a:rPr lang="en-US" sz="1300" dirty="0" err="1" smtClean="0">
                <a:latin typeface="Reliq" pitchFamily="2" charset="0"/>
              </a:rPr>
              <a:t>croccante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prego </a:t>
            </a:r>
            <a:r>
              <a:rPr lang="en-US" sz="1300" dirty="0" err="1" smtClean="0">
                <a:latin typeface="Reliq" pitchFamily="2" charset="0"/>
              </a:rPr>
              <a:t>bruschette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miste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   </a:t>
            </a: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800" b="1" i="1" dirty="0" err="1" smtClean="0">
                <a:latin typeface="Reliq" pitchFamily="2" charset="0"/>
              </a:rPr>
              <a:t>insalatissime</a:t>
            </a:r>
            <a:r>
              <a:rPr lang="en-US" sz="1800" b="1" i="1" dirty="0" smtClean="0">
                <a:latin typeface="Reliq" pitchFamily="2" charset="0"/>
              </a:rPr>
              <a:t>  </a:t>
            </a:r>
            <a:endParaRPr lang="en-US" sz="18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insalata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>
                <a:latin typeface="Reliq" pitchFamily="2" charset="0"/>
              </a:rPr>
              <a:t>di </a:t>
            </a:r>
            <a:r>
              <a:rPr lang="en-US" sz="1300" dirty="0" err="1">
                <a:latin typeface="Reliq" pitchFamily="2" charset="0"/>
              </a:rPr>
              <a:t>gamberi</a:t>
            </a:r>
            <a:r>
              <a:rPr lang="en-US" sz="1300" dirty="0">
                <a:latin typeface="Reliq" pitchFamily="2" charset="0"/>
              </a:rPr>
              <a:t> e </a:t>
            </a:r>
            <a:r>
              <a:rPr lang="en-US" sz="1300" dirty="0" err="1">
                <a:latin typeface="Reliq" pitchFamily="2" charset="0"/>
              </a:rPr>
              <a:t>carciofi</a:t>
            </a:r>
            <a:r>
              <a:rPr lang="en-US" sz="1300" dirty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prego </a:t>
            </a:r>
            <a:r>
              <a:rPr lang="en-US" sz="1300" dirty="0" err="1" smtClean="0">
                <a:latin typeface="Reliq" pitchFamily="2" charset="0"/>
              </a:rPr>
              <a:t>caesar’s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classico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insalata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caprese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insalata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rucola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insalata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americana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insalata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delle</a:t>
            </a:r>
            <a:r>
              <a:rPr lang="en-US" sz="1300" dirty="0" smtClean="0">
                <a:latin typeface="Reliq" pitchFamily="2" charset="0"/>
              </a:rPr>
              <a:t> “cinque </a:t>
            </a:r>
            <a:r>
              <a:rPr lang="en-US" sz="1300" dirty="0" err="1" smtClean="0">
                <a:latin typeface="Reliq" pitchFamily="2" charset="0"/>
              </a:rPr>
              <a:t>terre</a:t>
            </a:r>
            <a:r>
              <a:rPr lang="en-US" sz="1300" dirty="0" smtClean="0">
                <a:latin typeface="Reliq" pitchFamily="2" charset="0"/>
              </a:rPr>
              <a:t>”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antipasti </a:t>
            </a:r>
            <a:r>
              <a:rPr lang="en-US" sz="1800" b="1" i="1" dirty="0" err="1" smtClean="0">
                <a:latin typeface="Reliq" pitchFamily="2" charset="0"/>
              </a:rPr>
              <a:t>caldi</a:t>
            </a:r>
            <a:endParaRPr lang="en-US" sz="18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mozzarella in </a:t>
            </a:r>
            <a:r>
              <a:rPr lang="en-US" sz="1300" dirty="0" err="1" smtClean="0">
                <a:latin typeface="Reliq" pitchFamily="2" charset="0"/>
              </a:rPr>
              <a:t>carrozza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alla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napoletana</a:t>
            </a:r>
            <a:r>
              <a:rPr lang="en-US" sz="1300" dirty="0" smtClean="0">
                <a:latin typeface="Reliq" pitchFamily="2" charset="0"/>
              </a:rPr>
              <a:t> 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calamari </a:t>
            </a:r>
            <a:r>
              <a:rPr lang="en-US" sz="1300" dirty="0" err="1" smtClean="0">
                <a:latin typeface="Reliq" pitchFamily="2" charset="0"/>
              </a:rPr>
              <a:t>fritti</a:t>
            </a:r>
            <a:r>
              <a:rPr lang="en-US" sz="1300" dirty="0" smtClean="0">
                <a:latin typeface="Reliq" pitchFamily="2" charset="0"/>
              </a:rPr>
              <a:t>, salsa </a:t>
            </a:r>
            <a:r>
              <a:rPr lang="en-US" sz="1300" dirty="0" err="1" smtClean="0">
                <a:latin typeface="Reliq" pitchFamily="2" charset="0"/>
              </a:rPr>
              <a:t>tartara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timballo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zucchine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alla</a:t>
            </a:r>
            <a:r>
              <a:rPr lang="en-US" sz="1300" dirty="0" smtClean="0">
                <a:latin typeface="Reliq" pitchFamily="2" charset="0"/>
              </a:rPr>
              <a:t> parmigiana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800" b="1" i="1" dirty="0" err="1" smtClean="0">
                <a:latin typeface="Reliq" pitchFamily="2" charset="0"/>
              </a:rPr>
              <a:t>zuppe</a:t>
            </a:r>
            <a:endParaRPr lang="en-US" sz="18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caciucco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alla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livornese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it-IT" sz="1300" dirty="0" smtClean="0">
                <a:latin typeface="Reliq" pitchFamily="2" charset="0"/>
              </a:rPr>
              <a:t>minestrone di verdura classico, pesto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zuppa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funghi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aromatizzata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al </a:t>
            </a:r>
            <a:r>
              <a:rPr lang="en-US" sz="1300" dirty="0" err="1" smtClean="0">
                <a:latin typeface="Reliq" pitchFamily="2" charset="0"/>
              </a:rPr>
              <a:t>tartufo</a:t>
            </a:r>
            <a:r>
              <a:rPr lang="en-US" sz="1300" dirty="0" smtClean="0">
                <a:latin typeface="Reliq" pitchFamily="2" charset="0"/>
              </a:rPr>
              <a:t> </a:t>
            </a:r>
            <a:endParaRPr lang="en-US" sz="1300" dirty="0">
              <a:latin typeface="Reliq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69108" y="576977"/>
            <a:ext cx="3614970" cy="7819387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cold starters </a:t>
            </a:r>
          </a:p>
          <a:p>
            <a:pPr>
              <a:lnSpc>
                <a:spcPts val="1000"/>
              </a:lnSpc>
            </a:pPr>
            <a:endParaRPr lang="en-US" sz="1300" b="1" i="1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selection of </a:t>
            </a:r>
            <a:r>
              <a:rPr lang="en-US" sz="1300" dirty="0" err="1" smtClean="0">
                <a:latin typeface="Reliq" pitchFamily="2" charset="0"/>
              </a:rPr>
              <a:t>italian</a:t>
            </a:r>
            <a:r>
              <a:rPr lang="en-US" sz="1300" dirty="0" smtClean="0">
                <a:latin typeface="Reliq" pitchFamily="2" charset="0"/>
              </a:rPr>
              <a:t> imported cold cuts, with house made pickled vegetables, great for sharing  215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orange compressed cantaloupe melon, hand sliced </a:t>
            </a:r>
            <a:r>
              <a:rPr lang="en-US" sz="1300" dirty="0" err="1" smtClean="0">
                <a:latin typeface="Reliq" pitchFamily="2" charset="0"/>
              </a:rPr>
              <a:t>parma</a:t>
            </a:r>
            <a:r>
              <a:rPr lang="en-US" sz="1300" dirty="0" smtClean="0">
                <a:latin typeface="Reliq" pitchFamily="2" charset="0"/>
              </a:rPr>
              <a:t> prosciutto, </a:t>
            </a:r>
            <a:r>
              <a:rPr lang="en-US" sz="1300" dirty="0" err="1" smtClean="0">
                <a:latin typeface="Reliq" pitchFamily="2" charset="0"/>
              </a:rPr>
              <a:t>porto</a:t>
            </a:r>
            <a:r>
              <a:rPr lang="en-US" sz="1300" dirty="0" smtClean="0">
                <a:latin typeface="Reliq" pitchFamily="2" charset="0"/>
              </a:rPr>
              <a:t> reduction tomato confit 175 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thinly sliced beef fillet, marinated mushrooms, 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sundried tomato, shaved grana </a:t>
            </a:r>
            <a:r>
              <a:rPr lang="en-US" sz="1300" dirty="0" err="1" smtClean="0">
                <a:latin typeface="Reliq" pitchFamily="2" charset="0"/>
              </a:rPr>
              <a:t>padano</a:t>
            </a:r>
            <a:r>
              <a:rPr lang="en-US" sz="1300" dirty="0" smtClean="0">
                <a:latin typeface="Reliq" pitchFamily="2" charset="0"/>
              </a:rPr>
              <a:t> 180 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oven roasted tomatoes, </a:t>
            </a:r>
            <a:r>
              <a:rPr lang="en-US" sz="1300" dirty="0" err="1" smtClean="0">
                <a:latin typeface="Reliq" pitchFamily="2" charset="0"/>
              </a:rPr>
              <a:t>burrata</a:t>
            </a:r>
            <a:r>
              <a:rPr lang="en-US" sz="1300" dirty="0" smtClean="0">
                <a:latin typeface="Reliq" pitchFamily="2" charset="0"/>
              </a:rPr>
              <a:t> cheese, crispy bread,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taggiasca</a:t>
            </a:r>
            <a:r>
              <a:rPr lang="en-US" sz="1300" dirty="0" smtClean="0">
                <a:latin typeface="Reliq" pitchFamily="2" charset="0"/>
              </a:rPr>
              <a:t> olives, baby arugula leafs 160   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prego’s</a:t>
            </a:r>
            <a:r>
              <a:rPr lang="en-US" sz="1300" dirty="0" smtClean="0">
                <a:latin typeface="Reliq" pitchFamily="2" charset="0"/>
              </a:rPr>
              <a:t> favorite </a:t>
            </a:r>
            <a:r>
              <a:rPr lang="en-US" sz="1300" dirty="0" err="1" smtClean="0">
                <a:latin typeface="Reliq" pitchFamily="2" charset="0"/>
              </a:rPr>
              <a:t>bruschettas</a:t>
            </a:r>
            <a:r>
              <a:rPr lang="en-US" sz="1300" dirty="0" smtClean="0">
                <a:latin typeface="Reliq" pitchFamily="2" charset="0"/>
              </a:rPr>
              <a:t>, tomato and basil, </a:t>
            </a:r>
          </a:p>
          <a:p>
            <a:pPr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mediterranean</a:t>
            </a:r>
            <a:r>
              <a:rPr lang="en-US" sz="1300" dirty="0" smtClean="0">
                <a:latin typeface="Reliq" pitchFamily="2" charset="0"/>
              </a:rPr>
              <a:t> relish, marinated peppers  110 </a:t>
            </a: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b="1" i="1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salads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lemon </a:t>
            </a:r>
            <a:r>
              <a:rPr lang="en-US" sz="1300" dirty="0">
                <a:latin typeface="Reliq" pitchFamily="2" charset="0"/>
              </a:rPr>
              <a:t>poached prawn, charred artichoke, </a:t>
            </a:r>
          </a:p>
          <a:p>
            <a:pPr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romaine lettuce, grana </a:t>
            </a:r>
            <a:r>
              <a:rPr lang="en-US" sz="1300" dirty="0" err="1">
                <a:latin typeface="Reliq" pitchFamily="2" charset="0"/>
              </a:rPr>
              <a:t>padano</a:t>
            </a:r>
            <a:r>
              <a:rPr lang="en-US" sz="1300" dirty="0">
                <a:latin typeface="Reliq" pitchFamily="2" charset="0"/>
              </a:rPr>
              <a:t> dressing, fresh basil 160 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romaine lettuce, poached egg, beef bacon, anchovies, </a:t>
            </a:r>
          </a:p>
          <a:p>
            <a:pPr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croûtons</a:t>
            </a:r>
            <a:r>
              <a:rPr lang="en-US" sz="1300" dirty="0" smtClean="0">
                <a:latin typeface="Reliq" pitchFamily="2" charset="0"/>
              </a:rPr>
              <a:t>, chicken  150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it-IT" sz="1300" dirty="0" smtClean="0">
                <a:latin typeface="Reliq" pitchFamily="2" charset="0"/>
              </a:rPr>
              <a:t>mozzarella, tomato, basil, anchovies, garlic confit, oregano  </a:t>
            </a:r>
            <a:r>
              <a:rPr lang="en-US" sz="1300" dirty="0" smtClean="0">
                <a:latin typeface="Reliq" pitchFamily="2" charset="0"/>
              </a:rPr>
              <a:t>140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arugula, parmesan, balsamic vinegar, 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extra virgin olive oil 90</a:t>
            </a: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mixed greens, crispy bacon, roasted chicken, charred corn, onions and ranch dressing 120 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arugula, poached octopus, green beans, boiled potatoes,  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cherry tomatoes, black olives, fresh basil dressing  130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hot starters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deep fried fresh mozzarella cheese 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with cherry tomato salsa, basil oil 110 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deep fried squid, tartar sauce  125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baked zucchini  layered in tomato sauce,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basil, smoked </a:t>
            </a:r>
            <a:r>
              <a:rPr lang="en-US" sz="1300" dirty="0" err="1" smtClean="0">
                <a:latin typeface="Reliq" pitchFamily="2" charset="0"/>
              </a:rPr>
              <a:t>scamorza</a:t>
            </a:r>
            <a:r>
              <a:rPr lang="en-US" sz="1300" dirty="0" smtClean="0">
                <a:latin typeface="Reliq" pitchFamily="2" charset="0"/>
              </a:rPr>
              <a:t> cheese and grana </a:t>
            </a:r>
            <a:r>
              <a:rPr lang="en-US" sz="1300" dirty="0" err="1" smtClean="0">
                <a:latin typeface="Reliq" pitchFamily="2" charset="0"/>
              </a:rPr>
              <a:t>padano</a:t>
            </a:r>
            <a:r>
              <a:rPr lang="en-US" sz="1300" dirty="0" smtClean="0">
                <a:latin typeface="Reliq" pitchFamily="2" charset="0"/>
              </a:rPr>
              <a:t> 110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soups</a:t>
            </a: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tuscany’s</a:t>
            </a:r>
            <a:r>
              <a:rPr lang="en-US" sz="1300" dirty="0" smtClean="0">
                <a:latin typeface="Reliq" pitchFamily="2" charset="0"/>
              </a:rPr>
              <a:t> famous seafood soup 110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classic minestrone soup, basil pesto  95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cream of field mushroom soup, truffle </a:t>
            </a:r>
            <a:r>
              <a:rPr lang="en-US" sz="1300" smtClean="0">
                <a:latin typeface="Reliq" pitchFamily="2" charset="0"/>
              </a:rPr>
              <a:t>scented </a:t>
            </a:r>
            <a:r>
              <a:rPr lang="en-US" sz="1300" smtClean="0">
                <a:latin typeface="Reliq" pitchFamily="2" charset="0"/>
              </a:rPr>
              <a:t>95</a:t>
            </a:r>
            <a:endParaRPr lang="en-US" sz="1300" dirty="0" smtClean="0">
              <a:latin typeface="Reliq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5452" y="8706480"/>
            <a:ext cx="4785695" cy="298097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354"/>
              </a:lnSpc>
            </a:pPr>
            <a:r>
              <a:rPr lang="en-US" sz="1000" i="1" dirty="0">
                <a:latin typeface="Reliq" pitchFamily="2" charset="0"/>
              </a:rPr>
              <a:t>w</a:t>
            </a:r>
            <a:r>
              <a:rPr lang="en-US" sz="1000" i="1" dirty="0" smtClean="0">
                <a:latin typeface="Reliq" pitchFamily="2" charset="0"/>
              </a:rPr>
              <a:t>e </a:t>
            </a:r>
            <a:r>
              <a:rPr lang="en-US" sz="1000" i="1" dirty="0">
                <a:latin typeface="Reliq" pitchFamily="2" charset="0"/>
              </a:rPr>
              <a:t>love </a:t>
            </a:r>
            <a:r>
              <a:rPr lang="en-US" sz="1000" i="1" dirty="0" smtClean="0">
                <a:latin typeface="Reliq" pitchFamily="2" charset="0"/>
              </a:rPr>
              <a:t>it                   vegetarian </a:t>
            </a:r>
            <a:r>
              <a:rPr lang="en-US" sz="1000" i="1" dirty="0">
                <a:latin typeface="Reliq" pitchFamily="2" charset="0"/>
              </a:rPr>
              <a:t>selection             </a:t>
            </a:r>
            <a:r>
              <a:rPr lang="en-US" sz="1000" i="1" dirty="0" smtClean="0">
                <a:latin typeface="Reliq" pitchFamily="2" charset="0"/>
              </a:rPr>
              <a:t>      </a:t>
            </a:r>
            <a:r>
              <a:rPr lang="en-US" sz="1000" i="1" dirty="0">
                <a:latin typeface="Reliq" pitchFamily="2" charset="0"/>
              </a:rPr>
              <a:t>contains </a:t>
            </a:r>
            <a:r>
              <a:rPr lang="en-US" sz="1000" i="1" dirty="0" smtClean="0">
                <a:latin typeface="Reliq" pitchFamily="2" charset="0"/>
              </a:rPr>
              <a:t>pork              gluten free </a:t>
            </a:r>
            <a:endParaRPr lang="en-US" sz="1000" i="1" dirty="0">
              <a:latin typeface="Reliq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03" y="9009886"/>
            <a:ext cx="5280409" cy="594332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1200" dirty="0" smtClean="0">
                <a:latin typeface="Reliq" panose="02000506040000020004" pitchFamily="2" charset="0"/>
              </a:rPr>
              <a:t>If </a:t>
            </a:r>
            <a:r>
              <a:rPr lang="en-US" sz="1200" dirty="0">
                <a:latin typeface="Reliq" panose="02000506040000020004" pitchFamily="2" charset="0"/>
              </a:rPr>
              <a:t>you have any concerns regarding food allergies, please alert your server prior to </a:t>
            </a:r>
            <a:r>
              <a:rPr lang="en-US" sz="1200" dirty="0" smtClean="0">
                <a:latin typeface="Reliq" panose="02000506040000020004" pitchFamily="2" charset="0"/>
              </a:rPr>
              <a:t>ordering</a:t>
            </a:r>
          </a:p>
          <a:p>
            <a:pPr algn="ctr">
              <a:lnSpc>
                <a:spcPts val="1200"/>
              </a:lnSpc>
            </a:pPr>
            <a:endParaRPr lang="en-US" sz="1200" b="1" dirty="0" smtClean="0">
              <a:latin typeface="Reliq" pitchFamily="2" charset="0"/>
            </a:endParaRPr>
          </a:p>
          <a:p>
            <a:pPr algn="ctr">
              <a:lnSpc>
                <a:spcPts val="1200"/>
              </a:lnSpc>
            </a:pPr>
            <a:r>
              <a:rPr lang="en-US" sz="1200" b="1" dirty="0" smtClean="0">
                <a:latin typeface="Reliq" pitchFamily="2" charset="0"/>
              </a:rPr>
              <a:t>prices </a:t>
            </a:r>
            <a:r>
              <a:rPr lang="en-US" sz="1200" b="1" dirty="0">
                <a:latin typeface="Reliq" pitchFamily="2" charset="0"/>
              </a:rPr>
              <a:t>are </a:t>
            </a:r>
            <a:r>
              <a:rPr lang="en-US" sz="1200" b="1" dirty="0" smtClean="0">
                <a:latin typeface="Reliq" pitchFamily="2" charset="0"/>
              </a:rPr>
              <a:t>in thousand IDR, </a:t>
            </a:r>
            <a:r>
              <a:rPr lang="en-US" sz="1200" b="1" dirty="0">
                <a:latin typeface="Reliq" pitchFamily="2" charset="0"/>
              </a:rPr>
              <a:t>21% Government tax &amp; Service </a:t>
            </a:r>
            <a:r>
              <a:rPr lang="en-US" sz="1200" b="1" dirty="0" smtClean="0">
                <a:latin typeface="Reliq" pitchFamily="2" charset="0"/>
              </a:rPr>
              <a:t>charge is applicable </a:t>
            </a:r>
            <a:endParaRPr lang="en-US" sz="1200" b="1" dirty="0">
              <a:latin typeface="Reliq" pitchFamily="2" charset="0"/>
            </a:endParaRPr>
          </a:p>
        </p:txBody>
      </p:sp>
      <p:pic>
        <p:nvPicPr>
          <p:cNvPr id="6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198" y="8780344"/>
            <a:ext cx="1508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1828800" y="8746246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542530" y="6690416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16" y="1694468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814198" y="2002945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1586174" y="4300622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457" y="4318395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27" y="7897117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24" y="2418058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390" y="3511546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17" y="8145462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46" y="6355961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465839" y="5946250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874019" y="8114604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143" y="3845273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712" y="8814020"/>
            <a:ext cx="191434" cy="10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073" y="897026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553581" y="7836501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292" y="1219200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382" y="877841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34" y="1617553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997" y="3161538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582" y="5048250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222" y="4704836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80" y="7845812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145462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602" y="8787075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401" y="4737996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61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1564" y="1741947"/>
            <a:ext cx="3719307" cy="6024023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match </a:t>
            </a:r>
            <a:r>
              <a:rPr lang="en-US" sz="1800" b="1" i="1" dirty="0">
                <a:latin typeface="Reliq" pitchFamily="2" charset="0"/>
              </a:rPr>
              <a:t>your pasta with your </a:t>
            </a:r>
            <a:r>
              <a:rPr lang="en-US" sz="1800" b="1" i="1" dirty="0" smtClean="0">
                <a:latin typeface="Reliq" pitchFamily="2" charset="0"/>
              </a:rPr>
              <a:t>favorite </a:t>
            </a:r>
            <a:r>
              <a:rPr lang="en-US" sz="1800" b="1" i="1" dirty="0">
                <a:latin typeface="Reliq" pitchFamily="2" charset="0"/>
              </a:rPr>
              <a:t>sauce</a:t>
            </a: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s</a:t>
            </a:r>
            <a:r>
              <a:rPr lang="en-US" sz="1300" dirty="0" smtClean="0">
                <a:latin typeface="Reliq" pitchFamily="2" charset="0"/>
              </a:rPr>
              <a:t>hort </a:t>
            </a:r>
            <a:r>
              <a:rPr lang="en-US" sz="1300" dirty="0">
                <a:latin typeface="Reliq" pitchFamily="2" charset="0"/>
              </a:rPr>
              <a:t>and small pasta</a:t>
            </a: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long </a:t>
            </a:r>
            <a:r>
              <a:rPr lang="en-US" sz="1300" dirty="0">
                <a:latin typeface="Reliq" pitchFamily="2" charset="0"/>
              </a:rPr>
              <a:t>pasta </a:t>
            </a: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sauces</a:t>
            </a: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minced  </a:t>
            </a:r>
            <a:r>
              <a:rPr lang="en-US" sz="1300" dirty="0">
                <a:latin typeface="Reliq" pitchFamily="2" charset="0"/>
              </a:rPr>
              <a:t>beef, tomato sauce, fresh herbs  </a:t>
            </a:r>
            <a:r>
              <a:rPr lang="en-US" sz="1300" dirty="0" smtClean="0">
                <a:latin typeface="Reliq" pitchFamily="2" charset="0"/>
              </a:rPr>
              <a:t>165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clams, white wine </a:t>
            </a:r>
            <a:r>
              <a:rPr lang="en-US" sz="1300" dirty="0" smtClean="0">
                <a:latin typeface="Reliq" pitchFamily="2" charset="0"/>
              </a:rPr>
              <a:t>sauce  165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spicy </a:t>
            </a:r>
            <a:r>
              <a:rPr lang="en-US" sz="1300" dirty="0">
                <a:latin typeface="Reliq" pitchFamily="2" charset="0"/>
              </a:rPr>
              <a:t>tomato sauce, </a:t>
            </a:r>
            <a:r>
              <a:rPr lang="en-US" sz="1300" dirty="0" smtClean="0">
                <a:latin typeface="Reliq" pitchFamily="2" charset="0"/>
              </a:rPr>
              <a:t>parsley, garlic 165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smoked chicken, fresh peas, cream, basil pesto 165</a:t>
            </a: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pork pancetta</a:t>
            </a:r>
            <a:r>
              <a:rPr lang="en-US" sz="1300" dirty="0">
                <a:latin typeface="Reliq" pitchFamily="2" charset="0"/>
              </a:rPr>
              <a:t>, egg yolk, </a:t>
            </a: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cream</a:t>
            </a:r>
            <a:r>
              <a:rPr lang="en-US" sz="1300" dirty="0">
                <a:latin typeface="Reliq" pitchFamily="2" charset="0"/>
              </a:rPr>
              <a:t>,</a:t>
            </a:r>
            <a:r>
              <a:rPr lang="en-US" sz="1300" dirty="0" smtClean="0">
                <a:latin typeface="Reliq" pitchFamily="2" charset="0"/>
              </a:rPr>
              <a:t> parmesan 165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pork </a:t>
            </a:r>
            <a:r>
              <a:rPr lang="en-US" sz="1300" dirty="0">
                <a:latin typeface="Reliq" pitchFamily="2" charset="0"/>
              </a:rPr>
              <a:t>pancetta, braised onions, tomato </a:t>
            </a:r>
            <a:r>
              <a:rPr lang="en-US" sz="1300" dirty="0" smtClean="0">
                <a:latin typeface="Reliq" pitchFamily="2" charset="0"/>
              </a:rPr>
              <a:t>sauce, 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fresh chili  165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mixed fresh seafood, tangy tomato sauce  </a:t>
            </a:r>
            <a:r>
              <a:rPr lang="en-US" sz="1300" dirty="0" smtClean="0">
                <a:latin typeface="Reliq" pitchFamily="2" charset="0"/>
              </a:rPr>
              <a:t>180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extra virgin olive oil, chili flakes, bird eye chili,</a:t>
            </a:r>
          </a:p>
          <a:p>
            <a:pPr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parsley, garlic  </a:t>
            </a:r>
            <a:r>
              <a:rPr lang="en-US" sz="1300" dirty="0" smtClean="0">
                <a:latin typeface="Reliq" pitchFamily="2" charset="0"/>
              </a:rPr>
              <a:t>150</a:t>
            </a:r>
          </a:p>
          <a:p>
            <a:pPr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	               </a:t>
            </a: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b="1" i="1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homemade pasta</a:t>
            </a:r>
          </a:p>
          <a:p>
            <a:pPr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spinach and ricotta cheese stuffed ravioli, 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fresh tomato sauce and basil 180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pumpkin dumpling, </a:t>
            </a:r>
            <a:r>
              <a:rPr lang="en-US" sz="1300" dirty="0" err="1" smtClean="0">
                <a:latin typeface="Reliq" pitchFamily="2" charset="0"/>
              </a:rPr>
              <a:t>taleggio</a:t>
            </a:r>
            <a:r>
              <a:rPr lang="en-US" sz="1300" dirty="0" smtClean="0">
                <a:latin typeface="Reliq" pitchFamily="2" charset="0"/>
              </a:rPr>
              <a:t> cheese fondue, 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green asparagus, salty ricotta shaving   160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         </a:t>
            </a:r>
          </a:p>
          <a:p>
            <a:pPr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oven-baked lasagna, beef ragout, parmesan 180</a:t>
            </a:r>
            <a:endParaRPr lang="en-US" sz="1300" dirty="0">
              <a:latin typeface="Reliq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32819" y="1731047"/>
            <a:ext cx="3029519" cy="6024023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pasta</a:t>
            </a:r>
          </a:p>
          <a:p>
            <a:pPr algn="r">
              <a:lnSpc>
                <a:spcPts val="1000"/>
              </a:lnSpc>
            </a:pPr>
            <a:endParaRPr lang="en-US" sz="1300" b="1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p</a:t>
            </a:r>
            <a:r>
              <a:rPr lang="en-US" sz="1300" dirty="0" smtClean="0">
                <a:latin typeface="Reliq" pitchFamily="2" charset="0"/>
              </a:rPr>
              <a:t>enne </a:t>
            </a:r>
            <a:r>
              <a:rPr lang="en-US" sz="1300" dirty="0">
                <a:latin typeface="Reliq" pitchFamily="2" charset="0"/>
              </a:rPr>
              <a:t>– fusilli – farfalle </a:t>
            </a:r>
            <a:r>
              <a:rPr lang="en-US" sz="1300" dirty="0" smtClean="0">
                <a:latin typeface="Reliq" pitchFamily="2" charset="0"/>
              </a:rPr>
              <a:t>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s</a:t>
            </a:r>
            <a:r>
              <a:rPr lang="en-US" sz="1300" dirty="0" smtClean="0">
                <a:latin typeface="Reliq" pitchFamily="2" charset="0"/>
              </a:rPr>
              <a:t>paghetti </a:t>
            </a:r>
            <a:r>
              <a:rPr lang="en-US" sz="1300" dirty="0">
                <a:latin typeface="Reliq" pitchFamily="2" charset="0"/>
              </a:rPr>
              <a:t>– </a:t>
            </a:r>
            <a:r>
              <a:rPr lang="en-US" sz="1300" dirty="0" smtClean="0">
                <a:latin typeface="Reliq" pitchFamily="2" charset="0"/>
              </a:rPr>
              <a:t>linguine - fettuccine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      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800" b="1" i="1" dirty="0" err="1" smtClean="0">
                <a:latin typeface="Reliq" pitchFamily="2" charset="0"/>
              </a:rPr>
              <a:t>salse</a:t>
            </a:r>
            <a:endParaRPr lang="en-US" sz="1800" b="1" i="1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bolognese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>
                <a:latin typeface="Reliq" pitchFamily="2" charset="0"/>
              </a:rPr>
              <a:t>vongole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>
                <a:latin typeface="Reliq" pitchFamily="2" charset="0"/>
              </a:rPr>
              <a:t>arrabbiata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>
                <a:latin typeface="Reliq" pitchFamily="2" charset="0"/>
              </a:rPr>
              <a:t>p</a:t>
            </a:r>
            <a:r>
              <a:rPr lang="en-US" sz="1300" dirty="0" err="1" smtClean="0">
                <a:latin typeface="Reliq" pitchFamily="2" charset="0"/>
              </a:rPr>
              <a:t>ollo</a:t>
            </a:r>
            <a:r>
              <a:rPr lang="en-US" sz="1300" dirty="0" smtClean="0">
                <a:latin typeface="Reliq" pitchFamily="2" charset="0"/>
              </a:rPr>
              <a:t> e </a:t>
            </a:r>
            <a:r>
              <a:rPr lang="en-US" sz="1300" dirty="0" err="1" smtClean="0">
                <a:latin typeface="Reliq" pitchFamily="2" charset="0"/>
              </a:rPr>
              <a:t>piselli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>
                <a:latin typeface="Reliq" pitchFamily="2" charset="0"/>
              </a:rPr>
              <a:t>p</a:t>
            </a:r>
            <a:r>
              <a:rPr lang="en-US" sz="1300" dirty="0" smtClean="0">
                <a:latin typeface="Reliq" pitchFamily="2" charset="0"/>
              </a:rPr>
              <a:t>rego carbonara 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Amatriciana</a:t>
            </a:r>
            <a:r>
              <a:rPr lang="en-US" sz="1300" dirty="0" smtClean="0">
                <a:latin typeface="Reliq" pitchFamily="2" charset="0"/>
              </a:rPr>
              <a:t> 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>
                <a:latin typeface="Reliq" pitchFamily="2" charset="0"/>
              </a:rPr>
              <a:t>frutti</a:t>
            </a:r>
            <a:r>
              <a:rPr lang="en-US" sz="1300" dirty="0">
                <a:latin typeface="Reliq" pitchFamily="2" charset="0"/>
              </a:rPr>
              <a:t> di mare</a:t>
            </a: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err="1" smtClean="0">
                <a:latin typeface="Reliq" pitchFamily="2" charset="0"/>
              </a:rPr>
              <a:t>aglio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>
                <a:latin typeface="Reliq" pitchFamily="2" charset="0"/>
              </a:rPr>
              <a:t>olio e </a:t>
            </a:r>
            <a:r>
              <a:rPr lang="en-US" sz="1300" dirty="0" err="1">
                <a:latin typeface="Reliq" pitchFamily="2" charset="0"/>
              </a:rPr>
              <a:t>peperoncino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800" b="1" i="1" dirty="0" smtClean="0">
                <a:latin typeface="Reliq" pitchFamily="2" charset="0"/>
              </a:rPr>
              <a:t>pasta </a:t>
            </a:r>
            <a:r>
              <a:rPr lang="en-US" sz="1800" b="1" i="1" dirty="0" err="1">
                <a:latin typeface="Reliq" pitchFamily="2" charset="0"/>
              </a:rPr>
              <a:t>fatta</a:t>
            </a:r>
            <a:r>
              <a:rPr lang="en-US" sz="1800" b="1" i="1" dirty="0">
                <a:latin typeface="Reliq" pitchFamily="2" charset="0"/>
              </a:rPr>
              <a:t> in </a:t>
            </a:r>
            <a:r>
              <a:rPr lang="en-US" sz="1800" b="1" i="1" dirty="0" smtClean="0">
                <a:latin typeface="Reliq" pitchFamily="2" charset="0"/>
              </a:rPr>
              <a:t>casa</a:t>
            </a:r>
          </a:p>
          <a:p>
            <a:pPr algn="r">
              <a:lnSpc>
                <a:spcPts val="1000"/>
              </a:lnSpc>
            </a:pPr>
            <a:endParaRPr lang="en-US" sz="1300" b="1" i="1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ravioli di </a:t>
            </a:r>
            <a:r>
              <a:rPr lang="en-US" sz="1300" dirty="0" err="1" smtClean="0">
                <a:latin typeface="Reliq" pitchFamily="2" charset="0"/>
              </a:rPr>
              <a:t>magro</a:t>
            </a:r>
            <a:r>
              <a:rPr lang="en-US" sz="1300" dirty="0" smtClean="0">
                <a:latin typeface="Reliq" pitchFamily="2" charset="0"/>
              </a:rPr>
              <a:t> al </a:t>
            </a:r>
            <a:r>
              <a:rPr lang="en-US" sz="1300" dirty="0" err="1" smtClean="0">
                <a:latin typeface="Reliq" pitchFamily="2" charset="0"/>
              </a:rPr>
              <a:t>pomodoro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fresco e </a:t>
            </a:r>
            <a:r>
              <a:rPr lang="en-US" sz="1300" dirty="0" err="1" smtClean="0">
                <a:latin typeface="Reliq" pitchFamily="2" charset="0"/>
              </a:rPr>
              <a:t>basilico</a:t>
            </a:r>
            <a:r>
              <a:rPr lang="en-US" sz="1300" dirty="0" smtClean="0">
                <a:latin typeface="Reliq" pitchFamily="2" charset="0"/>
              </a:rPr>
              <a:t>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gnocchi di </a:t>
            </a:r>
            <a:r>
              <a:rPr lang="en-US" sz="1300" dirty="0" err="1" smtClean="0">
                <a:latin typeface="Reliq" pitchFamily="2" charset="0"/>
              </a:rPr>
              <a:t>zucca</a:t>
            </a:r>
            <a:r>
              <a:rPr lang="en-US" sz="1300" dirty="0">
                <a:latin typeface="Reliq" pitchFamily="2" charset="0"/>
              </a:rPr>
              <a:t> </a:t>
            </a:r>
            <a:r>
              <a:rPr lang="en-US" sz="1300" dirty="0" smtClean="0">
                <a:latin typeface="Reliq" pitchFamily="2" charset="0"/>
              </a:rPr>
              <a:t>con </a:t>
            </a:r>
            <a:r>
              <a:rPr lang="en-US" sz="1300" dirty="0" err="1" smtClean="0">
                <a:latin typeface="Reliq" pitchFamily="2" charset="0"/>
              </a:rPr>
              <a:t>fonduta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taleggio</a:t>
            </a: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e </a:t>
            </a:r>
            <a:r>
              <a:rPr lang="en-US" sz="1300" dirty="0" err="1" smtClean="0">
                <a:latin typeface="Reliq" pitchFamily="2" charset="0"/>
              </a:rPr>
              <a:t>asparagi</a:t>
            </a:r>
            <a:r>
              <a:rPr lang="en-US" sz="1300" dirty="0" smtClean="0">
                <a:latin typeface="Reliq" pitchFamily="2" charset="0"/>
              </a:rPr>
              <a:t> ricotta </a:t>
            </a:r>
            <a:r>
              <a:rPr lang="en-US" sz="1300" dirty="0" err="1" smtClean="0">
                <a:latin typeface="Reliq" pitchFamily="2" charset="0"/>
              </a:rPr>
              <a:t>salata</a:t>
            </a:r>
            <a:r>
              <a:rPr lang="en-US" sz="1300" dirty="0" smtClean="0">
                <a:latin typeface="Reliq" pitchFamily="2" charset="0"/>
              </a:rPr>
              <a:t>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algn="r">
              <a:lnSpc>
                <a:spcPts val="1000"/>
              </a:lnSpc>
            </a:pPr>
            <a:r>
              <a:rPr lang="en-US" sz="1300" dirty="0" smtClean="0">
                <a:latin typeface="Reliq" pitchFamily="2" charset="0"/>
              </a:rPr>
              <a:t>lasagna </a:t>
            </a:r>
            <a:r>
              <a:rPr lang="en-US" sz="1300" dirty="0">
                <a:latin typeface="Reliq" pitchFamily="2" charset="0"/>
              </a:rPr>
              <a:t>al </a:t>
            </a:r>
            <a:r>
              <a:rPr lang="en-US" sz="1300" dirty="0" err="1" smtClean="0">
                <a:latin typeface="Reliq" pitchFamily="2" charset="0"/>
              </a:rPr>
              <a:t>forno</a:t>
            </a:r>
            <a:r>
              <a:rPr lang="en-US" sz="1300" dirty="0" smtClean="0">
                <a:latin typeface="Reliq" pitchFamily="2" charset="0"/>
              </a:rPr>
              <a:t>   </a:t>
            </a:r>
            <a:endParaRPr lang="en-US" sz="1300" dirty="0">
              <a:latin typeface="Reliq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68342" y="8627641"/>
            <a:ext cx="4899858" cy="298097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354"/>
              </a:lnSpc>
            </a:pPr>
            <a:r>
              <a:rPr lang="en-US" sz="1000" i="1" dirty="0" smtClean="0">
                <a:latin typeface="Reliq" pitchFamily="2" charset="0"/>
              </a:rPr>
              <a:t>           we </a:t>
            </a:r>
            <a:r>
              <a:rPr lang="en-US" sz="1000" i="1" dirty="0">
                <a:latin typeface="Reliq" pitchFamily="2" charset="0"/>
              </a:rPr>
              <a:t>love </a:t>
            </a:r>
            <a:r>
              <a:rPr lang="en-US" sz="1000" i="1" dirty="0" smtClean="0">
                <a:latin typeface="Reliq" pitchFamily="2" charset="0"/>
              </a:rPr>
              <a:t>it                  vegetarian </a:t>
            </a:r>
            <a:r>
              <a:rPr lang="en-US" sz="1000" i="1" dirty="0">
                <a:latin typeface="Reliq" pitchFamily="2" charset="0"/>
              </a:rPr>
              <a:t>selection             </a:t>
            </a:r>
            <a:r>
              <a:rPr lang="en-US" sz="1000" i="1" dirty="0" smtClean="0">
                <a:latin typeface="Reliq" pitchFamily="2" charset="0"/>
              </a:rPr>
              <a:t>      contains pork                 gluten free</a:t>
            </a:r>
            <a:endParaRPr lang="en-US" sz="1000" i="1" dirty="0">
              <a:latin typeface="Reliq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44503" y="8910428"/>
            <a:ext cx="6090834" cy="559066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US" sz="1200" dirty="0">
                <a:latin typeface="Reliq" panose="02000506040000020004" pitchFamily="2" charset="0"/>
              </a:rPr>
              <a:t>If you have any concerns regarding food allergies, please alert your server prior to ordering</a:t>
            </a:r>
          </a:p>
          <a:p>
            <a:pPr algn="ctr">
              <a:lnSpc>
                <a:spcPts val="1100"/>
              </a:lnSpc>
            </a:pPr>
            <a:endParaRPr lang="en-US" sz="1200" b="1" dirty="0" smtClean="0">
              <a:latin typeface="Reliq" pitchFamily="2" charset="0"/>
            </a:endParaRPr>
          </a:p>
          <a:p>
            <a:pPr algn="ctr">
              <a:lnSpc>
                <a:spcPts val="1100"/>
              </a:lnSpc>
            </a:pPr>
            <a:r>
              <a:rPr lang="en-US" sz="1200" b="1" dirty="0" smtClean="0">
                <a:latin typeface="Reliq" pitchFamily="2" charset="0"/>
              </a:rPr>
              <a:t>prices </a:t>
            </a:r>
            <a:r>
              <a:rPr lang="en-US" sz="1200" b="1" dirty="0">
                <a:latin typeface="Reliq" pitchFamily="2" charset="0"/>
              </a:rPr>
              <a:t>are </a:t>
            </a:r>
            <a:r>
              <a:rPr lang="en-US" sz="1200" b="1" dirty="0" smtClean="0">
                <a:latin typeface="Reliq" pitchFamily="2" charset="0"/>
              </a:rPr>
              <a:t>in thousand IDR, 21</a:t>
            </a:r>
            <a:r>
              <a:rPr lang="en-US" sz="1200" b="1" dirty="0">
                <a:latin typeface="Reliq" pitchFamily="2" charset="0"/>
              </a:rPr>
              <a:t>% </a:t>
            </a:r>
            <a:r>
              <a:rPr lang="en-US" sz="1200" b="1" dirty="0" smtClean="0">
                <a:latin typeface="Reliq" pitchFamily="2" charset="0"/>
              </a:rPr>
              <a:t>government </a:t>
            </a:r>
            <a:r>
              <a:rPr lang="en-US" sz="1200" b="1" dirty="0">
                <a:latin typeface="Reliq" pitchFamily="2" charset="0"/>
              </a:rPr>
              <a:t>tax &amp; </a:t>
            </a:r>
            <a:r>
              <a:rPr lang="en-US" sz="1200" b="1" dirty="0" smtClean="0">
                <a:latin typeface="Reliq" pitchFamily="2" charset="0"/>
              </a:rPr>
              <a:t>Service charge is applicable </a:t>
            </a:r>
            <a:endParaRPr lang="en-US" sz="1200" b="1" dirty="0">
              <a:latin typeface="Reliq" pitchFamily="2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8537882" y="3388728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6934200" y="6945207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13127222" y="7296745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2111" y="3397956"/>
            <a:ext cx="1016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1_PREG_WELOVEIT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434" y="6568181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 descr="1_PREG_WELOVEIT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877" y="8698060"/>
            <a:ext cx="1508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8808882" y="8687242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 descr="1_PREG_WELOVEIT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3656" y="7580459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1_PREG_WELOVEIT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0940" y="2876212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 descr="1_PREG_WELOVEIT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4485" y="3706810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 descr="1_PREG_WELOVEIT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471" y="4708525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3152" y="4943216"/>
            <a:ext cx="1016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7792016" y="4933432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 descr="1_PREG_WELOVEIT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427" y="3169718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7302553" y="6552999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261" y="3972576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939" y="4343400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028" y="8730656"/>
            <a:ext cx="251972" cy="135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6644503" y="623669"/>
            <a:ext cx="5928496" cy="6924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Reliq"/>
              </a:rPr>
              <a:t>Prego signature pasta </a:t>
            </a:r>
          </a:p>
          <a:p>
            <a:pPr algn="ctr"/>
            <a:r>
              <a:rPr lang="en-US" sz="1300" dirty="0" smtClean="0">
                <a:latin typeface="Reliq"/>
              </a:rPr>
              <a:t>Spaghetti </a:t>
            </a:r>
            <a:r>
              <a:rPr lang="en-US" sz="1300" dirty="0" err="1" smtClean="0">
                <a:latin typeface="Reliq"/>
              </a:rPr>
              <a:t>spadellati</a:t>
            </a:r>
            <a:r>
              <a:rPr lang="en-US" sz="1300" dirty="0" smtClean="0">
                <a:latin typeface="Reliq"/>
              </a:rPr>
              <a:t> </a:t>
            </a:r>
            <a:r>
              <a:rPr lang="en-US" sz="1300" dirty="0" err="1" smtClean="0">
                <a:latin typeface="Reliq"/>
              </a:rPr>
              <a:t>all’aragosta</a:t>
            </a:r>
            <a:r>
              <a:rPr lang="en-US" sz="1300" dirty="0" smtClean="0">
                <a:latin typeface="Reliq"/>
              </a:rPr>
              <a:t>, </a:t>
            </a:r>
            <a:r>
              <a:rPr lang="en-US" sz="1300" dirty="0" err="1" smtClean="0">
                <a:latin typeface="Reliq"/>
              </a:rPr>
              <a:t>pomodorini</a:t>
            </a:r>
            <a:r>
              <a:rPr lang="en-US" sz="1300" dirty="0" smtClean="0">
                <a:latin typeface="Reliq"/>
              </a:rPr>
              <a:t> e olive </a:t>
            </a:r>
          </a:p>
          <a:p>
            <a:pPr algn="ctr"/>
            <a:r>
              <a:rPr lang="en-US" sz="1300" dirty="0" smtClean="0">
                <a:latin typeface="Reliq"/>
              </a:rPr>
              <a:t>Prego signature spiny lobster spaghetti tossed with cherry tomatoes, black olives and fresh basil sauce 235</a:t>
            </a:r>
            <a:endParaRPr lang="en-US" sz="1300" dirty="0">
              <a:latin typeface="Reliq"/>
            </a:endParaRPr>
          </a:p>
        </p:txBody>
      </p:sp>
      <p:pic>
        <p:nvPicPr>
          <p:cNvPr id="34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8968" y="7951532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7568" y="7730560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1400" y="8713068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7789721" y="5478048"/>
            <a:ext cx="3461033" cy="6179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7789721" y="5511225"/>
            <a:ext cx="34610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Reliq" panose="02000506040000020004" pitchFamily="2" charset="0"/>
              </a:rPr>
              <a:t>  </a:t>
            </a:r>
            <a:r>
              <a:rPr lang="en-US" sz="1100" dirty="0" smtClean="0">
                <a:latin typeface="Reliq" panose="02000506040000020004" pitchFamily="2" charset="0"/>
              </a:rPr>
              <a:t>Gluten free pasta available</a:t>
            </a:r>
          </a:p>
          <a:p>
            <a:pPr algn="ctr"/>
            <a:endParaRPr lang="en-US" sz="100" dirty="0" smtClean="0">
              <a:latin typeface="Reliq" panose="02000506040000020004" pitchFamily="2" charset="0"/>
            </a:endParaRPr>
          </a:p>
          <a:p>
            <a:pPr algn="ctr"/>
            <a:r>
              <a:rPr lang="en-US" sz="1100" dirty="0" smtClean="0">
                <a:latin typeface="Reliq" panose="02000506040000020004" pitchFamily="2" charset="0"/>
              </a:rPr>
              <a:t>available on request carbonara and </a:t>
            </a:r>
            <a:r>
              <a:rPr lang="en-US" sz="1100" dirty="0" err="1" smtClean="0">
                <a:latin typeface="Reliq" panose="02000506040000020004" pitchFamily="2" charset="0"/>
              </a:rPr>
              <a:t>amatriciana</a:t>
            </a:r>
            <a:r>
              <a:rPr lang="en-US" sz="1100" dirty="0" smtClean="0">
                <a:latin typeface="Reliq" panose="02000506040000020004" pitchFamily="2" charset="0"/>
              </a:rPr>
              <a:t>  sauce with beef bacon         </a:t>
            </a:r>
            <a:endParaRPr lang="en-US" sz="1100" dirty="0">
              <a:latin typeface="Reliq" panose="02000506040000020004" pitchFamily="2" charset="0"/>
            </a:endParaRPr>
          </a:p>
        </p:txBody>
      </p:sp>
      <p:pic>
        <p:nvPicPr>
          <p:cNvPr id="43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084" y="5562600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314174"/>
            <a:ext cx="1016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119" y="3177655"/>
            <a:ext cx="1016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628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3092" y="609600"/>
            <a:ext cx="3449696" cy="7921979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300" b="1" i="1" dirty="0">
                <a:latin typeface="Reliq" pitchFamily="2" charset="0"/>
              </a:rPr>
              <a:t> </a:t>
            </a:r>
            <a:r>
              <a:rPr lang="en-US" sz="1800" b="1" i="1" dirty="0" smtClean="0">
                <a:latin typeface="Reliq" pitchFamily="2" charset="0"/>
              </a:rPr>
              <a:t>from the pizza oven 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freshly baked bread with garlic and rosemary  70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barbequed lobster</a:t>
            </a:r>
            <a:r>
              <a:rPr lang="en-US" sz="1300" dirty="0">
                <a:latin typeface="Reliq" pitchFamily="2" charset="0"/>
              </a:rPr>
              <a:t>, red onion jam, </a:t>
            </a:r>
            <a:r>
              <a:rPr lang="en-US" sz="1300" dirty="0" err="1">
                <a:latin typeface="Reliq" pitchFamily="2" charset="0"/>
              </a:rPr>
              <a:t>kalamata</a:t>
            </a:r>
            <a:r>
              <a:rPr lang="en-US" sz="1300" dirty="0">
                <a:latin typeface="Reliq" pitchFamily="2" charset="0"/>
              </a:rPr>
              <a:t> olives  </a:t>
            </a:r>
            <a:r>
              <a:rPr lang="en-US" sz="1300" dirty="0" smtClean="0">
                <a:latin typeface="Reliq" pitchFamily="2" charset="0"/>
              </a:rPr>
              <a:t>180</a:t>
            </a: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tomato sauce, mozzarella, </a:t>
            </a:r>
            <a:r>
              <a:rPr lang="en-US" sz="1300" dirty="0" err="1" smtClean="0">
                <a:latin typeface="Reliq" pitchFamily="2" charset="0"/>
              </a:rPr>
              <a:t>parma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>
                <a:latin typeface="Reliq" pitchFamily="2" charset="0"/>
              </a:rPr>
              <a:t>ham, arugula,  </a:t>
            </a: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cherry tomatoes, parmesan shaving  </a:t>
            </a:r>
            <a:r>
              <a:rPr lang="en-US" sz="1300" dirty="0" smtClean="0">
                <a:latin typeface="Reliq" pitchFamily="2" charset="0"/>
              </a:rPr>
              <a:t>180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tomato, mozzarella, </a:t>
            </a:r>
            <a:r>
              <a:rPr lang="en-US" sz="1300" dirty="0" smtClean="0">
                <a:latin typeface="Reliq" pitchFamily="2" charset="0"/>
              </a:rPr>
              <a:t>brie, porcini mushrooms, 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g</a:t>
            </a:r>
            <a:r>
              <a:rPr lang="en-US" sz="1300" dirty="0" smtClean="0">
                <a:latin typeface="Reliq" pitchFamily="2" charset="0"/>
              </a:rPr>
              <a:t>arlic, fresh parsley 180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sautéed </a:t>
            </a:r>
            <a:r>
              <a:rPr lang="en-US" sz="1300" dirty="0">
                <a:latin typeface="Reliq" pitchFamily="2" charset="0"/>
              </a:rPr>
              <a:t>mushrooms, artichokes, pork ham, olives, </a:t>
            </a: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tomato sauce, </a:t>
            </a:r>
            <a:r>
              <a:rPr lang="en-US" sz="1300" dirty="0" smtClean="0">
                <a:latin typeface="Reliq" pitchFamily="2" charset="0"/>
              </a:rPr>
              <a:t>mozzarella  180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fresh </a:t>
            </a:r>
            <a:r>
              <a:rPr lang="en-US" sz="1300" dirty="0" err="1">
                <a:latin typeface="Reliq" pitchFamily="2" charset="0"/>
              </a:rPr>
              <a:t>burrata</a:t>
            </a:r>
            <a:r>
              <a:rPr lang="en-US" sz="1300" dirty="0">
                <a:latin typeface="Reliq" pitchFamily="2" charset="0"/>
              </a:rPr>
              <a:t> cheese, beef tomatoes, cherry tomato, </a:t>
            </a:r>
            <a:r>
              <a:rPr lang="en-US" sz="1300" dirty="0" err="1">
                <a:latin typeface="Reliq" pitchFamily="2" charset="0"/>
              </a:rPr>
              <a:t>Taggiasca</a:t>
            </a:r>
            <a:r>
              <a:rPr lang="en-US" sz="1300" dirty="0">
                <a:latin typeface="Reliq" pitchFamily="2" charset="0"/>
              </a:rPr>
              <a:t> olives, fresh basil, oregano,  </a:t>
            </a:r>
            <a:r>
              <a:rPr lang="en-US" sz="1300" dirty="0" err="1">
                <a:latin typeface="Reliq" pitchFamily="2" charset="0"/>
              </a:rPr>
              <a:t>evoo</a:t>
            </a:r>
            <a:r>
              <a:rPr lang="en-US" sz="1300" dirty="0">
                <a:latin typeface="Reliq" pitchFamily="2" charset="0"/>
              </a:rPr>
              <a:t> </a:t>
            </a:r>
            <a:r>
              <a:rPr lang="en-US" sz="1300" dirty="0" smtClean="0">
                <a:latin typeface="Reliq" pitchFamily="2" charset="0"/>
              </a:rPr>
              <a:t>160  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tomato </a:t>
            </a:r>
            <a:r>
              <a:rPr lang="en-US" sz="1300" dirty="0">
                <a:latin typeface="Reliq" pitchFamily="2" charset="0"/>
              </a:rPr>
              <a:t>sauce, pepperoni, chili, mozzarella  </a:t>
            </a:r>
            <a:r>
              <a:rPr lang="en-US" sz="1300" dirty="0" smtClean="0">
                <a:latin typeface="Reliq" pitchFamily="2" charset="0"/>
              </a:rPr>
              <a:t>180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it-IT" sz="1300" dirty="0" smtClean="0">
                <a:latin typeface="Reliq" pitchFamily="2" charset="0"/>
              </a:rPr>
              <a:t>chicken  </a:t>
            </a:r>
            <a:r>
              <a:rPr lang="it-IT" sz="1300" dirty="0">
                <a:latin typeface="Reliq" pitchFamily="2" charset="0"/>
              </a:rPr>
              <a:t>ham, zucchini, artichoke, basil, pesto sauce, tomato, </a:t>
            </a:r>
            <a:r>
              <a:rPr lang="it-IT" sz="1300" dirty="0" smtClean="0">
                <a:latin typeface="Reliq" pitchFamily="2" charset="0"/>
              </a:rPr>
              <a:t>mozzarella  </a:t>
            </a:r>
            <a:r>
              <a:rPr lang="en-US" sz="1300" dirty="0" smtClean="0">
                <a:latin typeface="Reliq" pitchFamily="2" charset="0"/>
              </a:rPr>
              <a:t>160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it-IT" sz="1300" dirty="0">
                <a:latin typeface="Reliq" pitchFamily="2" charset="0"/>
              </a:rPr>
              <a:t>four cheese – </a:t>
            </a:r>
            <a:r>
              <a:rPr lang="it-IT" sz="1300" dirty="0" smtClean="0">
                <a:latin typeface="Reliq" pitchFamily="2" charset="0"/>
              </a:rPr>
              <a:t>talleggio</a:t>
            </a:r>
            <a:r>
              <a:rPr lang="it-IT" sz="1300" dirty="0">
                <a:latin typeface="Reliq" pitchFamily="2" charset="0"/>
              </a:rPr>
              <a:t>, mozzarella, gorgonzola, fontina</a:t>
            </a:r>
            <a:r>
              <a:rPr lang="en-US" sz="1300" dirty="0">
                <a:latin typeface="Reliq" pitchFamily="2" charset="0"/>
              </a:rPr>
              <a:t>  </a:t>
            </a:r>
            <a:r>
              <a:rPr lang="en-US" sz="1300" dirty="0" smtClean="0">
                <a:latin typeface="Reliq" pitchFamily="2" charset="0"/>
              </a:rPr>
              <a:t>160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tomato, oregano, mozzarella</a:t>
            </a:r>
            <a:r>
              <a:rPr lang="en-US" sz="1300" dirty="0" smtClean="0">
                <a:latin typeface="Reliq" pitchFamily="2" charset="0"/>
              </a:rPr>
              <a:t>, fresh basil  150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800" b="1" i="1" dirty="0">
                <a:latin typeface="Reliq" pitchFamily="2" charset="0"/>
              </a:rPr>
              <a:t>f</a:t>
            </a:r>
            <a:r>
              <a:rPr lang="en-US" sz="1800" b="1" i="1" dirty="0" smtClean="0">
                <a:latin typeface="Reliq" pitchFamily="2" charset="0"/>
              </a:rPr>
              <a:t>ish </a:t>
            </a:r>
            <a:r>
              <a:rPr lang="en-US" sz="1800" b="1" i="1" dirty="0">
                <a:latin typeface="Reliq" pitchFamily="2" charset="0"/>
              </a:rPr>
              <a:t>&amp; seafood mains 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grilled </a:t>
            </a:r>
            <a:r>
              <a:rPr lang="en-US" sz="1300" dirty="0">
                <a:latin typeface="Reliq" pitchFamily="2" charset="0"/>
              </a:rPr>
              <a:t>local lobster, sautéed mixed vegetables,</a:t>
            </a: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lemon sabayon  </a:t>
            </a:r>
            <a:r>
              <a:rPr lang="en-US" sz="1300" dirty="0" smtClean="0">
                <a:latin typeface="Reliq" pitchFamily="2" charset="0"/>
              </a:rPr>
              <a:t>595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r</a:t>
            </a:r>
            <a:r>
              <a:rPr lang="en-US" sz="1300" dirty="0" smtClean="0">
                <a:latin typeface="Reliq" pitchFamily="2" charset="0"/>
              </a:rPr>
              <a:t>oasted butterfish fillet, zucchini spaghetti, capers, </a:t>
            </a:r>
            <a:r>
              <a:rPr lang="en-US" sz="1300" dirty="0">
                <a:latin typeface="Reliq" pitchFamily="2" charset="0"/>
              </a:rPr>
              <a:t> </a:t>
            </a: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sundried tomatoes with </a:t>
            </a:r>
            <a:r>
              <a:rPr lang="en-US" sz="1300" dirty="0" err="1" smtClean="0">
                <a:latin typeface="Reliq" pitchFamily="2" charset="0"/>
              </a:rPr>
              <a:t>vernaccia</a:t>
            </a:r>
            <a:r>
              <a:rPr lang="en-US" sz="1300" dirty="0" smtClean="0">
                <a:latin typeface="Reliq" pitchFamily="2" charset="0"/>
              </a:rPr>
              <a:t> sauce 240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r</a:t>
            </a:r>
            <a:r>
              <a:rPr lang="en-US" sz="1300" dirty="0" smtClean="0">
                <a:latin typeface="Reliq" pitchFamily="2" charset="0"/>
              </a:rPr>
              <a:t>oasted barramundi fillet, basil mashed potatoes, 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p</a:t>
            </a:r>
            <a:r>
              <a:rPr lang="en-US" sz="1300" dirty="0" smtClean="0">
                <a:latin typeface="Reliq" pitchFamily="2" charset="0"/>
              </a:rPr>
              <a:t>arsley broth  240</a:t>
            </a: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b</a:t>
            </a:r>
            <a:r>
              <a:rPr lang="en-US" sz="1300" dirty="0" smtClean="0">
                <a:latin typeface="Reliq" pitchFamily="2" charset="0"/>
              </a:rPr>
              <a:t>aked seabass  fillet with seafood, tomatoes, black olives, capers and fresh basil in “</a:t>
            </a:r>
            <a:r>
              <a:rPr lang="en-US" sz="1300" dirty="0" err="1" smtClean="0">
                <a:latin typeface="Reliq" pitchFamily="2" charset="0"/>
              </a:rPr>
              <a:t>cartoccio</a:t>
            </a:r>
            <a:r>
              <a:rPr lang="en-US" sz="1300" dirty="0" smtClean="0">
                <a:latin typeface="Reliq" pitchFamily="2" charset="0"/>
              </a:rPr>
              <a:t>” style 240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84954" y="609600"/>
            <a:ext cx="3276600" cy="7588554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r">
              <a:lnSpc>
                <a:spcPts val="1300"/>
              </a:lnSpc>
            </a:pPr>
            <a:r>
              <a:rPr lang="en-US" sz="1800" b="1" i="1" dirty="0">
                <a:latin typeface="Reliq" pitchFamily="2" charset="0"/>
              </a:rPr>
              <a:t>d</a:t>
            </a:r>
            <a:r>
              <a:rPr lang="en-US" sz="1800" b="1" i="1" dirty="0" smtClean="0">
                <a:latin typeface="Reliq" pitchFamily="2" charset="0"/>
              </a:rPr>
              <a:t>al </a:t>
            </a:r>
            <a:r>
              <a:rPr lang="en-US" sz="1800" b="1" i="1" dirty="0" err="1" smtClean="0">
                <a:latin typeface="Reliq" pitchFamily="2" charset="0"/>
              </a:rPr>
              <a:t>forno</a:t>
            </a:r>
            <a:r>
              <a:rPr lang="en-US" sz="1800" b="1" i="1" dirty="0" smtClean="0">
                <a:latin typeface="Reliq" pitchFamily="2" charset="0"/>
              </a:rPr>
              <a:t> </a:t>
            </a:r>
            <a:r>
              <a:rPr lang="en-US" sz="1800" b="1" i="1" dirty="0" err="1" smtClean="0">
                <a:latin typeface="Reliq" pitchFamily="2" charset="0"/>
              </a:rPr>
              <a:t>della</a:t>
            </a:r>
            <a:r>
              <a:rPr lang="en-US" sz="1800" b="1" i="1" dirty="0" smtClean="0">
                <a:latin typeface="Reliq" pitchFamily="2" charset="0"/>
              </a:rPr>
              <a:t> pizza </a:t>
            </a: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focaccia </a:t>
            </a:r>
            <a:r>
              <a:rPr lang="en-US" sz="1300" dirty="0" err="1">
                <a:latin typeface="Reliq" pitchFamily="2" charset="0"/>
              </a:rPr>
              <a:t>aglio</a:t>
            </a:r>
            <a:r>
              <a:rPr lang="en-US" sz="1300" dirty="0">
                <a:latin typeface="Reliq" pitchFamily="2" charset="0"/>
              </a:rPr>
              <a:t> e </a:t>
            </a:r>
            <a:r>
              <a:rPr lang="en-US" sz="1300" dirty="0" err="1">
                <a:latin typeface="Reliq" pitchFamily="2" charset="0"/>
              </a:rPr>
              <a:t>rosmarino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pizza prego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romagnola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>
                <a:latin typeface="Reliq" pitchFamily="2" charset="0"/>
              </a:rPr>
              <a:t>b</a:t>
            </a:r>
            <a:r>
              <a:rPr lang="en-US" sz="1300" dirty="0" err="1" smtClean="0">
                <a:latin typeface="Reliq" pitchFamily="2" charset="0"/>
              </a:rPr>
              <a:t>oscaiola</a:t>
            </a:r>
            <a:r>
              <a:rPr lang="en-US" sz="1300" dirty="0" smtClean="0">
                <a:latin typeface="Reliq" pitchFamily="2" charset="0"/>
              </a:rPr>
              <a:t> 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>
                <a:latin typeface="Reliq" pitchFamily="2" charset="0"/>
              </a:rPr>
              <a:t>quattro</a:t>
            </a:r>
            <a:r>
              <a:rPr lang="en-US" sz="1300" dirty="0">
                <a:latin typeface="Reliq" pitchFamily="2" charset="0"/>
              </a:rPr>
              <a:t> </a:t>
            </a:r>
            <a:r>
              <a:rPr lang="en-US" sz="1300" dirty="0" err="1">
                <a:latin typeface="Reliq" pitchFamily="2" charset="0"/>
              </a:rPr>
              <a:t>stagioni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caprese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salamino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>
                <a:latin typeface="Reliq" pitchFamily="2" charset="0"/>
              </a:rPr>
              <a:t>piccante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calzone </a:t>
            </a:r>
            <a:r>
              <a:rPr lang="en-US" sz="1300" dirty="0" err="1" smtClean="0">
                <a:latin typeface="Reliq" pitchFamily="2" charset="0"/>
              </a:rPr>
              <a:t>bomba</a:t>
            </a:r>
            <a:r>
              <a:rPr lang="en-US" sz="1300" dirty="0" smtClean="0">
                <a:latin typeface="Reliq" pitchFamily="2" charset="0"/>
              </a:rPr>
              <a:t>  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>
                <a:latin typeface="Reliq" pitchFamily="2" charset="0"/>
              </a:rPr>
              <a:t>quattro</a:t>
            </a:r>
            <a:r>
              <a:rPr lang="en-US" sz="1300" dirty="0">
                <a:latin typeface="Reliq" pitchFamily="2" charset="0"/>
              </a:rPr>
              <a:t> </a:t>
            </a:r>
            <a:r>
              <a:rPr lang="en-US" sz="1300" dirty="0" err="1">
                <a:latin typeface="Reliq" pitchFamily="2" charset="0"/>
              </a:rPr>
              <a:t>formaggi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>
                <a:latin typeface="Reliq" pitchFamily="2" charset="0"/>
              </a:rPr>
              <a:t>margherita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b="1" i="1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800" b="1" i="1" dirty="0" smtClean="0">
                <a:latin typeface="Reliq" pitchFamily="2" charset="0"/>
              </a:rPr>
              <a:t>secondi </a:t>
            </a:r>
            <a:r>
              <a:rPr lang="en-US" sz="1800" b="1" i="1" dirty="0">
                <a:latin typeface="Reliq" pitchFamily="2" charset="0"/>
              </a:rPr>
              <a:t>di mare</a:t>
            </a: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aragosta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>
                <a:latin typeface="Reliq" pitchFamily="2" charset="0"/>
              </a:rPr>
              <a:t>grigliata</a:t>
            </a:r>
            <a:r>
              <a:rPr lang="en-US" sz="1300" dirty="0">
                <a:latin typeface="Reliq" pitchFamily="2" charset="0"/>
              </a:rPr>
              <a:t> con </a:t>
            </a:r>
            <a:r>
              <a:rPr lang="en-US" sz="1300" dirty="0" err="1">
                <a:latin typeface="Reliq" pitchFamily="2" charset="0"/>
              </a:rPr>
              <a:t>verdurine</a:t>
            </a:r>
            <a:r>
              <a:rPr lang="en-US" sz="1300" dirty="0">
                <a:latin typeface="Reliq" pitchFamily="2" charset="0"/>
              </a:rPr>
              <a:t> 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al </a:t>
            </a:r>
            <a:r>
              <a:rPr lang="en-US" sz="1300" dirty="0" err="1">
                <a:latin typeface="Reliq" pitchFamily="2" charset="0"/>
              </a:rPr>
              <a:t>prezzemolo</a:t>
            </a:r>
            <a:r>
              <a:rPr lang="en-US" sz="1300" dirty="0">
                <a:latin typeface="Reliq" pitchFamily="2" charset="0"/>
              </a:rPr>
              <a:t> 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>
                <a:latin typeface="Reliq" pitchFamily="2" charset="0"/>
              </a:rPr>
              <a:t>g</a:t>
            </a:r>
            <a:r>
              <a:rPr lang="en-US" sz="1300" dirty="0" err="1" smtClean="0">
                <a:latin typeface="Reliq" pitchFamily="2" charset="0"/>
              </a:rPr>
              <a:t>indara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arrosto</a:t>
            </a:r>
            <a:r>
              <a:rPr lang="en-US" sz="1300" dirty="0" smtClean="0">
                <a:latin typeface="Reliq" pitchFamily="2" charset="0"/>
              </a:rPr>
              <a:t> con </a:t>
            </a:r>
            <a:r>
              <a:rPr lang="en-US" sz="1300" dirty="0" err="1" smtClean="0">
                <a:latin typeface="Reliq" pitchFamily="2" charset="0"/>
              </a:rPr>
              <a:t>zucchine</a:t>
            </a:r>
            <a:r>
              <a:rPr lang="en-US" sz="1300" dirty="0">
                <a:latin typeface="Reliq" pitchFamily="2" charset="0"/>
              </a:rPr>
              <a:t> </a:t>
            </a:r>
            <a:r>
              <a:rPr lang="en-US" sz="1300" dirty="0" smtClean="0">
                <a:latin typeface="Reliq" pitchFamily="2" charset="0"/>
              </a:rPr>
              <a:t>e </a:t>
            </a: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capperi</a:t>
            </a:r>
            <a:r>
              <a:rPr lang="en-US" sz="1300" dirty="0" smtClean="0">
                <a:latin typeface="Reliq" pitchFamily="2" charset="0"/>
              </a:rPr>
              <a:t>  </a:t>
            </a:r>
            <a:r>
              <a:rPr lang="en-US" sz="1300" dirty="0" err="1" smtClean="0">
                <a:latin typeface="Reliq" pitchFamily="2" charset="0"/>
              </a:rPr>
              <a:t>allla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vernaccia</a:t>
            </a:r>
            <a:r>
              <a:rPr lang="en-US" sz="1300" dirty="0" smtClean="0">
                <a:latin typeface="Reliq" pitchFamily="2" charset="0"/>
              </a:rPr>
              <a:t> </a:t>
            </a: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filetto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>
                <a:latin typeface="Reliq" pitchFamily="2" charset="0"/>
              </a:rPr>
              <a:t>di </a:t>
            </a:r>
            <a:r>
              <a:rPr lang="en-US" sz="1300" dirty="0" err="1">
                <a:latin typeface="Reliq" pitchFamily="2" charset="0"/>
              </a:rPr>
              <a:t>dentice</a:t>
            </a:r>
            <a:r>
              <a:rPr lang="en-US" sz="1300" dirty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spadellato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branzino</a:t>
            </a:r>
            <a:r>
              <a:rPr lang="en-US" sz="1300" dirty="0" smtClean="0">
                <a:latin typeface="Reliq" pitchFamily="2" charset="0"/>
              </a:rPr>
              <a:t> al “</a:t>
            </a:r>
            <a:r>
              <a:rPr lang="en-US" sz="1300" dirty="0" err="1" smtClean="0">
                <a:latin typeface="Reliq" pitchFamily="2" charset="0"/>
              </a:rPr>
              <a:t>cartoccio</a:t>
            </a:r>
            <a:r>
              <a:rPr lang="en-US" sz="1300" dirty="0" smtClean="0">
                <a:latin typeface="Reliq" pitchFamily="2" charset="0"/>
              </a:rPr>
              <a:t>” di </a:t>
            </a:r>
            <a:r>
              <a:rPr lang="en-US" sz="1300" dirty="0" err="1" smtClean="0">
                <a:latin typeface="Reliq" pitchFamily="2" charset="0"/>
              </a:rPr>
              <a:t>frutti</a:t>
            </a:r>
            <a:r>
              <a:rPr lang="en-US" sz="1300" dirty="0" smtClean="0">
                <a:latin typeface="Reliq" pitchFamily="2" charset="0"/>
              </a:rPr>
              <a:t> di mare   </a:t>
            </a:r>
            <a:endParaRPr lang="en-US" sz="1300" dirty="0">
              <a:latin typeface="Reliq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1322" y="8389850"/>
            <a:ext cx="4648200" cy="298097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354"/>
              </a:lnSpc>
            </a:pPr>
            <a:r>
              <a:rPr lang="en-US" sz="1000" i="1" dirty="0" smtClean="0">
                <a:latin typeface="Reliq" pitchFamily="2" charset="0"/>
              </a:rPr>
              <a:t>we love it            vegetarian </a:t>
            </a:r>
            <a:r>
              <a:rPr lang="en-US" sz="1000" i="1" dirty="0">
                <a:latin typeface="Reliq" pitchFamily="2" charset="0"/>
              </a:rPr>
              <a:t>selection             </a:t>
            </a:r>
            <a:r>
              <a:rPr lang="en-US" sz="1000" i="1" dirty="0" smtClean="0">
                <a:latin typeface="Reliq" pitchFamily="2" charset="0"/>
              </a:rPr>
              <a:t>      </a:t>
            </a:r>
            <a:r>
              <a:rPr lang="en-US" sz="1000" i="1" dirty="0">
                <a:latin typeface="Reliq" pitchFamily="2" charset="0"/>
              </a:rPr>
              <a:t>contains </a:t>
            </a:r>
            <a:r>
              <a:rPr lang="en-US" sz="1000" i="1" dirty="0" smtClean="0">
                <a:latin typeface="Reliq" pitchFamily="2" charset="0"/>
              </a:rPr>
              <a:t>pork             gluten free</a:t>
            </a:r>
            <a:endParaRPr lang="en-US" sz="1000" i="1" dirty="0">
              <a:latin typeface="Reliq" pitchFamily="2" charset="0"/>
            </a:endParaRPr>
          </a:p>
        </p:txBody>
      </p:sp>
      <p:pic>
        <p:nvPicPr>
          <p:cNvPr id="6" name="Picture 3" descr="1_PREG_WELOVEI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939" y="1339849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2010990" y="4801790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 descr="1_PREG_WELOVEI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641" y="8475040"/>
            <a:ext cx="1508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2134636" y="8456676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1458361" y="4485161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 descr="1_PREG_WELOVEI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918" y="3641725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 descr="1_PREG_WELOVEI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274" y="4487862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612" y="1701189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686826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225" y="2696226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962" y="8510216"/>
            <a:ext cx="251972" cy="135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2156362" y="2115144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1999939" y="5215849"/>
            <a:ext cx="2147686" cy="304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010990" y="5212188"/>
            <a:ext cx="1939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Reliq" panose="02000506040000020004" pitchFamily="2" charset="0"/>
              </a:rPr>
              <a:t>Gluten free pizza available  </a:t>
            </a:r>
            <a:endParaRPr lang="en-US" sz="1200" dirty="0">
              <a:latin typeface="Reliq" panose="02000506040000020004" pitchFamily="2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8847605"/>
            <a:ext cx="5280409" cy="559066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US" sz="1200" dirty="0">
                <a:latin typeface="Reliq" pitchFamily="2" charset="0"/>
              </a:rPr>
              <a:t>If you have any concerns regarding food allergies, please alert your server prior to ordering</a:t>
            </a:r>
          </a:p>
          <a:p>
            <a:pPr algn="ctr">
              <a:lnSpc>
                <a:spcPts val="1100"/>
              </a:lnSpc>
            </a:pPr>
            <a:endParaRPr lang="en-US" sz="1200" dirty="0">
              <a:latin typeface="Reliq" pitchFamily="2" charset="0"/>
            </a:endParaRPr>
          </a:p>
          <a:p>
            <a:pPr algn="ctr">
              <a:lnSpc>
                <a:spcPts val="1100"/>
              </a:lnSpc>
            </a:pPr>
            <a:r>
              <a:rPr lang="en-US" sz="1200" b="1" dirty="0">
                <a:latin typeface="Reliq" pitchFamily="2" charset="0"/>
              </a:rPr>
              <a:t>p</a:t>
            </a:r>
            <a:r>
              <a:rPr lang="en-US" sz="1200" b="1" dirty="0" smtClean="0">
                <a:latin typeface="Reliq" pitchFamily="2" charset="0"/>
              </a:rPr>
              <a:t>rices </a:t>
            </a:r>
            <a:r>
              <a:rPr lang="en-US" sz="1200" b="1" dirty="0">
                <a:latin typeface="Reliq" pitchFamily="2" charset="0"/>
              </a:rPr>
              <a:t>are </a:t>
            </a:r>
            <a:r>
              <a:rPr lang="en-US" sz="1200" b="1" dirty="0" smtClean="0">
                <a:latin typeface="Reliq" pitchFamily="2" charset="0"/>
              </a:rPr>
              <a:t>in thousand IDR, </a:t>
            </a:r>
            <a:r>
              <a:rPr lang="en-US" sz="1200" b="1" dirty="0">
                <a:latin typeface="Reliq" pitchFamily="2" charset="0"/>
              </a:rPr>
              <a:t>21% Government tax &amp; Service </a:t>
            </a:r>
            <a:r>
              <a:rPr lang="en-US" sz="1200" b="1" dirty="0" smtClean="0">
                <a:latin typeface="Reliq" pitchFamily="2" charset="0"/>
              </a:rPr>
              <a:t>charge is applicable </a:t>
            </a:r>
            <a:endParaRPr lang="en-US" sz="1200" b="1" dirty="0">
              <a:latin typeface="Reliq" pitchFamily="2" charset="0"/>
            </a:endParaRPr>
          </a:p>
        </p:txBody>
      </p:sp>
      <p:pic>
        <p:nvPicPr>
          <p:cNvPr id="36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06" y="6306312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977" y="6772656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568" y="7263003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8108" y="8478405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3817" y="5269915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" y="7754112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92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96400" y="680848"/>
            <a:ext cx="4098909" cy="7126889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800" b="1" i="1" dirty="0">
                <a:latin typeface="Reliq" pitchFamily="2" charset="0"/>
              </a:rPr>
              <a:t>m</a:t>
            </a:r>
            <a:r>
              <a:rPr lang="en-US" sz="1800" b="1" i="1" dirty="0" smtClean="0">
                <a:latin typeface="Reliq" pitchFamily="2" charset="0"/>
              </a:rPr>
              <a:t>eat </a:t>
            </a:r>
            <a:r>
              <a:rPr lang="en-US" sz="1800" b="1" i="1" dirty="0">
                <a:latin typeface="Reliq" pitchFamily="2" charset="0"/>
              </a:rPr>
              <a:t>mains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grilled beef tenderloin, mashed potatoes, crispy leek, </a:t>
            </a: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red wine sauce  4</a:t>
            </a:r>
            <a:r>
              <a:rPr lang="en-US" sz="1300" dirty="0" smtClean="0">
                <a:latin typeface="Reliq" pitchFamily="2" charset="0"/>
              </a:rPr>
              <a:t>95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grilled sirloin, rosemary rub, root </a:t>
            </a:r>
            <a:r>
              <a:rPr lang="en-US" sz="1300" dirty="0" smtClean="0">
                <a:latin typeface="Reliq" pitchFamily="2" charset="0"/>
              </a:rPr>
              <a:t>vegetables,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balsamic reduction  </a:t>
            </a:r>
            <a:r>
              <a:rPr lang="en-US" sz="1300" dirty="0" smtClean="0">
                <a:latin typeface="Reliq" pitchFamily="2" charset="0"/>
              </a:rPr>
              <a:t>395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red wine braised veal </a:t>
            </a:r>
            <a:r>
              <a:rPr lang="en-US" sz="1300" dirty="0" smtClean="0">
                <a:latin typeface="Reliq" pitchFamily="2" charset="0"/>
              </a:rPr>
              <a:t>shank, sage scented roasted </a:t>
            </a: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pumpkin puree’ 290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organic veal tender loin cutlet “</a:t>
            </a:r>
            <a:r>
              <a:rPr lang="en-US" sz="1300" dirty="0" err="1" smtClean="0">
                <a:latin typeface="Reliq" pitchFamily="2" charset="0"/>
              </a:rPr>
              <a:t>milanese</a:t>
            </a:r>
            <a:r>
              <a:rPr lang="en-US" sz="1300" dirty="0" smtClean="0">
                <a:latin typeface="Reliq" pitchFamily="2" charset="0"/>
              </a:rPr>
              <a:t>” style,</a:t>
            </a: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rosemary roasted potatoes braised romaine lettuce,</a:t>
            </a: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tomato relish  320 </a:t>
            </a: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800" b="1" i="1" dirty="0" smtClean="0">
                <a:latin typeface="Reliq" pitchFamily="2" charset="0"/>
              </a:rPr>
              <a:t>from </a:t>
            </a:r>
            <a:r>
              <a:rPr lang="en-US" sz="1800" b="1" i="1" dirty="0">
                <a:latin typeface="Reliq" pitchFamily="2" charset="0"/>
              </a:rPr>
              <a:t>the rotisserie oven</a:t>
            </a:r>
          </a:p>
          <a:p>
            <a:pPr>
              <a:lnSpc>
                <a:spcPts val="1300"/>
              </a:lnSpc>
            </a:pPr>
            <a:endParaRPr lang="en-US" sz="1300" b="1" i="1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slow </a:t>
            </a:r>
            <a:r>
              <a:rPr lang="en-US" sz="1300" dirty="0">
                <a:latin typeface="Reliq" pitchFamily="2" charset="0"/>
              </a:rPr>
              <a:t>roasted pork </a:t>
            </a:r>
            <a:r>
              <a:rPr lang="en-US" sz="1300" dirty="0" smtClean="0">
                <a:latin typeface="Reliq" pitchFamily="2" charset="0"/>
              </a:rPr>
              <a:t>loin wrapped in its belly, </a:t>
            </a: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green </a:t>
            </a:r>
            <a:r>
              <a:rPr lang="en-US" sz="1300" dirty="0">
                <a:latin typeface="Reliq" pitchFamily="2" charset="0"/>
              </a:rPr>
              <a:t>apple </a:t>
            </a:r>
            <a:r>
              <a:rPr lang="en-US" sz="1300" dirty="0" smtClean="0">
                <a:latin typeface="Reliq" pitchFamily="2" charset="0"/>
              </a:rPr>
              <a:t>puree, homemade </a:t>
            </a:r>
            <a:r>
              <a:rPr lang="en-US" sz="1300" dirty="0">
                <a:latin typeface="Reliq" pitchFamily="2" charset="0"/>
              </a:rPr>
              <a:t>mustard </a:t>
            </a:r>
            <a:r>
              <a:rPr lang="en-US" sz="1300" dirty="0" smtClean="0">
                <a:latin typeface="Reliq" pitchFamily="2" charset="0"/>
              </a:rPr>
              <a:t>jus, </a:t>
            </a: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g</a:t>
            </a:r>
            <a:r>
              <a:rPr lang="en-US" sz="1300" dirty="0" smtClean="0">
                <a:latin typeface="Reliq" pitchFamily="2" charset="0"/>
              </a:rPr>
              <a:t>ratin vegetables  240</a:t>
            </a: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roast chicken, </a:t>
            </a:r>
            <a:r>
              <a:rPr lang="en-US" sz="1300" dirty="0" err="1">
                <a:latin typeface="Reliq" pitchFamily="2" charset="0"/>
              </a:rPr>
              <a:t>m</a:t>
            </a:r>
            <a:r>
              <a:rPr lang="en-US" sz="1300" dirty="0" err="1" smtClean="0">
                <a:latin typeface="Reliq" pitchFamily="2" charset="0"/>
              </a:rPr>
              <a:t>editerranean</a:t>
            </a:r>
            <a:r>
              <a:rPr lang="en-US" sz="1300" dirty="0" smtClean="0">
                <a:latin typeface="Reliq" pitchFamily="2" charset="0"/>
              </a:rPr>
              <a:t> herbs, </a:t>
            </a:r>
            <a:r>
              <a:rPr lang="en-US" sz="1300" dirty="0">
                <a:latin typeface="Reliq" pitchFamily="2" charset="0"/>
              </a:rPr>
              <a:t>asparagus, </a:t>
            </a: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roasted </a:t>
            </a:r>
            <a:r>
              <a:rPr lang="en-US" sz="1300" dirty="0">
                <a:latin typeface="Reliq" pitchFamily="2" charset="0"/>
              </a:rPr>
              <a:t>potato  </a:t>
            </a:r>
            <a:r>
              <a:rPr lang="en-US" sz="1300" dirty="0" smtClean="0">
                <a:latin typeface="Reliq" pitchFamily="2" charset="0"/>
              </a:rPr>
              <a:t>210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b="1" i="1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800" b="1" i="1" dirty="0" smtClean="0">
                <a:latin typeface="Reliq" pitchFamily="2" charset="0"/>
              </a:rPr>
              <a:t>side dishes   any 55</a:t>
            </a:r>
            <a:endParaRPr lang="en-US" sz="1800" b="1" i="1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sautéed </a:t>
            </a:r>
            <a:r>
              <a:rPr lang="en-US" sz="1300" dirty="0">
                <a:latin typeface="Reliq" pitchFamily="2" charset="0"/>
              </a:rPr>
              <a:t>spinach with </a:t>
            </a:r>
            <a:r>
              <a:rPr lang="en-US" sz="1300" dirty="0" smtClean="0">
                <a:latin typeface="Reliq" pitchFamily="2" charset="0"/>
              </a:rPr>
              <a:t>garlic, chili flakes </a:t>
            </a:r>
          </a:p>
          <a:p>
            <a:pPr>
              <a:lnSpc>
                <a:spcPts val="1300"/>
              </a:lnSpc>
            </a:pPr>
            <a:endParaRPr lang="en-US" sz="1300" strike="sngStrike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your </a:t>
            </a:r>
            <a:r>
              <a:rPr lang="en-US" sz="1300" dirty="0">
                <a:latin typeface="Reliq" pitchFamily="2" charset="0"/>
              </a:rPr>
              <a:t>choice of: </a:t>
            </a:r>
            <a:r>
              <a:rPr lang="en-US" sz="1300" dirty="0" smtClean="0">
                <a:latin typeface="Reliq" pitchFamily="2" charset="0"/>
              </a:rPr>
              <a:t>fried, roasted </a:t>
            </a:r>
            <a:r>
              <a:rPr lang="en-US" sz="1300" dirty="0">
                <a:latin typeface="Reliq" pitchFamily="2" charset="0"/>
              </a:rPr>
              <a:t>or </a:t>
            </a:r>
            <a:r>
              <a:rPr lang="en-US" sz="1300" dirty="0" smtClean="0">
                <a:latin typeface="Reliq" pitchFamily="2" charset="0"/>
              </a:rPr>
              <a:t>mashed potato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grilled </a:t>
            </a:r>
            <a:r>
              <a:rPr lang="en-US" sz="1300" dirty="0">
                <a:latin typeface="Reliq" pitchFamily="2" charset="0"/>
              </a:rPr>
              <a:t>asparagus  </a:t>
            </a: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grilled </a:t>
            </a:r>
            <a:r>
              <a:rPr lang="en-US" sz="1300" dirty="0">
                <a:latin typeface="Reliq" pitchFamily="2" charset="0"/>
              </a:rPr>
              <a:t>seasonal </a:t>
            </a:r>
            <a:r>
              <a:rPr lang="en-US" sz="1300" dirty="0" smtClean="0">
                <a:latin typeface="Reliq" pitchFamily="2" charset="0"/>
              </a:rPr>
              <a:t>mix vegetables 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800" b="1" i="1" dirty="0">
                <a:latin typeface="Reliq" pitchFamily="2" charset="0"/>
              </a:rPr>
              <a:t>c</a:t>
            </a:r>
            <a:r>
              <a:rPr lang="en-US" sz="1800" b="1" i="1" dirty="0" smtClean="0">
                <a:latin typeface="Reliq" pitchFamily="2" charset="0"/>
              </a:rPr>
              <a:t>heese</a:t>
            </a:r>
            <a:endParaRPr lang="en-US" sz="1800" b="1" i="1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selection of artisan cheeses, homemade fruit jam 150</a:t>
            </a:r>
            <a:endParaRPr lang="en-US" sz="1300" dirty="0">
              <a:latin typeface="Reliq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96481" y="691612"/>
            <a:ext cx="2876117" cy="7126889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r">
              <a:lnSpc>
                <a:spcPts val="1300"/>
              </a:lnSpc>
            </a:pPr>
            <a:r>
              <a:rPr lang="en-US" sz="1800" b="1" i="1" dirty="0" smtClean="0">
                <a:latin typeface="Reliq" pitchFamily="2" charset="0"/>
              </a:rPr>
              <a:t>secondi di carne</a:t>
            </a:r>
          </a:p>
          <a:p>
            <a:pPr algn="r"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filetto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manzo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ai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ferri</a:t>
            </a:r>
            <a:r>
              <a:rPr lang="en-US" sz="1300" dirty="0" smtClean="0">
                <a:latin typeface="Reliq" pitchFamily="2" charset="0"/>
              </a:rPr>
              <a:t>,</a:t>
            </a:r>
          </a:p>
          <a:p>
            <a:pPr algn="r"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riduzione</a:t>
            </a:r>
            <a:r>
              <a:rPr lang="en-US" sz="1300" dirty="0" smtClean="0">
                <a:latin typeface="Reliq" pitchFamily="2" charset="0"/>
              </a:rPr>
              <a:t> di vino </a:t>
            </a:r>
            <a:r>
              <a:rPr lang="en-US" sz="1300" dirty="0" err="1" smtClean="0">
                <a:latin typeface="Reliq" pitchFamily="2" charset="0"/>
              </a:rPr>
              <a:t>rosso</a:t>
            </a:r>
            <a:endParaRPr lang="en-US" sz="1300" dirty="0" smtClean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controfiletto</a:t>
            </a:r>
            <a:r>
              <a:rPr lang="en-US" sz="1300" dirty="0" smtClean="0">
                <a:latin typeface="Reliq" pitchFamily="2" charset="0"/>
              </a:rPr>
              <a:t> al </a:t>
            </a:r>
            <a:r>
              <a:rPr lang="en-US" sz="1300" dirty="0" err="1" smtClean="0">
                <a:latin typeface="Reliq" pitchFamily="2" charset="0"/>
              </a:rPr>
              <a:t>rosmarino</a:t>
            </a:r>
            <a:r>
              <a:rPr lang="en-US" sz="1300" dirty="0" smtClean="0">
                <a:latin typeface="Reliq" pitchFamily="2" charset="0"/>
              </a:rPr>
              <a:t> e </a:t>
            </a:r>
            <a:r>
              <a:rPr lang="en-US" sz="1300" dirty="0" err="1" smtClean="0">
                <a:latin typeface="Reliq" pitchFamily="2" charset="0"/>
              </a:rPr>
              <a:t>balsamico</a:t>
            </a:r>
            <a:endParaRPr lang="en-US" sz="1300" dirty="0" smtClean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ossobuco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brasato</a:t>
            </a:r>
            <a:r>
              <a:rPr lang="en-US" sz="1300" dirty="0" smtClean="0">
                <a:latin typeface="Reliq" pitchFamily="2" charset="0"/>
              </a:rPr>
              <a:t> al vino </a:t>
            </a:r>
            <a:r>
              <a:rPr lang="en-US" sz="1300" dirty="0" err="1" smtClean="0">
                <a:latin typeface="Reliq" pitchFamily="2" charset="0"/>
              </a:rPr>
              <a:t>rosso</a:t>
            </a:r>
            <a:r>
              <a:rPr lang="en-US" sz="1300" dirty="0" smtClean="0">
                <a:latin typeface="Reliq" pitchFamily="2" charset="0"/>
              </a:rPr>
              <a:t> e </a:t>
            </a:r>
            <a:r>
              <a:rPr lang="en-US" sz="1300" dirty="0" err="1" smtClean="0">
                <a:latin typeface="Reliq" pitchFamily="2" charset="0"/>
              </a:rPr>
              <a:t>zucca</a:t>
            </a:r>
            <a:r>
              <a:rPr lang="en-US" sz="1300" dirty="0" smtClean="0">
                <a:latin typeface="Reliq" pitchFamily="2" charset="0"/>
              </a:rPr>
              <a:t> al </a:t>
            </a:r>
            <a:r>
              <a:rPr lang="en-US" sz="1300" dirty="0" err="1" smtClean="0">
                <a:latin typeface="Reliq" pitchFamily="2" charset="0"/>
              </a:rPr>
              <a:t>forno</a:t>
            </a:r>
            <a:r>
              <a:rPr lang="en-US" sz="1300" dirty="0" smtClean="0">
                <a:latin typeface="Reliq" pitchFamily="2" charset="0"/>
              </a:rPr>
              <a:t>  </a:t>
            </a:r>
          </a:p>
          <a:p>
            <a:pPr marL="0" lvl="1"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</a:p>
          <a:p>
            <a:pPr marL="0" lvl="1" algn="r"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cotoletta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vitello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alla</a:t>
            </a:r>
            <a:r>
              <a:rPr lang="en-US" sz="1300" dirty="0" smtClean="0">
                <a:latin typeface="Reliq" pitchFamily="2" charset="0"/>
              </a:rPr>
              <a:t> “</a:t>
            </a:r>
            <a:r>
              <a:rPr lang="en-US" sz="1300" dirty="0" err="1" smtClean="0">
                <a:latin typeface="Reliq" pitchFamily="2" charset="0"/>
              </a:rPr>
              <a:t>milanese</a:t>
            </a:r>
            <a:r>
              <a:rPr lang="en-US" sz="1300" dirty="0" smtClean="0">
                <a:latin typeface="Reliq" pitchFamily="2" charset="0"/>
              </a:rPr>
              <a:t>” </a:t>
            </a:r>
            <a:r>
              <a:rPr lang="en-US" sz="1300" dirty="0" err="1" smtClean="0">
                <a:latin typeface="Reliq" pitchFamily="2" charset="0"/>
              </a:rPr>
              <a:t>patate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arrosto</a:t>
            </a:r>
            <a:r>
              <a:rPr lang="en-US" sz="1300" dirty="0" smtClean="0">
                <a:latin typeface="Reliq" pitchFamily="2" charset="0"/>
              </a:rPr>
              <a:t> e </a:t>
            </a:r>
            <a:r>
              <a:rPr lang="en-US" sz="1300" dirty="0" err="1" smtClean="0">
                <a:latin typeface="Reliq" pitchFamily="2" charset="0"/>
              </a:rPr>
              <a:t>lattughino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brasato</a:t>
            </a:r>
            <a:r>
              <a:rPr lang="en-US" sz="1300" dirty="0" smtClean="0">
                <a:latin typeface="Reliq" pitchFamily="2" charset="0"/>
              </a:rPr>
              <a:t>  e </a:t>
            </a:r>
            <a:r>
              <a:rPr lang="en-US" sz="1300" dirty="0" err="1" smtClean="0">
                <a:latin typeface="Reliq" pitchFamily="2" charset="0"/>
              </a:rPr>
              <a:t>pomodoro</a:t>
            </a:r>
            <a:endParaRPr lang="en-US" sz="1300" dirty="0" smtClean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 marL="0" lvl="1"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/>
            </a:endParaRPr>
          </a:p>
          <a:p>
            <a:pPr algn="r"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800" b="1" i="1" dirty="0" err="1" smtClean="0">
                <a:latin typeface="Reliq" pitchFamily="2" charset="0"/>
              </a:rPr>
              <a:t>girarrost</a:t>
            </a:r>
            <a:r>
              <a:rPr lang="en-US" sz="1800" b="1" dirty="0" err="1" smtClean="0">
                <a:latin typeface="Reliq" pitchFamily="2" charset="0"/>
              </a:rPr>
              <a:t>o</a:t>
            </a:r>
            <a:endParaRPr lang="en-US" sz="1800" b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lonza</a:t>
            </a:r>
            <a:r>
              <a:rPr lang="en-US" sz="1300" dirty="0" smtClean="0">
                <a:latin typeface="Reliq" pitchFamily="2" charset="0"/>
              </a:rPr>
              <a:t> in </a:t>
            </a:r>
            <a:r>
              <a:rPr lang="en-US" sz="1300" dirty="0" err="1" smtClean="0">
                <a:latin typeface="Reliq" pitchFamily="2" charset="0"/>
              </a:rPr>
              <a:t>porchetta</a:t>
            </a:r>
            <a:r>
              <a:rPr lang="en-US" sz="1300" dirty="0" smtClean="0">
                <a:latin typeface="Reliq" pitchFamily="2" charset="0"/>
              </a:rPr>
              <a:t>, </a:t>
            </a:r>
            <a:r>
              <a:rPr lang="en-US" sz="1300" dirty="0" err="1" smtClean="0">
                <a:latin typeface="Reliq" pitchFamily="2" charset="0"/>
              </a:rPr>
              <a:t>purea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mele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verdi</a:t>
            </a:r>
            <a:r>
              <a:rPr lang="en-US" sz="1300" dirty="0" smtClean="0">
                <a:latin typeface="Reliq" pitchFamily="2" charset="0"/>
              </a:rPr>
              <a:t>, </a:t>
            </a:r>
            <a:r>
              <a:rPr lang="en-US" sz="1300" dirty="0" err="1" smtClean="0">
                <a:latin typeface="Reliq" pitchFamily="2" charset="0"/>
              </a:rPr>
              <a:t>riduzione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alla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senape</a:t>
            </a:r>
            <a:r>
              <a:rPr lang="en-US" sz="1300" dirty="0" smtClean="0">
                <a:latin typeface="Reliq" pitchFamily="2" charset="0"/>
              </a:rPr>
              <a:t> e </a:t>
            </a:r>
            <a:r>
              <a:rPr lang="en-US" sz="1300" dirty="0" err="1" smtClean="0">
                <a:latin typeface="Reliq" pitchFamily="2" charset="0"/>
              </a:rPr>
              <a:t>verdurine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it-IT" sz="1300" dirty="0" smtClean="0">
                <a:latin typeface="Reliq" pitchFamily="2" charset="0"/>
              </a:rPr>
              <a:t>pollo allo spiedo, </a:t>
            </a:r>
          </a:p>
          <a:p>
            <a:pPr algn="r">
              <a:lnSpc>
                <a:spcPts val="1300"/>
              </a:lnSpc>
            </a:pPr>
            <a:r>
              <a:rPr lang="it-IT" sz="1300" dirty="0" smtClean="0">
                <a:latin typeface="Reliq" pitchFamily="2" charset="0"/>
              </a:rPr>
              <a:t>farcito alle erbe mediterranee, asparagi, patate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800" b="1" i="1" dirty="0" err="1" smtClean="0">
                <a:latin typeface="Reliq" pitchFamily="2" charset="0"/>
              </a:rPr>
              <a:t>contorni</a:t>
            </a:r>
            <a:endParaRPr lang="en-US" sz="18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spinaci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patate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asparagi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ortaggi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800" b="1" i="1" dirty="0" err="1" smtClean="0">
                <a:latin typeface="Reliq" pitchFamily="2" charset="0"/>
              </a:rPr>
              <a:t>formaggi</a:t>
            </a:r>
            <a:endParaRPr lang="en-US" sz="18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selezione</a:t>
            </a:r>
            <a:r>
              <a:rPr lang="en-US" sz="1300" dirty="0" smtClean="0">
                <a:latin typeface="Reliq" pitchFamily="2" charset="0"/>
              </a:rPr>
              <a:t> di </a:t>
            </a:r>
            <a:r>
              <a:rPr lang="en-US" sz="1300" dirty="0" err="1" smtClean="0">
                <a:latin typeface="Reliq" pitchFamily="2" charset="0"/>
              </a:rPr>
              <a:t>formaggi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artigianali</a:t>
            </a:r>
            <a:r>
              <a:rPr lang="en-US" sz="1300" dirty="0" smtClean="0">
                <a:latin typeface="Reliq" pitchFamily="2" charset="0"/>
              </a:rPr>
              <a:t> </a:t>
            </a:r>
            <a:endParaRPr lang="en-US" sz="1300" dirty="0">
              <a:latin typeface="Reliq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748174" y="8443430"/>
            <a:ext cx="4596226" cy="298097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354"/>
              </a:lnSpc>
            </a:pPr>
            <a:r>
              <a:rPr lang="en-US" sz="1000" i="1" dirty="0">
                <a:latin typeface="Reliq" pitchFamily="2" charset="0"/>
              </a:rPr>
              <a:t>w</a:t>
            </a:r>
            <a:r>
              <a:rPr lang="en-US" sz="1000" i="1" dirty="0" smtClean="0">
                <a:latin typeface="Reliq" pitchFamily="2" charset="0"/>
              </a:rPr>
              <a:t>e love it               vegetarian selection                   contains pork                gluten free</a:t>
            </a:r>
            <a:endParaRPr lang="en-US" sz="1000" i="1" dirty="0">
              <a:latin typeface="Reliq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26262" y="8771577"/>
            <a:ext cx="6075337" cy="559066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US" sz="1200" dirty="0">
                <a:latin typeface="Reliq" panose="02000506040000020004" pitchFamily="2" charset="0"/>
              </a:rPr>
              <a:t>If you have any concerns regarding food allergies, please alert your server prior to ordering</a:t>
            </a:r>
          </a:p>
          <a:p>
            <a:pPr algn="ctr">
              <a:lnSpc>
                <a:spcPts val="1100"/>
              </a:lnSpc>
            </a:pPr>
            <a:endParaRPr lang="en-US" sz="1200" dirty="0">
              <a:latin typeface="Reliq" panose="02000506040000020004" pitchFamily="2" charset="0"/>
            </a:endParaRPr>
          </a:p>
          <a:p>
            <a:pPr algn="ctr">
              <a:lnSpc>
                <a:spcPts val="1100"/>
              </a:lnSpc>
            </a:pPr>
            <a:r>
              <a:rPr lang="en-US" sz="1200" b="1" dirty="0">
                <a:latin typeface="Reliq" pitchFamily="2" charset="0"/>
              </a:rPr>
              <a:t>p</a:t>
            </a:r>
            <a:r>
              <a:rPr lang="en-US" sz="1200" b="1" dirty="0" smtClean="0">
                <a:latin typeface="Reliq" pitchFamily="2" charset="0"/>
              </a:rPr>
              <a:t>rices </a:t>
            </a:r>
            <a:r>
              <a:rPr lang="en-US" sz="1200" b="1" dirty="0">
                <a:latin typeface="Reliq" pitchFamily="2" charset="0"/>
              </a:rPr>
              <a:t>are </a:t>
            </a:r>
            <a:r>
              <a:rPr lang="en-US" sz="1200" b="1" dirty="0" smtClean="0">
                <a:latin typeface="Reliq" pitchFamily="2" charset="0"/>
              </a:rPr>
              <a:t>in </a:t>
            </a:r>
            <a:r>
              <a:rPr lang="en-US" sz="1200" b="1" dirty="0">
                <a:latin typeface="Reliq" pitchFamily="2" charset="0"/>
              </a:rPr>
              <a:t>t</a:t>
            </a:r>
            <a:r>
              <a:rPr lang="en-US" sz="1200" b="1" dirty="0" smtClean="0">
                <a:latin typeface="Reliq" pitchFamily="2" charset="0"/>
              </a:rPr>
              <a:t>housand IDR, 21</a:t>
            </a:r>
            <a:r>
              <a:rPr lang="en-US" sz="1200" b="1" dirty="0">
                <a:latin typeface="Reliq" pitchFamily="2" charset="0"/>
              </a:rPr>
              <a:t>% </a:t>
            </a:r>
            <a:r>
              <a:rPr lang="en-US" sz="1200" b="1" dirty="0" smtClean="0">
                <a:latin typeface="Reliq" pitchFamily="2" charset="0"/>
              </a:rPr>
              <a:t>government </a:t>
            </a:r>
            <a:r>
              <a:rPr lang="en-US" sz="1200" b="1" dirty="0">
                <a:latin typeface="Reliq" pitchFamily="2" charset="0"/>
              </a:rPr>
              <a:t>tax &amp; </a:t>
            </a:r>
            <a:r>
              <a:rPr lang="en-US" sz="1200" b="1" dirty="0" smtClean="0">
                <a:latin typeface="Reliq" pitchFamily="2" charset="0"/>
              </a:rPr>
              <a:t>Service charge is applicable </a:t>
            </a:r>
            <a:endParaRPr lang="en-US" sz="1200" b="1" dirty="0">
              <a:latin typeface="Reliq" pitchFamily="2" charset="0"/>
            </a:endParaRPr>
          </a:p>
        </p:txBody>
      </p:sp>
      <p:pic>
        <p:nvPicPr>
          <p:cNvPr id="6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6301" y="4545761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8229600" y="5182419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8787" y="8487931"/>
            <a:ext cx="1508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53" t="6075" r="5798" b="10629"/>
          <a:stretch>
            <a:fillRect/>
          </a:stretch>
        </p:blipFill>
        <p:spPr bwMode="auto">
          <a:xfrm>
            <a:off x="8896913" y="8481598"/>
            <a:ext cx="131578" cy="1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 descr="1_PREG_WELOVEIT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02710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280" y="5562600"/>
            <a:ext cx="1016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216" y="3905385"/>
            <a:ext cx="228750" cy="123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raisua.APAC\AppData\Local\Microsoft\Windows\Temporary Internet Files\Content.Outlook\A414OF9H\Pork_grey cop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8159" y="8551851"/>
            <a:ext cx="251972" cy="135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215" y="1066800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157" y="1599021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718" y="3886200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346" y="4556245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1510" y="8531070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205" y="5196459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6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625" y="8763000"/>
            <a:ext cx="6090834" cy="559066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US" sz="1200" dirty="0">
                <a:latin typeface="Reliq" panose="02000506040000020004" pitchFamily="2" charset="0"/>
              </a:rPr>
              <a:t>If you have any concerns regarding food allergies, please alert your server prior to ordering</a:t>
            </a:r>
          </a:p>
          <a:p>
            <a:pPr algn="ctr">
              <a:lnSpc>
                <a:spcPts val="1100"/>
              </a:lnSpc>
            </a:pPr>
            <a:endParaRPr lang="en-US" sz="1200" dirty="0">
              <a:latin typeface="Reliq" panose="02000506040000020004" pitchFamily="2" charset="0"/>
            </a:endParaRPr>
          </a:p>
          <a:p>
            <a:pPr algn="ctr">
              <a:lnSpc>
                <a:spcPts val="1100"/>
              </a:lnSpc>
            </a:pPr>
            <a:r>
              <a:rPr lang="en-US" sz="1200" b="1" dirty="0" smtClean="0">
                <a:latin typeface="Reliq" pitchFamily="2" charset="0"/>
              </a:rPr>
              <a:t>prices </a:t>
            </a:r>
            <a:r>
              <a:rPr lang="en-US" sz="1200" b="1" dirty="0">
                <a:latin typeface="Reliq" pitchFamily="2" charset="0"/>
              </a:rPr>
              <a:t>are </a:t>
            </a:r>
            <a:r>
              <a:rPr lang="en-US" sz="1200" b="1" dirty="0" smtClean="0">
                <a:latin typeface="Reliq" pitchFamily="2" charset="0"/>
              </a:rPr>
              <a:t>in thousand IDR,  </a:t>
            </a:r>
            <a:r>
              <a:rPr lang="en-US" sz="1200" b="1" dirty="0">
                <a:latin typeface="Reliq" pitchFamily="2" charset="0"/>
              </a:rPr>
              <a:t>21% Government tax &amp; Service </a:t>
            </a:r>
            <a:r>
              <a:rPr lang="en-US" sz="1200" b="1" dirty="0" smtClean="0">
                <a:latin typeface="Reliq" pitchFamily="2" charset="0"/>
              </a:rPr>
              <a:t>charge is applicable </a:t>
            </a:r>
            <a:endParaRPr lang="en-US" sz="1200" b="1" dirty="0">
              <a:latin typeface="Reliq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5625" y="8389849"/>
            <a:ext cx="1975375" cy="304509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ctr">
              <a:lnSpc>
                <a:spcPts val="1354"/>
              </a:lnSpc>
            </a:pPr>
            <a:r>
              <a:rPr lang="en-US" sz="1000" i="1" dirty="0" smtClean="0">
                <a:latin typeface="Reliq" pitchFamily="2" charset="0"/>
              </a:rPr>
              <a:t>we love it                 gluten free                              </a:t>
            </a:r>
            <a:endParaRPr lang="en-US" sz="1000" i="1" dirty="0">
              <a:latin typeface="Reliq" pitchFamily="2" charset="0"/>
            </a:endParaRPr>
          </a:p>
        </p:txBody>
      </p:sp>
      <p:pic>
        <p:nvPicPr>
          <p:cNvPr id="10" name="Picture 3" descr="1_PREG_WELOVEI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996" y="8457965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312" y="8475301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814146" y="3295650"/>
            <a:ext cx="4952997" cy="457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080934" y="704749"/>
            <a:ext cx="3475586" cy="3792643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>
              <a:lnSpc>
                <a:spcPts val="1300"/>
              </a:lnSpc>
            </a:pPr>
            <a:r>
              <a:rPr lang="en-US" sz="1800" b="1" i="1" dirty="0" smtClean="0">
                <a:latin typeface="Reliq" pitchFamily="2" charset="0"/>
              </a:rPr>
              <a:t>desserts   any  70</a:t>
            </a:r>
            <a:endParaRPr lang="en-US" sz="1800" b="1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anose="02000506040000020004" pitchFamily="2" charset="0"/>
              </a:rPr>
              <a:t>hazelnut chocolate from </a:t>
            </a:r>
            <a:r>
              <a:rPr lang="en-US" sz="1300" dirty="0" err="1">
                <a:latin typeface="Reliq" panose="02000506040000020004" pitchFamily="2" charset="0"/>
              </a:rPr>
              <a:t>turin</a:t>
            </a:r>
            <a:r>
              <a:rPr lang="en-US" sz="1300" dirty="0">
                <a:latin typeface="Reliq" panose="02000506040000020004" pitchFamily="2" charset="0"/>
              </a:rPr>
              <a:t>, </a:t>
            </a:r>
            <a:endParaRPr lang="en-US" sz="1300" dirty="0" smtClean="0">
              <a:latin typeface="Reliq" panose="02000506040000020004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topped </a:t>
            </a:r>
            <a:r>
              <a:rPr lang="en-US" sz="1300" dirty="0">
                <a:latin typeface="Reliq" panose="02000506040000020004" pitchFamily="2" charset="0"/>
              </a:rPr>
              <a:t>with hazelnut </a:t>
            </a:r>
            <a:r>
              <a:rPr lang="en-US" sz="1300" dirty="0" smtClean="0">
                <a:latin typeface="Reliq" panose="02000506040000020004" pitchFamily="2" charset="0"/>
              </a:rPr>
              <a:t>ice cream</a:t>
            </a:r>
            <a:endParaRPr lang="en-US" sz="1300" dirty="0">
              <a:latin typeface="Reliq" panose="02000506040000020004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Traditional almond milk pudding, </a:t>
            </a: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dark </a:t>
            </a:r>
            <a:r>
              <a:rPr lang="en-US" sz="1300" dirty="0">
                <a:latin typeface="Reliq" pitchFamily="2" charset="0"/>
              </a:rPr>
              <a:t>chocolate bits, and pistachio crumble   </a:t>
            </a: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 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m</a:t>
            </a:r>
            <a:r>
              <a:rPr lang="en-US" sz="1300" dirty="0" smtClean="0">
                <a:latin typeface="Reliq" pitchFamily="2" charset="0"/>
              </a:rPr>
              <a:t>ascarpone </a:t>
            </a:r>
            <a:r>
              <a:rPr lang="en-US" sz="1300" dirty="0">
                <a:latin typeface="Reliq" pitchFamily="2" charset="0"/>
              </a:rPr>
              <a:t>trifle, espresso, </a:t>
            </a:r>
            <a:r>
              <a:rPr lang="en-US" sz="1300" dirty="0" smtClean="0">
                <a:latin typeface="Reliq" pitchFamily="2" charset="0"/>
              </a:rPr>
              <a:t>brandy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Amaretto scented cream custard from </a:t>
            </a: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of </a:t>
            </a:r>
            <a:r>
              <a:rPr lang="en-US" sz="1300" dirty="0">
                <a:latin typeface="Reliq" pitchFamily="2" charset="0"/>
              </a:rPr>
              <a:t>my master chef “</a:t>
            </a:r>
            <a:r>
              <a:rPr lang="en-US" sz="1300" dirty="0" err="1">
                <a:latin typeface="Reliq" pitchFamily="2" charset="0"/>
              </a:rPr>
              <a:t>Fabrizio</a:t>
            </a:r>
            <a:r>
              <a:rPr lang="en-US" sz="1300" dirty="0">
                <a:latin typeface="Reliq" pitchFamily="2" charset="0"/>
              </a:rPr>
              <a:t>”  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pt-BR" sz="1300" dirty="0" smtClean="0">
                <a:latin typeface="Reliq" pitchFamily="2" charset="0"/>
              </a:rPr>
              <a:t>prego’s </a:t>
            </a:r>
            <a:r>
              <a:rPr lang="pt-BR" sz="1300" dirty="0">
                <a:latin typeface="Reliq" pitchFamily="2" charset="0"/>
              </a:rPr>
              <a:t>famous chocolate mud </a:t>
            </a:r>
            <a:r>
              <a:rPr lang="pt-BR" sz="1300" dirty="0" smtClean="0">
                <a:latin typeface="Reliq" pitchFamily="2" charset="0"/>
              </a:rPr>
              <a:t>pie</a:t>
            </a:r>
          </a:p>
          <a:p>
            <a:pPr>
              <a:lnSpc>
                <a:spcPts val="1300"/>
              </a:lnSpc>
            </a:pPr>
            <a:endParaRPr lang="pt-BR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c</a:t>
            </a:r>
            <a:r>
              <a:rPr lang="en-US" sz="1300" dirty="0" smtClean="0">
                <a:latin typeface="Reliq" pitchFamily="2" charset="0"/>
              </a:rPr>
              <a:t>hocolate </a:t>
            </a:r>
            <a:r>
              <a:rPr lang="en-US" sz="1300" dirty="0">
                <a:latin typeface="Reliq" pitchFamily="2" charset="0"/>
              </a:rPr>
              <a:t>volcano, passion fruit sorbet, </a:t>
            </a:r>
            <a:endParaRPr lang="en-US" sz="1300" dirty="0" smtClean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amarena</a:t>
            </a:r>
            <a:r>
              <a:rPr lang="en-US" sz="1300" dirty="0" smtClean="0">
                <a:latin typeface="Reliq" pitchFamily="2" charset="0"/>
              </a:rPr>
              <a:t> cherries </a:t>
            </a:r>
          </a:p>
          <a:p>
            <a:pPr>
              <a:lnSpc>
                <a:spcPts val="1300"/>
              </a:lnSpc>
            </a:pP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seasonal </a:t>
            </a:r>
            <a:r>
              <a:rPr lang="en-US" sz="1300" dirty="0">
                <a:latin typeface="Reliq" pitchFamily="2" charset="0"/>
              </a:rPr>
              <a:t>fruit </a:t>
            </a:r>
            <a:r>
              <a:rPr lang="en-US" sz="1300" dirty="0" smtClean="0">
                <a:latin typeface="Reliq" pitchFamily="2" charset="0"/>
              </a:rPr>
              <a:t>platter</a:t>
            </a: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  </a:t>
            </a:r>
            <a:endParaRPr lang="en-US" sz="1300" dirty="0">
              <a:latin typeface="Reliq" pitchFamily="2" charset="0"/>
            </a:endParaRPr>
          </a:p>
          <a:p>
            <a:pPr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ice creams &amp; sorbets 40 per scoop</a:t>
            </a:r>
            <a:endParaRPr lang="en-US" sz="1300" dirty="0">
              <a:latin typeface="Reliq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4817" y="714173"/>
            <a:ext cx="2876117" cy="3792643"/>
          </a:xfrm>
          <a:prstGeom prst="rect">
            <a:avLst/>
          </a:prstGeom>
          <a:noFill/>
        </p:spPr>
        <p:txBody>
          <a:bodyPr wrap="square" lIns="123764" tIns="61882" rIns="123764" bIns="61882" rtlCol="0">
            <a:spAutoFit/>
          </a:bodyPr>
          <a:lstStyle/>
          <a:p>
            <a:pPr algn="r">
              <a:lnSpc>
                <a:spcPts val="1300"/>
              </a:lnSpc>
            </a:pPr>
            <a:r>
              <a:rPr lang="en-US" sz="1800" b="1" i="1" dirty="0" err="1" smtClean="0">
                <a:latin typeface="Reliq" pitchFamily="2" charset="0"/>
              </a:rPr>
              <a:t>dolci</a:t>
            </a:r>
            <a:endParaRPr lang="en-US" sz="1800" b="1" i="1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/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anose="02000506040000020004" pitchFamily="2" charset="0"/>
              </a:rPr>
              <a:t>gianduiotto</a:t>
            </a:r>
            <a:r>
              <a:rPr lang="en-US" sz="1300" dirty="0" smtClean="0">
                <a:latin typeface="Reliq" panose="02000506040000020004" pitchFamily="2" charset="0"/>
              </a:rPr>
              <a:t> di </a:t>
            </a:r>
            <a:r>
              <a:rPr lang="en-US" sz="1300" dirty="0" err="1" smtClean="0">
                <a:latin typeface="Reliq" panose="02000506040000020004" pitchFamily="2" charset="0"/>
              </a:rPr>
              <a:t>torino</a:t>
            </a:r>
            <a:endParaRPr lang="en-US" sz="1300" dirty="0" smtClean="0">
              <a:latin typeface="Reliq" panose="02000506040000020004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/>
          </a:p>
          <a:p>
            <a:pPr algn="r">
              <a:lnSpc>
                <a:spcPts val="1300"/>
              </a:lnSpc>
            </a:pPr>
            <a:r>
              <a:rPr lang="en-US" sz="1300" dirty="0" smtClean="0"/>
              <a:t> 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Bianco </a:t>
            </a:r>
            <a:r>
              <a:rPr lang="en-US" sz="1300" dirty="0" err="1">
                <a:latin typeface="Reliq" pitchFamily="2" charset="0"/>
              </a:rPr>
              <a:t>mangiare</a:t>
            </a:r>
            <a:r>
              <a:rPr lang="en-US" sz="1300" dirty="0">
                <a:latin typeface="Reliq" pitchFamily="2" charset="0"/>
              </a:rPr>
              <a:t> </a:t>
            </a: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smtClean="0">
                <a:latin typeface="Reliq" pitchFamily="2" charset="0"/>
              </a:rPr>
              <a:t>tiramisu</a:t>
            </a: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>
                <a:latin typeface="Reliq" pitchFamily="2" charset="0"/>
              </a:rPr>
              <a:t>Ab fab </a:t>
            </a: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zuccotto</a:t>
            </a:r>
            <a:r>
              <a:rPr lang="en-US" sz="1300" dirty="0" smtClean="0">
                <a:latin typeface="Reliq" pitchFamily="2" charset="0"/>
              </a:rPr>
              <a:t> al </a:t>
            </a:r>
            <a:r>
              <a:rPr lang="en-US" sz="1300" dirty="0" err="1" smtClean="0">
                <a:latin typeface="Reliq" pitchFamily="2" charset="0"/>
              </a:rPr>
              <a:t>cioccolato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vulcano</a:t>
            </a:r>
            <a:r>
              <a:rPr lang="en-US" sz="1300" dirty="0" smtClean="0">
                <a:latin typeface="Reliq" pitchFamily="2" charset="0"/>
              </a:rPr>
              <a:t> </a:t>
            </a:r>
            <a:r>
              <a:rPr lang="en-US" sz="1300" dirty="0" err="1" smtClean="0">
                <a:latin typeface="Reliq" pitchFamily="2" charset="0"/>
              </a:rPr>
              <a:t>fondente</a:t>
            </a:r>
            <a:r>
              <a:rPr lang="en-US" sz="1300" dirty="0" smtClean="0">
                <a:latin typeface="Reliq" pitchFamily="2" charset="0"/>
              </a:rPr>
              <a:t> al </a:t>
            </a:r>
            <a:r>
              <a:rPr lang="en-US" sz="1300" dirty="0" err="1" smtClean="0">
                <a:latin typeface="Reliq" pitchFamily="2" charset="0"/>
              </a:rPr>
              <a:t>cioccolato</a:t>
            </a:r>
            <a:r>
              <a:rPr lang="en-US" sz="1300" dirty="0" smtClean="0">
                <a:latin typeface="Reliq" pitchFamily="2" charset="0"/>
              </a:rPr>
              <a:t> 75%</a:t>
            </a: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frutta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smtClean="0"/>
              <a:t>  </a:t>
            </a:r>
            <a:endParaRPr lang="en-US" sz="1300" dirty="0" smtClean="0">
              <a:latin typeface="Reliq" pitchFamily="2" charset="0"/>
            </a:endParaRPr>
          </a:p>
          <a:p>
            <a:pPr algn="r">
              <a:lnSpc>
                <a:spcPts val="1300"/>
              </a:lnSpc>
            </a:pPr>
            <a:r>
              <a:rPr lang="en-US" sz="1300" dirty="0" err="1" smtClean="0">
                <a:latin typeface="Reliq" pitchFamily="2" charset="0"/>
              </a:rPr>
              <a:t>gelati</a:t>
            </a:r>
            <a:r>
              <a:rPr lang="en-US" sz="1300" dirty="0" smtClean="0">
                <a:latin typeface="Reliq" pitchFamily="2" charset="0"/>
              </a:rPr>
              <a:t> e </a:t>
            </a:r>
            <a:r>
              <a:rPr lang="en-US" sz="1300" dirty="0" err="1" smtClean="0">
                <a:latin typeface="Reliq" pitchFamily="2" charset="0"/>
              </a:rPr>
              <a:t>sorbetti</a:t>
            </a:r>
            <a:endParaRPr lang="en-US" sz="1300" dirty="0">
              <a:latin typeface="Reliq" pitchFamily="2" charset="0"/>
            </a:endParaRPr>
          </a:p>
        </p:txBody>
      </p:sp>
      <p:pic>
        <p:nvPicPr>
          <p:cNvPr id="23" name="Picture 3" descr="1_PREG_WELOVEI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317" y="2088957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 descr="1_PREG_WELOVEIT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683" y="2918270"/>
            <a:ext cx="153681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I:\Aa-office\Menu Simbols\Symbols_jpg\g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341" y="4271772"/>
            <a:ext cx="179832" cy="161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623274" y="4838700"/>
            <a:ext cx="2939535" cy="38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45374" y="4933950"/>
            <a:ext cx="4871120" cy="3339210"/>
          </a:xfrm>
          <a:prstGeom prst="rect">
            <a:avLst/>
          </a:prstGeom>
        </p:spPr>
        <p:txBody>
          <a:bodyPr wrap="square" lIns="68415" tIns="34208" rIns="68415" bIns="34208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sz="1800" b="1" dirty="0" err="1" smtClean="0">
                <a:latin typeface="Reliq" panose="02000506040000020004" pitchFamily="2" charset="0"/>
              </a:rPr>
              <a:t>coppe</a:t>
            </a:r>
            <a:r>
              <a:rPr lang="en-US" sz="1800" b="1" dirty="0" smtClean="0">
                <a:latin typeface="Reliq" panose="02000506040000020004" pitchFamily="2" charset="0"/>
              </a:rPr>
              <a:t> gelato  </a:t>
            </a:r>
            <a:r>
              <a:rPr lang="en-US" sz="1800" dirty="0" smtClean="0">
                <a:latin typeface="Reliq" panose="02000506040000020004" pitchFamily="2" charset="0"/>
              </a:rPr>
              <a:t>(ice-cream sundae)</a:t>
            </a:r>
            <a:endParaRPr lang="en-US" sz="1800" dirty="0">
              <a:latin typeface="Reliq" panose="02000506040000020004" pitchFamily="2" charset="0"/>
            </a:endParaRPr>
          </a:p>
          <a:p>
            <a:pPr algn="ctr">
              <a:lnSpc>
                <a:spcPts val="1500"/>
              </a:lnSpc>
            </a:pPr>
            <a:r>
              <a:rPr lang="en-US" sz="1600" dirty="0" smtClean="0">
                <a:latin typeface="Reliq" panose="02000506040000020004" pitchFamily="2" charset="0"/>
              </a:rPr>
              <a:t> </a:t>
            </a:r>
          </a:p>
          <a:p>
            <a:pPr algn="ctr">
              <a:lnSpc>
                <a:spcPts val="1500"/>
              </a:lnSpc>
            </a:pPr>
            <a:r>
              <a:rPr lang="en-US" sz="1300" b="1" dirty="0" err="1" smtClean="0">
                <a:latin typeface="Reliq" panose="02000506040000020004" pitchFamily="2" charset="0"/>
              </a:rPr>
              <a:t>Fragolosa</a:t>
            </a:r>
            <a:r>
              <a:rPr lang="en-US" sz="1300" b="1" dirty="0" smtClean="0">
                <a:latin typeface="Reliq" panose="02000506040000020004" pitchFamily="2" charset="0"/>
              </a:rPr>
              <a:t>  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vanilla gelato, marinated fresh strawberry, whipped cream, 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strawberry sauce, wafer, chocolate chips   125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 </a:t>
            </a:r>
          </a:p>
          <a:p>
            <a:pPr algn="ctr">
              <a:lnSpc>
                <a:spcPts val="1500"/>
              </a:lnSpc>
            </a:pPr>
            <a:r>
              <a:rPr lang="en-US" sz="1300" b="1" dirty="0" smtClean="0">
                <a:latin typeface="Reliq" panose="02000506040000020004" pitchFamily="2" charset="0"/>
              </a:rPr>
              <a:t>Regina Elena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chocolate chip gelato, pear in syrup, candied peanuts, 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whipped cream, chocolate sauce, wafer  130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 </a:t>
            </a:r>
          </a:p>
          <a:p>
            <a:pPr algn="ctr">
              <a:lnSpc>
                <a:spcPts val="1500"/>
              </a:lnSpc>
            </a:pPr>
            <a:r>
              <a:rPr lang="en-US" sz="1300" b="1" dirty="0" err="1" smtClean="0">
                <a:latin typeface="Reliq" panose="02000506040000020004" pitchFamily="2" charset="0"/>
              </a:rPr>
              <a:t>Coppa</a:t>
            </a:r>
            <a:r>
              <a:rPr lang="en-US" sz="1300" b="1" dirty="0" smtClean="0">
                <a:latin typeface="Reliq" panose="02000506040000020004" pitchFamily="2" charset="0"/>
              </a:rPr>
              <a:t> all’ </a:t>
            </a:r>
            <a:r>
              <a:rPr lang="en-US" sz="1300" b="1" dirty="0" err="1" smtClean="0">
                <a:latin typeface="Reliq" panose="02000506040000020004" pitchFamily="2" charset="0"/>
              </a:rPr>
              <a:t>amarena</a:t>
            </a:r>
            <a:r>
              <a:rPr lang="en-US" sz="1300" b="1" dirty="0" smtClean="0">
                <a:latin typeface="Reliq" panose="02000506040000020004" pitchFamily="2" charset="0"/>
              </a:rPr>
              <a:t>  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milk and cherries gelato, </a:t>
            </a:r>
            <a:r>
              <a:rPr lang="en-US" sz="1300" dirty="0" err="1" smtClean="0">
                <a:latin typeface="Reliq" panose="02000506040000020004" pitchFamily="2" charset="0"/>
              </a:rPr>
              <a:t>Fabbri</a:t>
            </a:r>
            <a:r>
              <a:rPr lang="en-US" sz="1300" dirty="0" smtClean="0">
                <a:latin typeface="Reliq" panose="02000506040000020004" pitchFamily="2" charset="0"/>
              </a:rPr>
              <a:t> </a:t>
            </a:r>
            <a:r>
              <a:rPr lang="en-US" sz="1300" dirty="0" err="1" smtClean="0">
                <a:latin typeface="Reliq" panose="02000506040000020004" pitchFamily="2" charset="0"/>
              </a:rPr>
              <a:t>amarena</a:t>
            </a:r>
            <a:r>
              <a:rPr lang="en-US" sz="1300" dirty="0" smtClean="0">
                <a:latin typeface="Reliq" panose="02000506040000020004" pitchFamily="2" charset="0"/>
              </a:rPr>
              <a:t> cherries, 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whipped cream, shortbread biscuit crumble, </a:t>
            </a:r>
            <a:r>
              <a:rPr lang="en-US" sz="1300" dirty="0" err="1" smtClean="0">
                <a:latin typeface="Reliq" panose="02000506040000020004" pitchFamily="2" charset="0"/>
              </a:rPr>
              <a:t>amarena</a:t>
            </a:r>
            <a:r>
              <a:rPr lang="en-US" sz="1300" dirty="0" smtClean="0">
                <a:latin typeface="Reliq" panose="02000506040000020004" pitchFamily="2" charset="0"/>
              </a:rPr>
              <a:t> sauce  138</a:t>
            </a:r>
            <a:r>
              <a:rPr lang="en-US" sz="1300" b="1" dirty="0" smtClean="0">
                <a:latin typeface="Reliq" panose="02000506040000020004" pitchFamily="2" charset="0"/>
              </a:rPr>
              <a:t> </a:t>
            </a:r>
            <a:r>
              <a:rPr lang="en-US" sz="1300" dirty="0" smtClean="0">
                <a:latin typeface="Reliq" panose="02000506040000020004" pitchFamily="2" charset="0"/>
              </a:rPr>
              <a:t>      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 </a:t>
            </a:r>
          </a:p>
          <a:p>
            <a:pPr algn="ctr">
              <a:lnSpc>
                <a:spcPts val="1500"/>
              </a:lnSpc>
            </a:pPr>
            <a:r>
              <a:rPr lang="en-US" sz="1300" b="1" dirty="0" smtClean="0">
                <a:latin typeface="Reliq" panose="02000506040000020004" pitchFamily="2" charset="0"/>
              </a:rPr>
              <a:t>Banana split 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caramelized banana, strawberry gelato, chocolate gelato, vanilla gelato,</a:t>
            </a:r>
          </a:p>
          <a:p>
            <a:pPr algn="ctr">
              <a:lnSpc>
                <a:spcPts val="1500"/>
              </a:lnSpc>
            </a:pPr>
            <a:r>
              <a:rPr lang="en-US" sz="1300" dirty="0" smtClean="0">
                <a:latin typeface="Reliq" panose="02000506040000020004" pitchFamily="2" charset="0"/>
              </a:rPr>
              <a:t> chocolate sauce, whipped cream, almond fillet, maraschino cherries, wafer  145</a:t>
            </a:r>
            <a:endParaRPr lang="en-US" sz="1300" dirty="0">
              <a:latin typeface="Reliq" panose="02000506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14137</TotalTime>
  <Words>1287</Words>
  <Application>Microsoft Office PowerPoint</Application>
  <PresentationFormat>A3 Paper (297x420 mm)</PresentationFormat>
  <Paragraphs>466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Suastiti, Rai</dc:creator>
  <cp:lastModifiedBy>Suastiti, Rai</cp:lastModifiedBy>
  <cp:revision>490</cp:revision>
  <cp:lastPrinted>2017-10-12T01:02:10Z</cp:lastPrinted>
  <dcterms:created xsi:type="dcterms:W3CDTF">2013-07-11T23:28:59Z</dcterms:created>
  <dcterms:modified xsi:type="dcterms:W3CDTF">2017-10-12T01:03:10Z</dcterms:modified>
</cp:coreProperties>
</file>