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60" r:id="rId3"/>
    <p:sldId id="259" r:id="rId4"/>
    <p:sldId id="257" r:id="rId5"/>
    <p:sldId id="261" r:id="rId6"/>
  </p:sldIdLst>
  <p:sldSz cx="12801600" cy="9601200" type="A3"/>
  <p:notesSz cx="9939338" cy="14368463"/>
  <p:defaultTextStyle>
    <a:defPPr>
      <a:defRPr lang="en-US"/>
    </a:defPPr>
    <a:lvl1pPr marL="0" algn="l" defTabSz="12376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18820" algn="l" defTabSz="12376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37640" algn="l" defTabSz="12376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56461" algn="l" defTabSz="12376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75281" algn="l" defTabSz="12376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94101" algn="l" defTabSz="12376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712921" algn="l" defTabSz="12376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331741" algn="l" defTabSz="12376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950562" algn="l" defTabSz="12376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27630" autoAdjust="0"/>
    <p:restoredTop sz="91453" autoAdjust="0"/>
  </p:normalViewPr>
  <p:slideViewPr>
    <p:cSldViewPr>
      <p:cViewPr>
        <p:scale>
          <a:sx n="124" d="100"/>
          <a:sy n="124" d="100"/>
        </p:scale>
        <p:origin x="4626" y="2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3942" y="-96"/>
      </p:cViewPr>
      <p:guideLst>
        <p:guide orient="horz" pos="4526"/>
        <p:guide pos="313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5" y="36"/>
            <a:ext cx="4307047" cy="718423"/>
          </a:xfrm>
          <a:prstGeom prst="rect">
            <a:avLst/>
          </a:prstGeom>
        </p:spPr>
        <p:txBody>
          <a:bodyPr vert="horz" lIns="134430" tIns="67224" rIns="134430" bIns="67224" rtlCol="0"/>
          <a:lstStyle>
            <a:lvl1pPr algn="l">
              <a:defRPr sz="16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30021" y="36"/>
            <a:ext cx="4307047" cy="718423"/>
          </a:xfrm>
          <a:prstGeom prst="rect">
            <a:avLst/>
          </a:prstGeom>
        </p:spPr>
        <p:txBody>
          <a:bodyPr vert="horz" lIns="134430" tIns="67224" rIns="134430" bIns="67224" rtlCol="0"/>
          <a:lstStyle>
            <a:lvl1pPr algn="r">
              <a:defRPr sz="1600"/>
            </a:lvl1pPr>
          </a:lstStyle>
          <a:p>
            <a:fld id="{544F0F08-2CAD-4540-A900-A83E7402AD22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7950" y="1076325"/>
            <a:ext cx="7183438" cy="5387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4430" tIns="67224" rIns="134430" bIns="6722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3945" y="6825043"/>
            <a:ext cx="7951467" cy="6465810"/>
          </a:xfrm>
          <a:prstGeom prst="rect">
            <a:avLst/>
          </a:prstGeom>
        </p:spPr>
        <p:txBody>
          <a:bodyPr vert="horz" lIns="134430" tIns="67224" rIns="134430" bIns="6722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5" y="13647573"/>
            <a:ext cx="4307047" cy="718423"/>
          </a:xfrm>
          <a:prstGeom prst="rect">
            <a:avLst/>
          </a:prstGeom>
        </p:spPr>
        <p:txBody>
          <a:bodyPr vert="horz" lIns="134430" tIns="67224" rIns="134430" bIns="67224" rtlCol="0" anchor="b"/>
          <a:lstStyle>
            <a:lvl1pPr algn="l">
              <a:defRPr sz="16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30021" y="13647573"/>
            <a:ext cx="4307047" cy="718423"/>
          </a:xfrm>
          <a:prstGeom prst="rect">
            <a:avLst/>
          </a:prstGeom>
        </p:spPr>
        <p:txBody>
          <a:bodyPr vert="horz" lIns="134430" tIns="67224" rIns="134430" bIns="67224" rtlCol="0" anchor="b"/>
          <a:lstStyle>
            <a:lvl1pPr algn="r">
              <a:defRPr sz="1600"/>
            </a:lvl1pPr>
          </a:lstStyle>
          <a:p>
            <a:fld id="{DC6F6551-9B37-45DE-86E9-A46FC67C6EB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00348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376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18820" algn="l" defTabSz="12376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37640" algn="l" defTabSz="12376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56461" algn="l" defTabSz="12376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75281" algn="l" defTabSz="12376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94101" algn="l" defTabSz="12376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712921" algn="l" defTabSz="12376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331741" algn="l" defTabSz="12376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950562" algn="l" defTabSz="12376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7950" y="1076325"/>
            <a:ext cx="7183438" cy="5387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F6551-9B37-45DE-86E9-A46FC67C6EB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84387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F6551-9B37-45DE-86E9-A46FC67C6EB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69457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F6551-9B37-45DE-86E9-A46FC67C6EB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39686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1" y="2982599"/>
            <a:ext cx="10881360" cy="205803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1" y="5440680"/>
            <a:ext cx="8961121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188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37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564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752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941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7129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3317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9505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C70E9-E0A4-43B8-AD81-12F71ADE0A83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F34CA-80A7-4F8B-AE1E-71965551CE5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633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C70E9-E0A4-43B8-AD81-12F71ADE0A83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F34CA-80A7-4F8B-AE1E-71965551CE5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7694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239" y="6169661"/>
            <a:ext cx="10881360" cy="1906905"/>
          </a:xfrm>
        </p:spPr>
        <p:txBody>
          <a:bodyPr anchor="t"/>
          <a:lstStyle>
            <a:lvl1pPr algn="l">
              <a:defRPr sz="54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239" y="4069402"/>
            <a:ext cx="10881360" cy="2100261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1882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3764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856461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75281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94101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712921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331741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95056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C70E9-E0A4-43B8-AD81-12F71ADE0A83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F34CA-80A7-4F8B-AE1E-71965551CE5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4240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0063" y="2987040"/>
            <a:ext cx="4213860" cy="8447724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07285" y="2987040"/>
            <a:ext cx="4213860" cy="8447724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C70E9-E0A4-43B8-AD81-12F71ADE0A83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F34CA-80A7-4F8B-AE1E-71965551CE5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950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1" y="384493"/>
            <a:ext cx="11521441" cy="1600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2" y="2149160"/>
            <a:ext cx="5656263" cy="89566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18820" indent="0">
              <a:buNone/>
              <a:defRPr sz="2700" b="1"/>
            </a:lvl2pPr>
            <a:lvl3pPr marL="1237640" indent="0">
              <a:buNone/>
              <a:defRPr sz="2400" b="1"/>
            </a:lvl3pPr>
            <a:lvl4pPr marL="1856461" indent="0">
              <a:buNone/>
              <a:defRPr sz="2200" b="1"/>
            </a:lvl4pPr>
            <a:lvl5pPr marL="2475281" indent="0">
              <a:buNone/>
              <a:defRPr sz="2200" b="1"/>
            </a:lvl5pPr>
            <a:lvl6pPr marL="3094101" indent="0">
              <a:buNone/>
              <a:defRPr sz="2200" b="1"/>
            </a:lvl6pPr>
            <a:lvl7pPr marL="3712921" indent="0">
              <a:buNone/>
              <a:defRPr sz="2200" b="1"/>
            </a:lvl7pPr>
            <a:lvl8pPr marL="4331741" indent="0">
              <a:buNone/>
              <a:defRPr sz="2200" b="1"/>
            </a:lvl8pPr>
            <a:lvl9pPr marL="4950562" indent="0">
              <a:buNone/>
              <a:defRPr sz="2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2" y="3044827"/>
            <a:ext cx="5656263" cy="55318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41" y="2149160"/>
            <a:ext cx="5658484" cy="89566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18820" indent="0">
              <a:buNone/>
              <a:defRPr sz="2700" b="1"/>
            </a:lvl2pPr>
            <a:lvl3pPr marL="1237640" indent="0">
              <a:buNone/>
              <a:defRPr sz="2400" b="1"/>
            </a:lvl3pPr>
            <a:lvl4pPr marL="1856461" indent="0">
              <a:buNone/>
              <a:defRPr sz="2200" b="1"/>
            </a:lvl4pPr>
            <a:lvl5pPr marL="2475281" indent="0">
              <a:buNone/>
              <a:defRPr sz="2200" b="1"/>
            </a:lvl5pPr>
            <a:lvl6pPr marL="3094101" indent="0">
              <a:buNone/>
              <a:defRPr sz="2200" b="1"/>
            </a:lvl6pPr>
            <a:lvl7pPr marL="3712921" indent="0">
              <a:buNone/>
              <a:defRPr sz="2200" b="1"/>
            </a:lvl7pPr>
            <a:lvl8pPr marL="4331741" indent="0">
              <a:buNone/>
              <a:defRPr sz="2200" b="1"/>
            </a:lvl8pPr>
            <a:lvl9pPr marL="4950562" indent="0">
              <a:buNone/>
              <a:defRPr sz="2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41" y="3044827"/>
            <a:ext cx="5658484" cy="55318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C70E9-E0A4-43B8-AD81-12F71ADE0A83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F34CA-80A7-4F8B-AE1E-71965551CE5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579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C70E9-E0A4-43B8-AD81-12F71ADE0A83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F34CA-80A7-4F8B-AE1E-71965551CE5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637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C70E9-E0A4-43B8-AD81-12F71ADE0A83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F34CA-80A7-4F8B-AE1E-71965551CE5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820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3" y="382270"/>
            <a:ext cx="4211639" cy="162687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3" y="382273"/>
            <a:ext cx="7156451" cy="8194359"/>
          </a:xfrm>
        </p:spPr>
        <p:txBody>
          <a:bodyPr/>
          <a:lstStyle>
            <a:lvl1pPr>
              <a:defRPr sz="4300"/>
            </a:lvl1pPr>
            <a:lvl2pPr>
              <a:defRPr sz="38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3" y="2009143"/>
            <a:ext cx="4211639" cy="6567489"/>
          </a:xfrm>
        </p:spPr>
        <p:txBody>
          <a:bodyPr/>
          <a:lstStyle>
            <a:lvl1pPr marL="0" indent="0">
              <a:buNone/>
              <a:defRPr sz="1900"/>
            </a:lvl1pPr>
            <a:lvl2pPr marL="618820" indent="0">
              <a:buNone/>
              <a:defRPr sz="1600"/>
            </a:lvl2pPr>
            <a:lvl3pPr marL="1237640" indent="0">
              <a:buNone/>
              <a:defRPr sz="1400"/>
            </a:lvl3pPr>
            <a:lvl4pPr marL="1856461" indent="0">
              <a:buNone/>
              <a:defRPr sz="1200"/>
            </a:lvl4pPr>
            <a:lvl5pPr marL="2475281" indent="0">
              <a:buNone/>
              <a:defRPr sz="1200"/>
            </a:lvl5pPr>
            <a:lvl6pPr marL="3094101" indent="0">
              <a:buNone/>
              <a:defRPr sz="1200"/>
            </a:lvl6pPr>
            <a:lvl7pPr marL="3712921" indent="0">
              <a:buNone/>
              <a:defRPr sz="1200"/>
            </a:lvl7pPr>
            <a:lvl8pPr marL="4331741" indent="0">
              <a:buNone/>
              <a:defRPr sz="1200"/>
            </a:lvl8pPr>
            <a:lvl9pPr marL="4950562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C70E9-E0A4-43B8-AD81-12F71ADE0A83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F34CA-80A7-4F8B-AE1E-71965551CE5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0239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204" y="6720840"/>
            <a:ext cx="7680960" cy="793434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204" y="857885"/>
            <a:ext cx="7680960" cy="5760720"/>
          </a:xfrm>
        </p:spPr>
        <p:txBody>
          <a:bodyPr/>
          <a:lstStyle>
            <a:lvl1pPr marL="0" indent="0">
              <a:buNone/>
              <a:defRPr sz="4300"/>
            </a:lvl1pPr>
            <a:lvl2pPr marL="618820" indent="0">
              <a:buNone/>
              <a:defRPr sz="3800"/>
            </a:lvl2pPr>
            <a:lvl3pPr marL="1237640" indent="0">
              <a:buNone/>
              <a:defRPr sz="3200"/>
            </a:lvl3pPr>
            <a:lvl4pPr marL="1856461" indent="0">
              <a:buNone/>
              <a:defRPr sz="2700"/>
            </a:lvl4pPr>
            <a:lvl5pPr marL="2475281" indent="0">
              <a:buNone/>
              <a:defRPr sz="2700"/>
            </a:lvl5pPr>
            <a:lvl6pPr marL="3094101" indent="0">
              <a:buNone/>
              <a:defRPr sz="2700"/>
            </a:lvl6pPr>
            <a:lvl7pPr marL="3712921" indent="0">
              <a:buNone/>
              <a:defRPr sz="2700"/>
            </a:lvl7pPr>
            <a:lvl8pPr marL="4331741" indent="0">
              <a:buNone/>
              <a:defRPr sz="2700"/>
            </a:lvl8pPr>
            <a:lvl9pPr marL="4950562" indent="0">
              <a:buNone/>
              <a:defRPr sz="27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204" y="7514274"/>
            <a:ext cx="7680960" cy="1126806"/>
          </a:xfrm>
        </p:spPr>
        <p:txBody>
          <a:bodyPr/>
          <a:lstStyle>
            <a:lvl1pPr marL="0" indent="0">
              <a:buNone/>
              <a:defRPr sz="1900"/>
            </a:lvl1pPr>
            <a:lvl2pPr marL="618820" indent="0">
              <a:buNone/>
              <a:defRPr sz="1600"/>
            </a:lvl2pPr>
            <a:lvl3pPr marL="1237640" indent="0">
              <a:buNone/>
              <a:defRPr sz="1400"/>
            </a:lvl3pPr>
            <a:lvl4pPr marL="1856461" indent="0">
              <a:buNone/>
              <a:defRPr sz="1200"/>
            </a:lvl4pPr>
            <a:lvl5pPr marL="2475281" indent="0">
              <a:buNone/>
              <a:defRPr sz="1200"/>
            </a:lvl5pPr>
            <a:lvl6pPr marL="3094101" indent="0">
              <a:buNone/>
              <a:defRPr sz="1200"/>
            </a:lvl6pPr>
            <a:lvl7pPr marL="3712921" indent="0">
              <a:buNone/>
              <a:defRPr sz="1200"/>
            </a:lvl7pPr>
            <a:lvl8pPr marL="4331741" indent="0">
              <a:buNone/>
              <a:defRPr sz="1200"/>
            </a:lvl8pPr>
            <a:lvl9pPr marL="4950562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C70E9-E0A4-43B8-AD81-12F71ADE0A83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F34CA-80A7-4F8B-AE1E-71965551CE5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8721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C70E9-E0A4-43B8-AD81-12F71ADE0A83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F34CA-80A7-4F8B-AE1E-71965551CE5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671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60869" y="513400"/>
            <a:ext cx="2160272" cy="1092136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0065" y="513400"/>
            <a:ext cx="6267451" cy="1092136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C70E9-E0A4-43B8-AD81-12F71ADE0A83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F34CA-80A7-4F8B-AE1E-71965551CE5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320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0081" y="384493"/>
            <a:ext cx="11521441" cy="1600200"/>
          </a:xfrm>
          <a:prstGeom prst="rect">
            <a:avLst/>
          </a:prstGeom>
        </p:spPr>
        <p:txBody>
          <a:bodyPr vert="horz" lIns="123764" tIns="61882" rIns="123764" bIns="61882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1" y="2240282"/>
            <a:ext cx="11521441" cy="6336348"/>
          </a:xfrm>
          <a:prstGeom prst="rect">
            <a:avLst/>
          </a:prstGeom>
        </p:spPr>
        <p:txBody>
          <a:bodyPr vert="horz" lIns="123764" tIns="61882" rIns="123764" bIns="61882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" y="8898893"/>
            <a:ext cx="2987040" cy="511175"/>
          </a:xfrm>
          <a:prstGeom prst="rect">
            <a:avLst/>
          </a:prstGeom>
        </p:spPr>
        <p:txBody>
          <a:bodyPr vert="horz" lIns="123764" tIns="61882" rIns="123764" bIns="61882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FC70E9-E0A4-43B8-AD81-12F71ADE0A83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73881" y="8898893"/>
            <a:ext cx="4053840" cy="511175"/>
          </a:xfrm>
          <a:prstGeom prst="rect">
            <a:avLst/>
          </a:prstGeom>
        </p:spPr>
        <p:txBody>
          <a:bodyPr vert="horz" lIns="123764" tIns="61882" rIns="123764" bIns="61882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74480" y="8898893"/>
            <a:ext cx="2987040" cy="511175"/>
          </a:xfrm>
          <a:prstGeom prst="rect">
            <a:avLst/>
          </a:prstGeom>
        </p:spPr>
        <p:txBody>
          <a:bodyPr vert="horz" lIns="123764" tIns="61882" rIns="123764" bIns="61882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5F34CA-80A7-4F8B-AE1E-71965551CE5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14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37640" rtl="0" eaLnBrk="1" latinLnBrk="0" hangingPunct="1">
        <a:spcBef>
          <a:spcPct val="0"/>
        </a:spcBef>
        <a:buNone/>
        <a:defRPr sz="6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64115" indent="-464115" algn="l" defTabSz="1237640" rtl="0" eaLnBrk="1" latinLnBrk="0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1005583" indent="-386763" algn="l" defTabSz="1237640" rtl="0" eaLnBrk="1" latinLnBrk="0" hangingPunct="1">
        <a:spcBef>
          <a:spcPct val="20000"/>
        </a:spcBef>
        <a:buFont typeface="Arial" pitchFamily="34" charset="0"/>
        <a:buChar char="–"/>
        <a:defRPr sz="3800" kern="1200">
          <a:solidFill>
            <a:schemeClr val="tx1"/>
          </a:solidFill>
          <a:latin typeface="+mn-lt"/>
          <a:ea typeface="+mn-ea"/>
          <a:cs typeface="+mn-cs"/>
        </a:defRPr>
      </a:lvl2pPr>
      <a:lvl3pPr marL="1547051" indent="-309410" algn="l" defTabSz="123764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65871" indent="-309410" algn="l" defTabSz="1237640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84691" indent="-309410" algn="l" defTabSz="1237640" rtl="0" eaLnBrk="1" latinLnBrk="0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03511" indent="-309410" algn="l" defTabSz="123764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022331" indent="-309410" algn="l" defTabSz="123764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641152" indent="-309410" algn="l" defTabSz="123764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259972" indent="-309410" algn="l" defTabSz="123764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376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18820" algn="l" defTabSz="12376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37640" algn="l" defTabSz="12376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56461" algn="l" defTabSz="12376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75281" algn="l" defTabSz="12376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94101" algn="l" defTabSz="12376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712921" algn="l" defTabSz="12376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331741" algn="l" defTabSz="12376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950562" algn="l" defTabSz="12376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.jpe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924800" y="5688819"/>
            <a:ext cx="3807126" cy="586637"/>
          </a:xfrm>
          <a:prstGeom prst="rect">
            <a:avLst/>
          </a:prstGeom>
          <a:noFill/>
        </p:spPr>
        <p:txBody>
          <a:bodyPr wrap="square" lIns="123764" tIns="61882" rIns="123764" bIns="61882" rtlCol="0">
            <a:spAutoFit/>
          </a:bodyPr>
          <a:lstStyle/>
          <a:p>
            <a:pPr algn="ctr"/>
            <a:r>
              <a:rPr lang="en-US" sz="3000" b="1" i="1" dirty="0" smtClean="0">
                <a:latin typeface="Reliq" pitchFamily="2" charset="0"/>
              </a:rPr>
              <a:t>a la </a:t>
            </a:r>
            <a:r>
              <a:rPr lang="en-US" sz="3000" b="1" i="1" dirty="0" smtClean="0">
                <a:latin typeface="Reliq" pitchFamily="2" charset="0"/>
              </a:rPr>
              <a:t>carte lunch </a:t>
            </a:r>
            <a:r>
              <a:rPr lang="en-US" sz="3000" b="1" i="1" dirty="0" smtClean="0">
                <a:latin typeface="Reliq" pitchFamily="2" charset="0"/>
              </a:rPr>
              <a:t>menu</a:t>
            </a:r>
            <a:endParaRPr lang="en-US" sz="3000" b="1" i="1" dirty="0">
              <a:latin typeface="Reliq" pitchFamily="2" charset="0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" y="-247152"/>
            <a:ext cx="250010" cy="494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23764" tIns="61882" rIns="123764" bIns="61882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pic>
        <p:nvPicPr>
          <p:cNvPr id="4" name="Picture 2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7324" y="3590386"/>
            <a:ext cx="1600200" cy="1798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682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38118" y="573469"/>
            <a:ext cx="2923543" cy="7947627"/>
          </a:xfrm>
          <a:prstGeom prst="rect">
            <a:avLst/>
          </a:prstGeom>
          <a:noFill/>
        </p:spPr>
        <p:txBody>
          <a:bodyPr wrap="square" lIns="123764" tIns="61882" rIns="123764" bIns="61882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lang="en-US" sz="1800" b="1" i="1" dirty="0" smtClean="0">
                <a:latin typeface="Reliq" pitchFamily="2" charset="0"/>
              </a:rPr>
              <a:t>antipasti </a:t>
            </a:r>
            <a:r>
              <a:rPr lang="en-US" sz="1800" b="1" i="1" dirty="0" err="1" smtClean="0">
                <a:latin typeface="Reliq" pitchFamily="2" charset="0"/>
              </a:rPr>
              <a:t>freddi</a:t>
            </a:r>
            <a:r>
              <a:rPr lang="en-US" sz="1800" b="1" i="1" dirty="0" smtClean="0">
                <a:latin typeface="Reliq" pitchFamily="2" charset="0"/>
              </a:rPr>
              <a:t> </a:t>
            </a:r>
          </a:p>
          <a:p>
            <a:pPr algn="r"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r>
              <a:rPr lang="en-US" sz="1300" dirty="0" err="1" smtClean="0">
                <a:latin typeface="Reliq" pitchFamily="2" charset="0"/>
              </a:rPr>
              <a:t>affettati</a:t>
            </a:r>
            <a:r>
              <a:rPr lang="en-US" sz="1300" dirty="0" smtClean="0">
                <a:latin typeface="Reliq" pitchFamily="2" charset="0"/>
              </a:rPr>
              <a:t> all’ </a:t>
            </a:r>
            <a:r>
              <a:rPr lang="en-US" sz="1300" dirty="0" err="1" smtClean="0">
                <a:latin typeface="Reliq" pitchFamily="2" charset="0"/>
              </a:rPr>
              <a:t>italiana</a:t>
            </a:r>
            <a:r>
              <a:rPr lang="en-US" sz="1300" dirty="0" smtClean="0">
                <a:latin typeface="Reliq" pitchFamily="2" charset="0"/>
              </a:rPr>
              <a:t>,</a:t>
            </a:r>
          </a:p>
          <a:p>
            <a:pPr algn="r">
              <a:lnSpc>
                <a:spcPts val="1000"/>
              </a:lnSpc>
            </a:pPr>
            <a:r>
              <a:rPr lang="en-US" sz="1300" dirty="0" smtClean="0">
                <a:latin typeface="Reliq" pitchFamily="2" charset="0"/>
              </a:rPr>
              <a:t> </a:t>
            </a:r>
            <a:r>
              <a:rPr lang="en-US" sz="1300" dirty="0" err="1" smtClean="0">
                <a:latin typeface="Reliq" pitchFamily="2" charset="0"/>
              </a:rPr>
              <a:t>ideale</a:t>
            </a:r>
            <a:r>
              <a:rPr lang="en-US" sz="1300" dirty="0" smtClean="0">
                <a:latin typeface="Reliq" pitchFamily="2" charset="0"/>
              </a:rPr>
              <a:t> da </a:t>
            </a:r>
            <a:r>
              <a:rPr lang="en-US" sz="1300" dirty="0" err="1" smtClean="0">
                <a:latin typeface="Reliq" pitchFamily="2" charset="0"/>
              </a:rPr>
              <a:t>condividere</a:t>
            </a:r>
            <a:r>
              <a:rPr lang="en-US" sz="1300" dirty="0" smtClean="0">
                <a:latin typeface="Reliq" pitchFamily="2" charset="0"/>
              </a:rPr>
              <a:t> </a:t>
            </a:r>
          </a:p>
          <a:p>
            <a:pPr algn="r"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r>
              <a:rPr lang="en-US" sz="1300" dirty="0" smtClean="0">
                <a:latin typeface="Reliq" pitchFamily="2" charset="0"/>
              </a:rPr>
              <a:t>prosciutto e </a:t>
            </a:r>
            <a:r>
              <a:rPr lang="en-US" sz="1300" dirty="0" err="1" smtClean="0">
                <a:latin typeface="Reliq" pitchFamily="2" charset="0"/>
              </a:rPr>
              <a:t>melone</a:t>
            </a: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r>
              <a:rPr lang="en-US" sz="1300" dirty="0" smtClean="0">
                <a:latin typeface="Reliq" pitchFamily="2" charset="0"/>
              </a:rPr>
              <a:t>carpaccio di </a:t>
            </a:r>
            <a:r>
              <a:rPr lang="en-US" sz="1300" dirty="0" err="1" smtClean="0">
                <a:latin typeface="Reliq" pitchFamily="2" charset="0"/>
              </a:rPr>
              <a:t>manzo</a:t>
            </a:r>
            <a:r>
              <a:rPr lang="en-US" sz="1300" dirty="0" smtClean="0">
                <a:latin typeface="Reliq" pitchFamily="2" charset="0"/>
              </a:rPr>
              <a:t>, </a:t>
            </a:r>
            <a:r>
              <a:rPr lang="en-US" sz="1300" dirty="0" err="1" smtClean="0">
                <a:latin typeface="Reliq" pitchFamily="2" charset="0"/>
              </a:rPr>
              <a:t>rucola</a:t>
            </a:r>
            <a:r>
              <a:rPr lang="en-US" sz="1300" dirty="0" smtClean="0">
                <a:latin typeface="Reliq" pitchFamily="2" charset="0"/>
              </a:rPr>
              <a:t>, </a:t>
            </a:r>
          </a:p>
          <a:p>
            <a:pPr algn="r">
              <a:lnSpc>
                <a:spcPts val="1000"/>
              </a:lnSpc>
            </a:pPr>
            <a:r>
              <a:rPr lang="en-US" sz="1300" dirty="0" err="1" smtClean="0">
                <a:latin typeface="Reliq" pitchFamily="2" charset="0"/>
              </a:rPr>
              <a:t>parmigiano</a:t>
            </a:r>
            <a:r>
              <a:rPr lang="en-US" sz="1300" dirty="0" smtClean="0">
                <a:latin typeface="Reliq" pitchFamily="2" charset="0"/>
              </a:rPr>
              <a:t> </a:t>
            </a:r>
            <a:r>
              <a:rPr lang="en-US" sz="1300" dirty="0" err="1" smtClean="0">
                <a:latin typeface="Reliq" pitchFamily="2" charset="0"/>
              </a:rPr>
              <a:t>reggiano</a:t>
            </a: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r>
              <a:rPr lang="en-US" sz="1300" dirty="0" err="1" smtClean="0">
                <a:latin typeface="Reliq" pitchFamily="2" charset="0"/>
              </a:rPr>
              <a:t>burrata</a:t>
            </a:r>
            <a:r>
              <a:rPr lang="en-US" sz="1300" dirty="0" smtClean="0">
                <a:latin typeface="Reliq" pitchFamily="2" charset="0"/>
              </a:rPr>
              <a:t> con </a:t>
            </a:r>
            <a:r>
              <a:rPr lang="en-US" sz="1300" dirty="0" err="1" smtClean="0">
                <a:latin typeface="Reliq" pitchFamily="2" charset="0"/>
              </a:rPr>
              <a:t>pomodori</a:t>
            </a:r>
            <a:r>
              <a:rPr lang="en-US" sz="1300" dirty="0" smtClean="0">
                <a:latin typeface="Reliq" pitchFamily="2" charset="0"/>
              </a:rPr>
              <a:t> al </a:t>
            </a:r>
            <a:r>
              <a:rPr lang="en-US" sz="1300" dirty="0" err="1" smtClean="0">
                <a:latin typeface="Reliq" pitchFamily="2" charset="0"/>
              </a:rPr>
              <a:t>forno</a:t>
            </a:r>
            <a:r>
              <a:rPr lang="en-US" sz="1300" dirty="0" smtClean="0">
                <a:latin typeface="Reliq" pitchFamily="2" charset="0"/>
              </a:rPr>
              <a:t> </a:t>
            </a:r>
          </a:p>
          <a:p>
            <a:pPr algn="r">
              <a:lnSpc>
                <a:spcPts val="1000"/>
              </a:lnSpc>
            </a:pPr>
            <a:r>
              <a:rPr lang="en-US" sz="1300" dirty="0" smtClean="0">
                <a:latin typeface="Reliq" pitchFamily="2" charset="0"/>
              </a:rPr>
              <a:t>e pane </a:t>
            </a:r>
            <a:r>
              <a:rPr lang="en-US" sz="1300" dirty="0" err="1" smtClean="0">
                <a:latin typeface="Reliq" pitchFamily="2" charset="0"/>
              </a:rPr>
              <a:t>croccante</a:t>
            </a:r>
            <a:r>
              <a:rPr lang="en-US" sz="1300" dirty="0" smtClean="0">
                <a:latin typeface="Reliq" pitchFamily="2" charset="0"/>
              </a:rPr>
              <a:t> </a:t>
            </a:r>
          </a:p>
          <a:p>
            <a:pPr algn="r"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r>
              <a:rPr lang="en-US" sz="1300" dirty="0" smtClean="0">
                <a:latin typeface="Reliq" pitchFamily="2" charset="0"/>
              </a:rPr>
              <a:t>prego </a:t>
            </a:r>
            <a:r>
              <a:rPr lang="en-US" sz="1300" dirty="0" err="1" smtClean="0">
                <a:latin typeface="Reliq" pitchFamily="2" charset="0"/>
              </a:rPr>
              <a:t>bruschette</a:t>
            </a:r>
            <a:r>
              <a:rPr lang="en-US" sz="1300" dirty="0" smtClean="0">
                <a:latin typeface="Reliq" pitchFamily="2" charset="0"/>
              </a:rPr>
              <a:t> </a:t>
            </a:r>
            <a:r>
              <a:rPr lang="en-US" sz="1300" dirty="0" err="1" smtClean="0">
                <a:latin typeface="Reliq" pitchFamily="2" charset="0"/>
              </a:rPr>
              <a:t>miste</a:t>
            </a:r>
            <a:r>
              <a:rPr lang="en-US" sz="1300" dirty="0" smtClean="0">
                <a:latin typeface="Reliq" pitchFamily="2" charset="0"/>
              </a:rPr>
              <a:t> </a:t>
            </a:r>
          </a:p>
          <a:p>
            <a:pPr algn="r"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r>
              <a:rPr lang="en-US" sz="1300" dirty="0" smtClean="0">
                <a:latin typeface="Reliq" pitchFamily="2" charset="0"/>
              </a:rPr>
              <a:t>   </a:t>
            </a:r>
            <a:endParaRPr lang="en-US" sz="1300" b="1" i="1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r>
              <a:rPr lang="en-US" sz="1800" b="1" i="1" dirty="0" err="1" smtClean="0">
                <a:latin typeface="Reliq" pitchFamily="2" charset="0"/>
              </a:rPr>
              <a:t>insalatissime</a:t>
            </a:r>
            <a:r>
              <a:rPr lang="en-US" sz="1800" b="1" i="1" dirty="0" smtClean="0">
                <a:latin typeface="Reliq" pitchFamily="2" charset="0"/>
              </a:rPr>
              <a:t>  </a:t>
            </a:r>
            <a:endParaRPr lang="en-US" sz="1800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r>
              <a:rPr lang="en-US" sz="1300" dirty="0" err="1" smtClean="0">
                <a:latin typeface="Reliq" pitchFamily="2" charset="0"/>
              </a:rPr>
              <a:t>insalata</a:t>
            </a:r>
            <a:r>
              <a:rPr lang="en-US" sz="1300" dirty="0" smtClean="0">
                <a:latin typeface="Reliq" pitchFamily="2" charset="0"/>
              </a:rPr>
              <a:t> </a:t>
            </a:r>
            <a:r>
              <a:rPr lang="en-US" sz="1300" dirty="0">
                <a:latin typeface="Reliq" pitchFamily="2" charset="0"/>
              </a:rPr>
              <a:t>di </a:t>
            </a:r>
            <a:r>
              <a:rPr lang="en-US" sz="1300" dirty="0" err="1">
                <a:latin typeface="Reliq" pitchFamily="2" charset="0"/>
              </a:rPr>
              <a:t>gamberi</a:t>
            </a:r>
            <a:r>
              <a:rPr lang="en-US" sz="1300" dirty="0">
                <a:latin typeface="Reliq" pitchFamily="2" charset="0"/>
              </a:rPr>
              <a:t> e </a:t>
            </a:r>
            <a:r>
              <a:rPr lang="en-US" sz="1300" dirty="0" err="1">
                <a:latin typeface="Reliq" pitchFamily="2" charset="0"/>
              </a:rPr>
              <a:t>carciofi</a:t>
            </a:r>
            <a:r>
              <a:rPr lang="en-US" sz="1300" dirty="0">
                <a:latin typeface="Reliq" pitchFamily="2" charset="0"/>
              </a:rPr>
              <a:t> </a:t>
            </a:r>
          </a:p>
          <a:p>
            <a:pPr algn="r"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endParaRPr lang="en-US" sz="1300" dirty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r>
              <a:rPr lang="en-US" sz="1300" dirty="0" smtClean="0">
                <a:latin typeface="Reliq" pitchFamily="2" charset="0"/>
              </a:rPr>
              <a:t>prego </a:t>
            </a:r>
            <a:r>
              <a:rPr lang="en-US" sz="1300" dirty="0" err="1" smtClean="0">
                <a:latin typeface="Reliq" pitchFamily="2" charset="0"/>
              </a:rPr>
              <a:t>caesar’s</a:t>
            </a:r>
            <a:r>
              <a:rPr lang="en-US" sz="1300" dirty="0" smtClean="0">
                <a:latin typeface="Reliq" pitchFamily="2" charset="0"/>
              </a:rPr>
              <a:t> </a:t>
            </a:r>
            <a:r>
              <a:rPr lang="en-US" sz="1300" dirty="0" err="1" smtClean="0">
                <a:latin typeface="Reliq" pitchFamily="2" charset="0"/>
              </a:rPr>
              <a:t>classico</a:t>
            </a: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r>
              <a:rPr lang="en-US" sz="1300" dirty="0" err="1" smtClean="0">
                <a:latin typeface="Reliq" pitchFamily="2" charset="0"/>
              </a:rPr>
              <a:t>insalata</a:t>
            </a:r>
            <a:r>
              <a:rPr lang="en-US" sz="1300" dirty="0" smtClean="0">
                <a:latin typeface="Reliq" pitchFamily="2" charset="0"/>
              </a:rPr>
              <a:t> </a:t>
            </a:r>
            <a:r>
              <a:rPr lang="en-US" sz="1300" dirty="0" err="1" smtClean="0">
                <a:latin typeface="Reliq" pitchFamily="2" charset="0"/>
              </a:rPr>
              <a:t>caprese</a:t>
            </a: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r>
              <a:rPr lang="en-US" sz="1300" dirty="0" err="1" smtClean="0">
                <a:latin typeface="Reliq" pitchFamily="2" charset="0"/>
              </a:rPr>
              <a:t>insalata</a:t>
            </a:r>
            <a:r>
              <a:rPr lang="en-US" sz="1300" dirty="0" smtClean="0">
                <a:latin typeface="Reliq" pitchFamily="2" charset="0"/>
              </a:rPr>
              <a:t> di </a:t>
            </a:r>
            <a:r>
              <a:rPr lang="en-US" sz="1300" dirty="0" err="1" smtClean="0">
                <a:latin typeface="Reliq" pitchFamily="2" charset="0"/>
              </a:rPr>
              <a:t>rucola</a:t>
            </a: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r>
              <a:rPr lang="en-US" sz="1300" dirty="0" err="1" smtClean="0">
                <a:latin typeface="Reliq" pitchFamily="2" charset="0"/>
              </a:rPr>
              <a:t>insalata</a:t>
            </a:r>
            <a:r>
              <a:rPr lang="en-US" sz="1300" dirty="0" smtClean="0">
                <a:latin typeface="Reliq" pitchFamily="2" charset="0"/>
              </a:rPr>
              <a:t> </a:t>
            </a:r>
            <a:r>
              <a:rPr lang="en-US" sz="1300" dirty="0" err="1" smtClean="0">
                <a:latin typeface="Reliq" pitchFamily="2" charset="0"/>
              </a:rPr>
              <a:t>americana</a:t>
            </a:r>
            <a:r>
              <a:rPr lang="en-US" sz="1300" dirty="0" smtClean="0">
                <a:latin typeface="Reliq" pitchFamily="2" charset="0"/>
              </a:rPr>
              <a:t> </a:t>
            </a:r>
          </a:p>
          <a:p>
            <a:pPr algn="r">
              <a:lnSpc>
                <a:spcPts val="1000"/>
              </a:lnSpc>
            </a:pPr>
            <a:r>
              <a:rPr lang="en-US" sz="1300" dirty="0" smtClean="0">
                <a:latin typeface="Reliq" pitchFamily="2" charset="0"/>
              </a:rPr>
              <a:t> </a:t>
            </a:r>
          </a:p>
          <a:p>
            <a:pPr algn="r"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r>
              <a:rPr lang="en-US" sz="1300" dirty="0" err="1" smtClean="0">
                <a:latin typeface="Reliq" pitchFamily="2" charset="0"/>
              </a:rPr>
              <a:t>insalata</a:t>
            </a:r>
            <a:r>
              <a:rPr lang="en-US" sz="1300" dirty="0" smtClean="0">
                <a:latin typeface="Reliq" pitchFamily="2" charset="0"/>
              </a:rPr>
              <a:t> </a:t>
            </a:r>
            <a:r>
              <a:rPr lang="en-US" sz="1300" dirty="0" err="1" smtClean="0">
                <a:latin typeface="Reliq" pitchFamily="2" charset="0"/>
              </a:rPr>
              <a:t>delle</a:t>
            </a:r>
            <a:r>
              <a:rPr lang="en-US" sz="1300" dirty="0" smtClean="0">
                <a:latin typeface="Reliq" pitchFamily="2" charset="0"/>
              </a:rPr>
              <a:t> “cinque </a:t>
            </a:r>
            <a:r>
              <a:rPr lang="en-US" sz="1300" dirty="0" err="1" smtClean="0">
                <a:latin typeface="Reliq" pitchFamily="2" charset="0"/>
              </a:rPr>
              <a:t>terre</a:t>
            </a:r>
            <a:r>
              <a:rPr lang="en-US" sz="1300" dirty="0" smtClean="0">
                <a:latin typeface="Reliq" pitchFamily="2" charset="0"/>
              </a:rPr>
              <a:t>” </a:t>
            </a:r>
          </a:p>
          <a:p>
            <a:pPr algn="r"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r>
              <a:rPr lang="en-US" sz="1800" b="1" i="1" dirty="0" smtClean="0">
                <a:latin typeface="Reliq" pitchFamily="2" charset="0"/>
              </a:rPr>
              <a:t>antipasti </a:t>
            </a:r>
            <a:r>
              <a:rPr lang="en-US" sz="1800" b="1" i="1" dirty="0" err="1" smtClean="0">
                <a:latin typeface="Reliq" pitchFamily="2" charset="0"/>
              </a:rPr>
              <a:t>caldi</a:t>
            </a:r>
            <a:endParaRPr lang="en-US" sz="1800" b="1" i="1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r>
              <a:rPr lang="en-US" sz="1300" dirty="0" smtClean="0">
                <a:latin typeface="Reliq" pitchFamily="2" charset="0"/>
              </a:rPr>
              <a:t>mozzarella in </a:t>
            </a:r>
            <a:r>
              <a:rPr lang="en-US" sz="1300" dirty="0" err="1" smtClean="0">
                <a:latin typeface="Reliq" pitchFamily="2" charset="0"/>
              </a:rPr>
              <a:t>carrozza</a:t>
            </a:r>
            <a:r>
              <a:rPr lang="en-US" sz="1300" dirty="0" smtClean="0">
                <a:latin typeface="Reliq" pitchFamily="2" charset="0"/>
              </a:rPr>
              <a:t> </a:t>
            </a:r>
            <a:r>
              <a:rPr lang="en-US" sz="1300" dirty="0" err="1" smtClean="0">
                <a:latin typeface="Reliq" pitchFamily="2" charset="0"/>
              </a:rPr>
              <a:t>alla</a:t>
            </a:r>
            <a:r>
              <a:rPr lang="en-US" sz="1300" dirty="0" smtClean="0">
                <a:latin typeface="Reliq" pitchFamily="2" charset="0"/>
              </a:rPr>
              <a:t> </a:t>
            </a:r>
            <a:r>
              <a:rPr lang="en-US" sz="1300" dirty="0" err="1" smtClean="0">
                <a:latin typeface="Reliq" pitchFamily="2" charset="0"/>
              </a:rPr>
              <a:t>napoletana</a:t>
            </a:r>
            <a:r>
              <a:rPr lang="en-US" sz="1300" dirty="0" smtClean="0">
                <a:latin typeface="Reliq" pitchFamily="2" charset="0"/>
              </a:rPr>
              <a:t>  </a:t>
            </a:r>
          </a:p>
          <a:p>
            <a:pPr algn="r"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r>
              <a:rPr lang="en-US" sz="1300" dirty="0" smtClean="0">
                <a:latin typeface="Reliq" pitchFamily="2" charset="0"/>
              </a:rPr>
              <a:t>calamari </a:t>
            </a:r>
            <a:r>
              <a:rPr lang="en-US" sz="1300" dirty="0" err="1" smtClean="0">
                <a:latin typeface="Reliq" pitchFamily="2" charset="0"/>
              </a:rPr>
              <a:t>fritti</a:t>
            </a:r>
            <a:r>
              <a:rPr lang="en-US" sz="1300" dirty="0" smtClean="0">
                <a:latin typeface="Reliq" pitchFamily="2" charset="0"/>
              </a:rPr>
              <a:t>, salsa </a:t>
            </a:r>
            <a:r>
              <a:rPr lang="en-US" sz="1300" dirty="0" err="1" smtClean="0">
                <a:latin typeface="Reliq" pitchFamily="2" charset="0"/>
              </a:rPr>
              <a:t>tartara</a:t>
            </a: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r>
              <a:rPr lang="en-US" sz="1300" dirty="0" err="1" smtClean="0">
                <a:latin typeface="Reliq" pitchFamily="2" charset="0"/>
              </a:rPr>
              <a:t>timballo</a:t>
            </a:r>
            <a:r>
              <a:rPr lang="en-US" sz="1300" dirty="0" smtClean="0">
                <a:latin typeface="Reliq" pitchFamily="2" charset="0"/>
              </a:rPr>
              <a:t> di </a:t>
            </a:r>
            <a:r>
              <a:rPr lang="en-US" sz="1300" dirty="0" err="1" smtClean="0">
                <a:latin typeface="Reliq" pitchFamily="2" charset="0"/>
              </a:rPr>
              <a:t>zucchine</a:t>
            </a:r>
            <a:r>
              <a:rPr lang="en-US" sz="1300" dirty="0" smtClean="0">
                <a:latin typeface="Reliq" pitchFamily="2" charset="0"/>
              </a:rPr>
              <a:t> </a:t>
            </a:r>
            <a:r>
              <a:rPr lang="en-US" sz="1300" dirty="0" err="1" smtClean="0">
                <a:latin typeface="Reliq" pitchFamily="2" charset="0"/>
              </a:rPr>
              <a:t>alla</a:t>
            </a:r>
            <a:r>
              <a:rPr lang="en-US" sz="1300" dirty="0" smtClean="0">
                <a:latin typeface="Reliq" pitchFamily="2" charset="0"/>
              </a:rPr>
              <a:t> parmigiana</a:t>
            </a:r>
          </a:p>
          <a:p>
            <a:pPr algn="r"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endParaRPr lang="en-US" sz="1300" b="1" i="1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endParaRPr lang="en-US" sz="1300" b="1" i="1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r>
              <a:rPr lang="en-US" sz="1800" b="1" i="1" dirty="0" err="1" smtClean="0">
                <a:latin typeface="Reliq" pitchFamily="2" charset="0"/>
              </a:rPr>
              <a:t>zuppe</a:t>
            </a:r>
            <a:endParaRPr lang="en-US" sz="1800" b="1" i="1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r>
              <a:rPr lang="en-US" sz="1300" dirty="0" err="1" smtClean="0">
                <a:latin typeface="Reliq" pitchFamily="2" charset="0"/>
              </a:rPr>
              <a:t>caciucco</a:t>
            </a:r>
            <a:r>
              <a:rPr lang="en-US" sz="1300" dirty="0" smtClean="0">
                <a:latin typeface="Reliq" pitchFamily="2" charset="0"/>
              </a:rPr>
              <a:t> </a:t>
            </a:r>
            <a:r>
              <a:rPr lang="en-US" sz="1300" dirty="0" err="1" smtClean="0">
                <a:latin typeface="Reliq" pitchFamily="2" charset="0"/>
              </a:rPr>
              <a:t>alla</a:t>
            </a:r>
            <a:r>
              <a:rPr lang="en-US" sz="1300" dirty="0" smtClean="0">
                <a:latin typeface="Reliq" pitchFamily="2" charset="0"/>
              </a:rPr>
              <a:t> </a:t>
            </a:r>
            <a:r>
              <a:rPr lang="en-US" sz="1300" dirty="0" err="1" smtClean="0">
                <a:latin typeface="Reliq" pitchFamily="2" charset="0"/>
              </a:rPr>
              <a:t>livornese</a:t>
            </a: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r>
              <a:rPr lang="it-IT" sz="1300" dirty="0" smtClean="0">
                <a:latin typeface="Reliq" pitchFamily="2" charset="0"/>
              </a:rPr>
              <a:t>minestrone di verdura classico, pesto</a:t>
            </a:r>
          </a:p>
          <a:p>
            <a:pPr algn="r"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r>
              <a:rPr lang="en-US" sz="1300" dirty="0" err="1" smtClean="0">
                <a:latin typeface="Reliq" pitchFamily="2" charset="0"/>
              </a:rPr>
              <a:t>zuppa</a:t>
            </a:r>
            <a:r>
              <a:rPr lang="en-US" sz="1300" dirty="0" smtClean="0">
                <a:latin typeface="Reliq" pitchFamily="2" charset="0"/>
              </a:rPr>
              <a:t> di </a:t>
            </a:r>
            <a:r>
              <a:rPr lang="en-US" sz="1300" dirty="0" err="1" smtClean="0">
                <a:latin typeface="Reliq" pitchFamily="2" charset="0"/>
              </a:rPr>
              <a:t>funghi</a:t>
            </a:r>
            <a:r>
              <a:rPr lang="en-US" sz="1300" dirty="0" smtClean="0">
                <a:latin typeface="Reliq" pitchFamily="2" charset="0"/>
              </a:rPr>
              <a:t> </a:t>
            </a:r>
            <a:r>
              <a:rPr lang="en-US" sz="1300" dirty="0" err="1" smtClean="0">
                <a:latin typeface="Reliq" pitchFamily="2" charset="0"/>
              </a:rPr>
              <a:t>aromatizzata</a:t>
            </a:r>
            <a:r>
              <a:rPr lang="en-US" sz="1300" dirty="0" smtClean="0">
                <a:latin typeface="Reliq" pitchFamily="2" charset="0"/>
              </a:rPr>
              <a:t> </a:t>
            </a:r>
          </a:p>
          <a:p>
            <a:pPr algn="r">
              <a:lnSpc>
                <a:spcPts val="1000"/>
              </a:lnSpc>
            </a:pPr>
            <a:r>
              <a:rPr lang="en-US" sz="1300" dirty="0" smtClean="0">
                <a:latin typeface="Reliq" pitchFamily="2" charset="0"/>
              </a:rPr>
              <a:t>al </a:t>
            </a:r>
            <a:r>
              <a:rPr lang="en-US" sz="1300" dirty="0" err="1" smtClean="0">
                <a:latin typeface="Reliq" pitchFamily="2" charset="0"/>
              </a:rPr>
              <a:t>tartufo</a:t>
            </a:r>
            <a:r>
              <a:rPr lang="en-US" sz="1300" dirty="0" smtClean="0">
                <a:latin typeface="Reliq" pitchFamily="2" charset="0"/>
              </a:rPr>
              <a:t> </a:t>
            </a:r>
            <a:endParaRPr lang="en-US" sz="1300" dirty="0">
              <a:latin typeface="Reliq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69108" y="576977"/>
            <a:ext cx="3614970" cy="7819387"/>
          </a:xfrm>
          <a:prstGeom prst="rect">
            <a:avLst/>
          </a:prstGeom>
          <a:noFill/>
        </p:spPr>
        <p:txBody>
          <a:bodyPr wrap="square" lIns="123764" tIns="61882" rIns="123764" bIns="61882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sz="1800" b="1" i="1" dirty="0" smtClean="0">
                <a:latin typeface="Reliq" pitchFamily="2" charset="0"/>
              </a:rPr>
              <a:t>cold starters </a:t>
            </a:r>
          </a:p>
          <a:p>
            <a:pPr>
              <a:lnSpc>
                <a:spcPts val="1000"/>
              </a:lnSpc>
            </a:pPr>
            <a:endParaRPr lang="en-US" sz="1300" b="1" i="1" dirty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r>
              <a:rPr lang="en-US" sz="1300" dirty="0" smtClean="0">
                <a:latin typeface="Reliq" pitchFamily="2" charset="0"/>
              </a:rPr>
              <a:t>selection of </a:t>
            </a:r>
            <a:r>
              <a:rPr lang="en-US" sz="1300" dirty="0" err="1" smtClean="0">
                <a:latin typeface="Reliq" pitchFamily="2" charset="0"/>
              </a:rPr>
              <a:t>italian</a:t>
            </a:r>
            <a:r>
              <a:rPr lang="en-US" sz="1300" dirty="0" smtClean="0">
                <a:latin typeface="Reliq" pitchFamily="2" charset="0"/>
              </a:rPr>
              <a:t> imported cold cuts, with house made pickled vegetables, great for sharing  215</a:t>
            </a:r>
          </a:p>
          <a:p>
            <a:pPr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r>
              <a:rPr lang="en-US" sz="1300" dirty="0" smtClean="0">
                <a:latin typeface="Reliq" pitchFamily="2" charset="0"/>
              </a:rPr>
              <a:t>orange compressed cantaloupe melon, hand sliced </a:t>
            </a:r>
            <a:r>
              <a:rPr lang="en-US" sz="1300" dirty="0" err="1" smtClean="0">
                <a:latin typeface="Reliq" pitchFamily="2" charset="0"/>
              </a:rPr>
              <a:t>parma</a:t>
            </a:r>
            <a:r>
              <a:rPr lang="en-US" sz="1300" dirty="0" smtClean="0">
                <a:latin typeface="Reliq" pitchFamily="2" charset="0"/>
              </a:rPr>
              <a:t> prosciutto, </a:t>
            </a:r>
            <a:r>
              <a:rPr lang="en-US" sz="1300" dirty="0" err="1" smtClean="0">
                <a:latin typeface="Reliq" pitchFamily="2" charset="0"/>
              </a:rPr>
              <a:t>porto</a:t>
            </a:r>
            <a:r>
              <a:rPr lang="en-US" sz="1300" dirty="0" smtClean="0">
                <a:latin typeface="Reliq" pitchFamily="2" charset="0"/>
              </a:rPr>
              <a:t> reduction tomato confit 175 </a:t>
            </a:r>
          </a:p>
          <a:p>
            <a:pPr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r>
              <a:rPr lang="en-US" sz="1300" dirty="0" smtClean="0">
                <a:latin typeface="Reliq" pitchFamily="2" charset="0"/>
              </a:rPr>
              <a:t>thinly sliced beef fillet, marinated mushrooms, </a:t>
            </a:r>
          </a:p>
          <a:p>
            <a:pPr>
              <a:lnSpc>
                <a:spcPts val="1000"/>
              </a:lnSpc>
            </a:pPr>
            <a:r>
              <a:rPr lang="en-US" sz="1300" dirty="0" smtClean="0">
                <a:latin typeface="Reliq" pitchFamily="2" charset="0"/>
              </a:rPr>
              <a:t>sundried tomato, shaved grana </a:t>
            </a:r>
            <a:r>
              <a:rPr lang="en-US" sz="1300" dirty="0" err="1" smtClean="0">
                <a:latin typeface="Reliq" pitchFamily="2" charset="0"/>
              </a:rPr>
              <a:t>padano</a:t>
            </a:r>
            <a:r>
              <a:rPr lang="en-US" sz="1300" dirty="0" smtClean="0">
                <a:latin typeface="Reliq" pitchFamily="2" charset="0"/>
              </a:rPr>
              <a:t> 180 </a:t>
            </a:r>
          </a:p>
          <a:p>
            <a:pPr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r>
              <a:rPr lang="en-US" sz="1300" dirty="0" smtClean="0">
                <a:latin typeface="Reliq" pitchFamily="2" charset="0"/>
              </a:rPr>
              <a:t>oven roasted tomatoes, </a:t>
            </a:r>
            <a:r>
              <a:rPr lang="en-US" sz="1300" dirty="0" err="1" smtClean="0">
                <a:latin typeface="Reliq" pitchFamily="2" charset="0"/>
              </a:rPr>
              <a:t>burrata</a:t>
            </a:r>
            <a:r>
              <a:rPr lang="en-US" sz="1300" dirty="0" smtClean="0">
                <a:latin typeface="Reliq" pitchFamily="2" charset="0"/>
              </a:rPr>
              <a:t> cheese, crispy bread</a:t>
            </a:r>
            <a:r>
              <a:rPr lang="en-US" sz="1300" dirty="0" smtClean="0">
                <a:latin typeface="Reliq" pitchFamily="2" charset="0"/>
              </a:rPr>
              <a:t>,</a:t>
            </a:r>
          </a:p>
          <a:p>
            <a:pPr>
              <a:lnSpc>
                <a:spcPts val="1000"/>
              </a:lnSpc>
            </a:pPr>
            <a:r>
              <a:rPr lang="en-US" sz="1300" dirty="0" smtClean="0">
                <a:latin typeface="Reliq" pitchFamily="2" charset="0"/>
              </a:rPr>
              <a:t> </a:t>
            </a:r>
            <a:r>
              <a:rPr lang="en-US" sz="1300" dirty="0" err="1" smtClean="0">
                <a:latin typeface="Reliq" pitchFamily="2" charset="0"/>
              </a:rPr>
              <a:t>taggiasca</a:t>
            </a:r>
            <a:r>
              <a:rPr lang="en-US" sz="1300" dirty="0" smtClean="0">
                <a:latin typeface="Reliq" pitchFamily="2" charset="0"/>
              </a:rPr>
              <a:t> olives, baby arugula leafs 160   </a:t>
            </a:r>
          </a:p>
          <a:p>
            <a:pPr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r>
              <a:rPr lang="en-US" sz="1300" dirty="0" err="1" smtClean="0">
                <a:latin typeface="Reliq" pitchFamily="2" charset="0"/>
              </a:rPr>
              <a:t>prego’s</a:t>
            </a:r>
            <a:r>
              <a:rPr lang="en-US" sz="1300" dirty="0" smtClean="0">
                <a:latin typeface="Reliq" pitchFamily="2" charset="0"/>
              </a:rPr>
              <a:t> favorite </a:t>
            </a:r>
            <a:r>
              <a:rPr lang="en-US" sz="1300" dirty="0" err="1" smtClean="0">
                <a:latin typeface="Reliq" pitchFamily="2" charset="0"/>
              </a:rPr>
              <a:t>bruschettas</a:t>
            </a:r>
            <a:r>
              <a:rPr lang="en-US" sz="1300" dirty="0" smtClean="0">
                <a:latin typeface="Reliq" pitchFamily="2" charset="0"/>
              </a:rPr>
              <a:t>, tomato and basil, </a:t>
            </a:r>
          </a:p>
          <a:p>
            <a:pPr>
              <a:lnSpc>
                <a:spcPts val="1000"/>
              </a:lnSpc>
            </a:pPr>
            <a:r>
              <a:rPr lang="en-US" sz="1300" dirty="0" err="1" smtClean="0">
                <a:latin typeface="Reliq" pitchFamily="2" charset="0"/>
              </a:rPr>
              <a:t>mediterranean</a:t>
            </a:r>
            <a:r>
              <a:rPr lang="en-US" sz="1300" dirty="0" smtClean="0">
                <a:latin typeface="Reliq" pitchFamily="2" charset="0"/>
              </a:rPr>
              <a:t> relish, marinated peppers  110 </a:t>
            </a:r>
          </a:p>
          <a:p>
            <a:pPr>
              <a:lnSpc>
                <a:spcPts val="1000"/>
              </a:lnSpc>
            </a:pPr>
            <a:endParaRPr lang="en-US" sz="1300" b="1" i="1" dirty="0" smtClean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endParaRPr lang="en-US" sz="1300" b="1" i="1" dirty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r>
              <a:rPr lang="en-US" sz="1800" b="1" i="1" dirty="0" smtClean="0">
                <a:latin typeface="Reliq" pitchFamily="2" charset="0"/>
              </a:rPr>
              <a:t>salads</a:t>
            </a:r>
            <a:endParaRPr lang="en-US" sz="1800" b="1" i="1" dirty="0" smtClean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r>
              <a:rPr lang="en-US" sz="1300" dirty="0" smtClean="0">
                <a:latin typeface="Reliq" pitchFamily="2" charset="0"/>
              </a:rPr>
              <a:t>lemon </a:t>
            </a:r>
            <a:r>
              <a:rPr lang="en-US" sz="1300" dirty="0">
                <a:latin typeface="Reliq" pitchFamily="2" charset="0"/>
              </a:rPr>
              <a:t>poached prawn, charred artichoke, </a:t>
            </a:r>
          </a:p>
          <a:p>
            <a:pPr>
              <a:lnSpc>
                <a:spcPts val="1000"/>
              </a:lnSpc>
            </a:pPr>
            <a:r>
              <a:rPr lang="en-US" sz="1300" dirty="0">
                <a:latin typeface="Reliq" pitchFamily="2" charset="0"/>
              </a:rPr>
              <a:t>romaine lettuce, grana </a:t>
            </a:r>
            <a:r>
              <a:rPr lang="en-US" sz="1300" dirty="0" err="1">
                <a:latin typeface="Reliq" pitchFamily="2" charset="0"/>
              </a:rPr>
              <a:t>padano</a:t>
            </a:r>
            <a:r>
              <a:rPr lang="en-US" sz="1300" dirty="0">
                <a:latin typeface="Reliq" pitchFamily="2" charset="0"/>
              </a:rPr>
              <a:t> dressing, fresh basil 160 </a:t>
            </a:r>
          </a:p>
          <a:p>
            <a:pPr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r>
              <a:rPr lang="en-US" sz="1300" dirty="0" smtClean="0">
                <a:latin typeface="Reliq" pitchFamily="2" charset="0"/>
              </a:rPr>
              <a:t>romaine lettuce, poached egg, beef bacon, anchovies, </a:t>
            </a:r>
            <a:endParaRPr lang="en-US" sz="1300" dirty="0" smtClean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r>
              <a:rPr lang="en-US" sz="1300" dirty="0" err="1" smtClean="0">
                <a:latin typeface="Reliq" pitchFamily="2" charset="0"/>
              </a:rPr>
              <a:t>croûtons</a:t>
            </a:r>
            <a:r>
              <a:rPr lang="en-US" sz="1300" dirty="0" smtClean="0">
                <a:latin typeface="Reliq" pitchFamily="2" charset="0"/>
              </a:rPr>
              <a:t>, chicken  150</a:t>
            </a:r>
          </a:p>
          <a:p>
            <a:pPr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r>
              <a:rPr lang="it-IT" sz="1300" dirty="0" smtClean="0">
                <a:latin typeface="Reliq" pitchFamily="2" charset="0"/>
              </a:rPr>
              <a:t>mozzarella, tomato, basil, anchovies, garlic confit, oregano  </a:t>
            </a:r>
            <a:r>
              <a:rPr lang="en-US" sz="1300" dirty="0" smtClean="0">
                <a:latin typeface="Reliq" pitchFamily="2" charset="0"/>
              </a:rPr>
              <a:t>140</a:t>
            </a:r>
          </a:p>
          <a:p>
            <a:pPr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r>
              <a:rPr lang="en-US" sz="1300" dirty="0" smtClean="0">
                <a:latin typeface="Reliq" pitchFamily="2" charset="0"/>
              </a:rPr>
              <a:t>arugula, parmesan, balsamic vinegar, </a:t>
            </a:r>
          </a:p>
          <a:p>
            <a:pPr>
              <a:lnSpc>
                <a:spcPts val="1000"/>
              </a:lnSpc>
            </a:pPr>
            <a:r>
              <a:rPr lang="en-US" sz="1300" dirty="0" smtClean="0">
                <a:latin typeface="Reliq" pitchFamily="2" charset="0"/>
              </a:rPr>
              <a:t>extra virgin olive oil 90</a:t>
            </a:r>
          </a:p>
          <a:p>
            <a:pPr>
              <a:lnSpc>
                <a:spcPts val="1000"/>
              </a:lnSpc>
            </a:pPr>
            <a:endParaRPr lang="en-US" sz="1300" b="1" i="1" dirty="0" smtClean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r>
              <a:rPr lang="en-US" sz="1300" dirty="0" smtClean="0">
                <a:latin typeface="Reliq" pitchFamily="2" charset="0"/>
              </a:rPr>
              <a:t>mixed greens, crispy bacon, roasted chicken, charred corn, onions and ranch dressing 120 </a:t>
            </a:r>
          </a:p>
          <a:p>
            <a:pPr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r>
              <a:rPr lang="en-US" sz="1300" dirty="0" smtClean="0">
                <a:latin typeface="Reliq" pitchFamily="2" charset="0"/>
              </a:rPr>
              <a:t>arugula, poached octopus, green beans, boiled potatoes,  </a:t>
            </a:r>
            <a:endParaRPr lang="en-US" sz="1300" dirty="0" smtClean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r>
              <a:rPr lang="en-US" sz="1300" dirty="0" smtClean="0">
                <a:latin typeface="Reliq" pitchFamily="2" charset="0"/>
              </a:rPr>
              <a:t>cherry </a:t>
            </a:r>
            <a:r>
              <a:rPr lang="en-US" sz="1300" dirty="0" smtClean="0">
                <a:latin typeface="Reliq" pitchFamily="2" charset="0"/>
              </a:rPr>
              <a:t>tomatoes, black olives, fresh basil dressing  130</a:t>
            </a:r>
          </a:p>
          <a:p>
            <a:pPr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r>
              <a:rPr lang="en-US" sz="1800" b="1" i="1" dirty="0" smtClean="0">
                <a:latin typeface="Reliq" pitchFamily="2" charset="0"/>
              </a:rPr>
              <a:t>hot starters</a:t>
            </a:r>
          </a:p>
          <a:p>
            <a:pPr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r>
              <a:rPr lang="en-US" sz="1300" dirty="0" smtClean="0">
                <a:latin typeface="Reliq" pitchFamily="2" charset="0"/>
              </a:rPr>
              <a:t>deep fried fresh mozzarella cheese </a:t>
            </a:r>
          </a:p>
          <a:p>
            <a:pPr>
              <a:lnSpc>
                <a:spcPts val="1000"/>
              </a:lnSpc>
            </a:pPr>
            <a:r>
              <a:rPr lang="en-US" sz="1300" dirty="0" smtClean="0">
                <a:latin typeface="Reliq" pitchFamily="2" charset="0"/>
              </a:rPr>
              <a:t>with cherry tomato salsa, basil oil 110 </a:t>
            </a:r>
          </a:p>
          <a:p>
            <a:pPr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r>
              <a:rPr lang="en-US" sz="1300" dirty="0" smtClean="0">
                <a:latin typeface="Reliq" pitchFamily="2" charset="0"/>
              </a:rPr>
              <a:t>deep fried squid, tartar sauce  125</a:t>
            </a:r>
          </a:p>
          <a:p>
            <a:pPr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r>
              <a:rPr lang="en-US" sz="1300" dirty="0" smtClean="0">
                <a:latin typeface="Reliq" pitchFamily="2" charset="0"/>
              </a:rPr>
              <a:t>baked zucchini  layered in tomato sauce,</a:t>
            </a:r>
          </a:p>
          <a:p>
            <a:pPr>
              <a:lnSpc>
                <a:spcPts val="1000"/>
              </a:lnSpc>
            </a:pPr>
            <a:r>
              <a:rPr lang="en-US" sz="1300" dirty="0" smtClean="0">
                <a:latin typeface="Reliq" pitchFamily="2" charset="0"/>
              </a:rPr>
              <a:t>basil, smoked </a:t>
            </a:r>
            <a:r>
              <a:rPr lang="en-US" sz="1300" dirty="0" err="1" smtClean="0">
                <a:latin typeface="Reliq" pitchFamily="2" charset="0"/>
              </a:rPr>
              <a:t>scamorza</a:t>
            </a:r>
            <a:r>
              <a:rPr lang="en-US" sz="1300" dirty="0" smtClean="0">
                <a:latin typeface="Reliq" pitchFamily="2" charset="0"/>
              </a:rPr>
              <a:t> cheese and grana </a:t>
            </a:r>
            <a:r>
              <a:rPr lang="en-US" sz="1300" dirty="0" err="1" smtClean="0">
                <a:latin typeface="Reliq" pitchFamily="2" charset="0"/>
              </a:rPr>
              <a:t>padano</a:t>
            </a:r>
            <a:r>
              <a:rPr lang="en-US" sz="1300" dirty="0" smtClean="0">
                <a:latin typeface="Reliq" pitchFamily="2" charset="0"/>
              </a:rPr>
              <a:t> 110</a:t>
            </a:r>
          </a:p>
          <a:p>
            <a:pPr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endParaRPr lang="en-US" sz="1300" b="1" i="1" dirty="0" smtClean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r>
              <a:rPr lang="en-US" sz="1800" b="1" i="1" dirty="0" smtClean="0">
                <a:latin typeface="Reliq" pitchFamily="2" charset="0"/>
              </a:rPr>
              <a:t>soups</a:t>
            </a:r>
          </a:p>
          <a:p>
            <a:pPr>
              <a:lnSpc>
                <a:spcPts val="1000"/>
              </a:lnSpc>
            </a:pPr>
            <a:endParaRPr lang="en-US" sz="1300" b="1" i="1" dirty="0" smtClean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r>
              <a:rPr lang="en-US" sz="1300" dirty="0" err="1" smtClean="0">
                <a:latin typeface="Reliq" pitchFamily="2" charset="0"/>
              </a:rPr>
              <a:t>tuscany’s</a:t>
            </a:r>
            <a:r>
              <a:rPr lang="en-US" sz="1300" dirty="0" smtClean="0">
                <a:latin typeface="Reliq" pitchFamily="2" charset="0"/>
              </a:rPr>
              <a:t> famous seafood soup 110</a:t>
            </a:r>
          </a:p>
          <a:p>
            <a:pPr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r>
              <a:rPr lang="en-US" sz="1300" dirty="0" smtClean="0">
                <a:latin typeface="Reliq" pitchFamily="2" charset="0"/>
              </a:rPr>
              <a:t>classic minestrone soup, basil pesto  95</a:t>
            </a:r>
          </a:p>
          <a:p>
            <a:pPr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r>
              <a:rPr lang="en-US" sz="1300" dirty="0" smtClean="0">
                <a:latin typeface="Reliq" pitchFamily="2" charset="0"/>
              </a:rPr>
              <a:t>cream of field mushroom soup, truffle scented  95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75452" y="8706480"/>
            <a:ext cx="4785695" cy="298097"/>
          </a:xfrm>
          <a:prstGeom prst="rect">
            <a:avLst/>
          </a:prstGeom>
          <a:noFill/>
        </p:spPr>
        <p:txBody>
          <a:bodyPr wrap="square" lIns="123764" tIns="61882" rIns="123764" bIns="61882" rtlCol="0">
            <a:spAutoFit/>
          </a:bodyPr>
          <a:lstStyle/>
          <a:p>
            <a:pPr algn="ctr">
              <a:lnSpc>
                <a:spcPts val="1354"/>
              </a:lnSpc>
            </a:pPr>
            <a:r>
              <a:rPr lang="en-US" sz="1000" i="1" dirty="0">
                <a:latin typeface="Reliq" pitchFamily="2" charset="0"/>
              </a:rPr>
              <a:t>w</a:t>
            </a:r>
            <a:r>
              <a:rPr lang="en-US" sz="1000" i="1" dirty="0" smtClean="0">
                <a:latin typeface="Reliq" pitchFamily="2" charset="0"/>
              </a:rPr>
              <a:t>e </a:t>
            </a:r>
            <a:r>
              <a:rPr lang="en-US" sz="1000" i="1" dirty="0">
                <a:latin typeface="Reliq" pitchFamily="2" charset="0"/>
              </a:rPr>
              <a:t>love </a:t>
            </a:r>
            <a:r>
              <a:rPr lang="en-US" sz="1000" i="1" dirty="0" smtClean="0">
                <a:latin typeface="Reliq" pitchFamily="2" charset="0"/>
              </a:rPr>
              <a:t>it                   vegetarian </a:t>
            </a:r>
            <a:r>
              <a:rPr lang="en-US" sz="1000" i="1" dirty="0">
                <a:latin typeface="Reliq" pitchFamily="2" charset="0"/>
              </a:rPr>
              <a:t>selection             </a:t>
            </a:r>
            <a:r>
              <a:rPr lang="en-US" sz="1000" i="1" dirty="0" smtClean="0">
                <a:latin typeface="Reliq" pitchFamily="2" charset="0"/>
              </a:rPr>
              <a:t>      </a:t>
            </a:r>
            <a:r>
              <a:rPr lang="en-US" sz="1000" i="1" dirty="0">
                <a:latin typeface="Reliq" pitchFamily="2" charset="0"/>
              </a:rPr>
              <a:t>contains </a:t>
            </a:r>
            <a:r>
              <a:rPr lang="en-US" sz="1000" i="1" dirty="0" smtClean="0">
                <a:latin typeface="Reliq" pitchFamily="2" charset="0"/>
              </a:rPr>
              <a:t>pork              gluten free </a:t>
            </a:r>
            <a:endParaRPr lang="en-US" sz="1000" i="1" dirty="0">
              <a:latin typeface="Reliq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003" y="9009886"/>
            <a:ext cx="5280409" cy="594332"/>
          </a:xfrm>
          <a:prstGeom prst="rect">
            <a:avLst/>
          </a:prstGeom>
          <a:noFill/>
        </p:spPr>
        <p:txBody>
          <a:bodyPr wrap="square" lIns="123764" tIns="61882" rIns="123764" bIns="61882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US" sz="1200" dirty="0" smtClean="0">
                <a:latin typeface="Reliq" panose="02000506040000020004" pitchFamily="2" charset="0"/>
              </a:rPr>
              <a:t>If </a:t>
            </a:r>
            <a:r>
              <a:rPr lang="en-US" sz="1200" dirty="0">
                <a:latin typeface="Reliq" panose="02000506040000020004" pitchFamily="2" charset="0"/>
              </a:rPr>
              <a:t>you have any concerns regarding food allergies, please alert your server prior to </a:t>
            </a:r>
            <a:r>
              <a:rPr lang="en-US" sz="1200" dirty="0" smtClean="0">
                <a:latin typeface="Reliq" panose="02000506040000020004" pitchFamily="2" charset="0"/>
              </a:rPr>
              <a:t>ordering</a:t>
            </a:r>
          </a:p>
          <a:p>
            <a:pPr algn="ctr">
              <a:lnSpc>
                <a:spcPts val="1200"/>
              </a:lnSpc>
            </a:pPr>
            <a:endParaRPr lang="en-US" sz="1200" b="1" dirty="0" smtClean="0">
              <a:latin typeface="Reliq" pitchFamily="2" charset="0"/>
            </a:endParaRPr>
          </a:p>
          <a:p>
            <a:pPr algn="ctr">
              <a:lnSpc>
                <a:spcPts val="1200"/>
              </a:lnSpc>
            </a:pPr>
            <a:r>
              <a:rPr lang="en-US" sz="1200" b="1" dirty="0" smtClean="0">
                <a:latin typeface="Reliq" pitchFamily="2" charset="0"/>
              </a:rPr>
              <a:t>prices </a:t>
            </a:r>
            <a:r>
              <a:rPr lang="en-US" sz="1200" b="1" dirty="0">
                <a:latin typeface="Reliq" pitchFamily="2" charset="0"/>
              </a:rPr>
              <a:t>are </a:t>
            </a:r>
            <a:r>
              <a:rPr lang="en-US" sz="1200" b="1" dirty="0" smtClean="0">
                <a:latin typeface="Reliq" pitchFamily="2" charset="0"/>
              </a:rPr>
              <a:t>in thousand IDR, </a:t>
            </a:r>
            <a:r>
              <a:rPr lang="en-US" sz="1200" b="1" dirty="0">
                <a:latin typeface="Reliq" pitchFamily="2" charset="0"/>
              </a:rPr>
              <a:t>21% Government tax &amp; Service </a:t>
            </a:r>
            <a:r>
              <a:rPr lang="en-US" sz="1200" b="1" dirty="0" smtClean="0">
                <a:latin typeface="Reliq" pitchFamily="2" charset="0"/>
              </a:rPr>
              <a:t>charge is applicable </a:t>
            </a:r>
            <a:endParaRPr lang="en-US" sz="1200" b="1" dirty="0">
              <a:latin typeface="Reliq" pitchFamily="2" charset="0"/>
            </a:endParaRPr>
          </a:p>
        </p:txBody>
      </p:sp>
      <p:pic>
        <p:nvPicPr>
          <p:cNvPr id="6" name="Picture 3" descr="1_PREG_WELOVEIT_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198" y="8780344"/>
            <a:ext cx="150813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3" t="6075" r="5798" b="10629"/>
          <a:stretch>
            <a:fillRect/>
          </a:stretch>
        </p:blipFill>
        <p:spPr bwMode="auto">
          <a:xfrm>
            <a:off x="1828800" y="8746246"/>
            <a:ext cx="131578" cy="170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3" t="6075" r="5798" b="10629"/>
          <a:stretch>
            <a:fillRect/>
          </a:stretch>
        </p:blipFill>
        <p:spPr bwMode="auto">
          <a:xfrm>
            <a:off x="542530" y="6690416"/>
            <a:ext cx="131578" cy="170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 descr="1_PREG_WELOVEIT_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916" y="1694468"/>
            <a:ext cx="15368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3" t="6075" r="5798" b="10629"/>
          <a:stretch>
            <a:fillRect/>
          </a:stretch>
        </p:blipFill>
        <p:spPr bwMode="auto">
          <a:xfrm>
            <a:off x="814198" y="2002945"/>
            <a:ext cx="131578" cy="170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3" t="6075" r="5798" b="10629"/>
          <a:stretch>
            <a:fillRect/>
          </a:stretch>
        </p:blipFill>
        <p:spPr bwMode="auto">
          <a:xfrm>
            <a:off x="1586174" y="4300622"/>
            <a:ext cx="131578" cy="170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 descr="1_PREG_WELOVEIT_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7457" y="4318395"/>
            <a:ext cx="15368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3" descr="1_PREG_WELOVEIT_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627" y="7897117"/>
            <a:ext cx="15368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3" descr="1_PREG_WELOVEIT_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24" y="2418058"/>
            <a:ext cx="15368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3" descr="1_PREG_WELOVEIT_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6390" y="3511546"/>
            <a:ext cx="15368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3" descr="1_PREG_WELOVEIT_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617" y="8145462"/>
            <a:ext cx="15368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3" descr="1_PREG_WELOVEIT_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446" y="6378574"/>
            <a:ext cx="15368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3" t="6075" r="5798" b="10629"/>
          <a:stretch>
            <a:fillRect/>
          </a:stretch>
        </p:blipFill>
        <p:spPr bwMode="auto">
          <a:xfrm>
            <a:off x="465839" y="5946250"/>
            <a:ext cx="131578" cy="170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3" t="6075" r="5798" b="10629"/>
          <a:stretch>
            <a:fillRect/>
          </a:stretch>
        </p:blipFill>
        <p:spPr bwMode="auto">
          <a:xfrm>
            <a:off x="874019" y="8114604"/>
            <a:ext cx="131578" cy="170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2" descr="C:\Users\raisua.APAC\AppData\Local\Microsoft\Windows\Temporary Internet Files\Content.Outlook\A414OF9H\Pork_grey copy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5143" y="3845273"/>
            <a:ext cx="228750" cy="123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C:\Users\raisua.APAC\AppData\Local\Microsoft\Windows\Temporary Internet Files\Content.Outlook\A414OF9H\Pork_grey copy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6712" y="8814020"/>
            <a:ext cx="191434" cy="103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C:\Users\raisua.APAC\AppData\Local\Microsoft\Windows\Temporary Internet Files\Content.Outlook\A414OF9H\Pork_grey copy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073" y="897026"/>
            <a:ext cx="228750" cy="123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3" t="6075" r="5798" b="10629"/>
          <a:stretch>
            <a:fillRect/>
          </a:stretch>
        </p:blipFill>
        <p:spPr bwMode="auto">
          <a:xfrm>
            <a:off x="553581" y="7836501"/>
            <a:ext cx="131578" cy="170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3" descr="I:\Aa-office\Menu Simbols\Symbols_jpg\gf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7292" y="1219200"/>
            <a:ext cx="179832" cy="161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I:\Aa-office\Menu Simbols\Symbols_jpg\gf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382" y="877841"/>
            <a:ext cx="179832" cy="161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" descr="I:\Aa-office\Menu Simbols\Symbols_jpg\gf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934" y="1617553"/>
            <a:ext cx="179832" cy="161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" descr="I:\Aa-office\Menu Simbols\Symbols_jpg\gf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997" y="3161538"/>
            <a:ext cx="179832" cy="161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3" descr="I:\Aa-office\Menu Simbols\Symbols_jpg\gf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582" y="5048250"/>
            <a:ext cx="179832" cy="161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3" descr="I:\Aa-office\Menu Simbols\Symbols_jpg\gf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1222" y="4704836"/>
            <a:ext cx="179832" cy="161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3" descr="I:\Aa-office\Menu Simbols\Symbols_jpg\gf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80" y="7845812"/>
            <a:ext cx="179832" cy="161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3" descr="I:\Aa-office\Menu Simbols\Symbols_jpg\gf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8145462"/>
            <a:ext cx="179832" cy="161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3" descr="I:\Aa-office\Menu Simbols\Symbols_jpg\gf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4602" y="8787075"/>
            <a:ext cx="179832" cy="161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" descr="C:\Users\raisua.APAC\AppData\Local\Microsoft\Windows\Temporary Internet Files\Content.Outlook\A414OF9H\Pork_grey copy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401" y="4737996"/>
            <a:ext cx="228750" cy="123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0616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281564" y="1741947"/>
            <a:ext cx="3719307" cy="6024023"/>
          </a:xfrm>
          <a:prstGeom prst="rect">
            <a:avLst/>
          </a:prstGeom>
          <a:noFill/>
        </p:spPr>
        <p:txBody>
          <a:bodyPr wrap="square" lIns="123764" tIns="61882" rIns="123764" bIns="61882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sz="1800" b="1" i="1" dirty="0" smtClean="0">
                <a:latin typeface="Reliq" pitchFamily="2" charset="0"/>
              </a:rPr>
              <a:t>match </a:t>
            </a:r>
            <a:r>
              <a:rPr lang="en-US" sz="1800" b="1" i="1" dirty="0">
                <a:latin typeface="Reliq" pitchFamily="2" charset="0"/>
              </a:rPr>
              <a:t>your pasta with your </a:t>
            </a:r>
            <a:r>
              <a:rPr lang="en-US" sz="1800" b="1" i="1" dirty="0" smtClean="0">
                <a:latin typeface="Reliq" pitchFamily="2" charset="0"/>
              </a:rPr>
              <a:t>favorite </a:t>
            </a:r>
            <a:r>
              <a:rPr lang="en-US" sz="1800" b="1" i="1" dirty="0">
                <a:latin typeface="Reliq" pitchFamily="2" charset="0"/>
              </a:rPr>
              <a:t>sauce</a:t>
            </a:r>
          </a:p>
          <a:p>
            <a:pPr>
              <a:lnSpc>
                <a:spcPts val="1000"/>
              </a:lnSpc>
            </a:pPr>
            <a:endParaRPr lang="en-US" sz="1300" dirty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r>
              <a:rPr lang="en-US" sz="1300" dirty="0">
                <a:latin typeface="Reliq" pitchFamily="2" charset="0"/>
              </a:rPr>
              <a:t>s</a:t>
            </a:r>
            <a:r>
              <a:rPr lang="en-US" sz="1300" dirty="0" smtClean="0">
                <a:latin typeface="Reliq" pitchFamily="2" charset="0"/>
              </a:rPr>
              <a:t>hort </a:t>
            </a:r>
            <a:r>
              <a:rPr lang="en-US" sz="1300" dirty="0">
                <a:latin typeface="Reliq" pitchFamily="2" charset="0"/>
              </a:rPr>
              <a:t>and small pasta</a:t>
            </a:r>
          </a:p>
          <a:p>
            <a:pPr>
              <a:lnSpc>
                <a:spcPts val="1000"/>
              </a:lnSpc>
            </a:pPr>
            <a:endParaRPr lang="en-US" sz="1300" dirty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r>
              <a:rPr lang="en-US" sz="1300" dirty="0" smtClean="0">
                <a:latin typeface="Reliq" pitchFamily="2" charset="0"/>
              </a:rPr>
              <a:t>long </a:t>
            </a:r>
            <a:r>
              <a:rPr lang="en-US" sz="1300" dirty="0">
                <a:latin typeface="Reliq" pitchFamily="2" charset="0"/>
              </a:rPr>
              <a:t>pasta </a:t>
            </a:r>
          </a:p>
          <a:p>
            <a:pPr>
              <a:lnSpc>
                <a:spcPts val="1000"/>
              </a:lnSpc>
            </a:pPr>
            <a:endParaRPr lang="en-US" sz="1300" dirty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endParaRPr lang="en-US" sz="1300" dirty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r>
              <a:rPr lang="en-US" sz="1800" b="1" i="1" dirty="0" smtClean="0">
                <a:latin typeface="Reliq" pitchFamily="2" charset="0"/>
              </a:rPr>
              <a:t>sauces</a:t>
            </a:r>
          </a:p>
          <a:p>
            <a:pPr>
              <a:lnSpc>
                <a:spcPts val="1000"/>
              </a:lnSpc>
            </a:pPr>
            <a:endParaRPr lang="en-US" sz="1300" b="1" i="1" dirty="0" smtClean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r>
              <a:rPr lang="en-US" sz="1300" dirty="0" smtClean="0">
                <a:latin typeface="Reliq" pitchFamily="2" charset="0"/>
              </a:rPr>
              <a:t>minced  </a:t>
            </a:r>
            <a:r>
              <a:rPr lang="en-US" sz="1300" dirty="0">
                <a:latin typeface="Reliq" pitchFamily="2" charset="0"/>
              </a:rPr>
              <a:t>beef, tomato sauce, fresh herbs  </a:t>
            </a:r>
            <a:r>
              <a:rPr lang="en-US" sz="1300" dirty="0" smtClean="0">
                <a:latin typeface="Reliq" pitchFamily="2" charset="0"/>
              </a:rPr>
              <a:t>165</a:t>
            </a:r>
            <a:endParaRPr lang="en-US" sz="1300" dirty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endParaRPr lang="en-US" sz="1300" dirty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r>
              <a:rPr lang="en-US" sz="1300" dirty="0">
                <a:latin typeface="Reliq" pitchFamily="2" charset="0"/>
              </a:rPr>
              <a:t>clams, white wine </a:t>
            </a:r>
            <a:r>
              <a:rPr lang="en-US" sz="1300" dirty="0" smtClean="0">
                <a:latin typeface="Reliq" pitchFamily="2" charset="0"/>
              </a:rPr>
              <a:t>sauce  165</a:t>
            </a:r>
            <a:endParaRPr lang="en-US" sz="1300" dirty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r>
              <a:rPr lang="en-US" sz="1300" dirty="0" smtClean="0">
                <a:latin typeface="Reliq" pitchFamily="2" charset="0"/>
              </a:rPr>
              <a:t>spicy </a:t>
            </a:r>
            <a:r>
              <a:rPr lang="en-US" sz="1300" dirty="0">
                <a:latin typeface="Reliq" pitchFamily="2" charset="0"/>
              </a:rPr>
              <a:t>tomato sauce, </a:t>
            </a:r>
            <a:r>
              <a:rPr lang="en-US" sz="1300" dirty="0" smtClean="0">
                <a:latin typeface="Reliq" pitchFamily="2" charset="0"/>
              </a:rPr>
              <a:t>parsley, garlic </a:t>
            </a:r>
            <a:r>
              <a:rPr lang="en-US" sz="1300" dirty="0" smtClean="0">
                <a:latin typeface="Reliq" pitchFamily="2" charset="0"/>
              </a:rPr>
              <a:t>165</a:t>
            </a:r>
            <a:endParaRPr lang="en-US" sz="1300" dirty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endParaRPr lang="en-US" sz="1300" dirty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r>
              <a:rPr lang="en-US" sz="1300" dirty="0" smtClean="0">
                <a:latin typeface="Reliq" pitchFamily="2" charset="0"/>
              </a:rPr>
              <a:t>smoked chicken, fresh peas, cream, basil pesto </a:t>
            </a:r>
            <a:r>
              <a:rPr lang="en-US" sz="1300" dirty="0" smtClean="0">
                <a:latin typeface="Reliq" pitchFamily="2" charset="0"/>
              </a:rPr>
              <a:t>165</a:t>
            </a:r>
            <a:endParaRPr lang="en-US" sz="1300" dirty="0" smtClean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endParaRPr lang="en-US" sz="1300" dirty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r>
              <a:rPr lang="en-US" sz="1300" dirty="0" smtClean="0">
                <a:latin typeface="Reliq" pitchFamily="2" charset="0"/>
              </a:rPr>
              <a:t>pork pancetta</a:t>
            </a:r>
            <a:r>
              <a:rPr lang="en-US" sz="1300" dirty="0">
                <a:latin typeface="Reliq" pitchFamily="2" charset="0"/>
              </a:rPr>
              <a:t>, egg yolk, </a:t>
            </a:r>
            <a:endParaRPr lang="en-US" sz="1300" dirty="0" smtClean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r>
              <a:rPr lang="en-US" sz="1300" dirty="0" smtClean="0">
                <a:latin typeface="Reliq" pitchFamily="2" charset="0"/>
              </a:rPr>
              <a:t>cream</a:t>
            </a:r>
            <a:r>
              <a:rPr lang="en-US" sz="1300" dirty="0">
                <a:latin typeface="Reliq" pitchFamily="2" charset="0"/>
              </a:rPr>
              <a:t>,</a:t>
            </a:r>
            <a:r>
              <a:rPr lang="en-US" sz="1300" dirty="0" smtClean="0">
                <a:latin typeface="Reliq" pitchFamily="2" charset="0"/>
              </a:rPr>
              <a:t> parmesan 165</a:t>
            </a:r>
          </a:p>
          <a:p>
            <a:pPr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r>
              <a:rPr lang="en-US" sz="1300" dirty="0" smtClean="0">
                <a:latin typeface="Reliq" pitchFamily="2" charset="0"/>
              </a:rPr>
              <a:t>pork </a:t>
            </a:r>
            <a:r>
              <a:rPr lang="en-US" sz="1300" dirty="0">
                <a:latin typeface="Reliq" pitchFamily="2" charset="0"/>
              </a:rPr>
              <a:t>pancetta, braised onions, tomato </a:t>
            </a:r>
            <a:r>
              <a:rPr lang="en-US" sz="1300" dirty="0" smtClean="0">
                <a:latin typeface="Reliq" pitchFamily="2" charset="0"/>
              </a:rPr>
              <a:t>sauce, </a:t>
            </a:r>
            <a:endParaRPr lang="en-US" sz="1300" dirty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r>
              <a:rPr lang="en-US" sz="1300" dirty="0" smtClean="0">
                <a:latin typeface="Reliq" pitchFamily="2" charset="0"/>
              </a:rPr>
              <a:t>fresh chili  165</a:t>
            </a:r>
          </a:p>
          <a:p>
            <a:pPr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r>
              <a:rPr lang="en-US" sz="1300" dirty="0">
                <a:latin typeface="Reliq" pitchFamily="2" charset="0"/>
              </a:rPr>
              <a:t>mixed fresh seafood, tangy tomato sauce  </a:t>
            </a:r>
            <a:r>
              <a:rPr lang="en-US" sz="1300" dirty="0" smtClean="0">
                <a:latin typeface="Reliq" pitchFamily="2" charset="0"/>
              </a:rPr>
              <a:t>180</a:t>
            </a:r>
            <a:endParaRPr lang="en-US" sz="1300" dirty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r>
              <a:rPr lang="en-US" sz="1300" dirty="0">
                <a:latin typeface="Reliq" pitchFamily="2" charset="0"/>
              </a:rPr>
              <a:t>extra virgin olive oil, chili flakes, bird eye chili,</a:t>
            </a:r>
          </a:p>
          <a:p>
            <a:pPr>
              <a:lnSpc>
                <a:spcPts val="1000"/>
              </a:lnSpc>
            </a:pPr>
            <a:r>
              <a:rPr lang="en-US" sz="1300" dirty="0">
                <a:latin typeface="Reliq" pitchFamily="2" charset="0"/>
              </a:rPr>
              <a:t>parsley, garlic  </a:t>
            </a:r>
            <a:r>
              <a:rPr lang="en-US" sz="1300" dirty="0" smtClean="0">
                <a:latin typeface="Reliq" pitchFamily="2" charset="0"/>
              </a:rPr>
              <a:t>150</a:t>
            </a:r>
          </a:p>
          <a:p>
            <a:pPr>
              <a:lnSpc>
                <a:spcPts val="1000"/>
              </a:lnSpc>
            </a:pPr>
            <a:endParaRPr lang="en-US" sz="1300" dirty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r>
              <a:rPr lang="en-US" sz="1300" dirty="0">
                <a:latin typeface="Reliq" pitchFamily="2" charset="0"/>
              </a:rPr>
              <a:t>	               </a:t>
            </a:r>
          </a:p>
          <a:p>
            <a:pPr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endParaRPr lang="en-US" sz="1300" b="1" i="1" dirty="0" smtClean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endParaRPr lang="en-US" sz="1300" b="1" i="1" dirty="0" smtClean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endParaRPr lang="en-US" sz="1300" b="1" i="1" dirty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endParaRPr lang="en-US" sz="1300" b="1" i="1" dirty="0" smtClean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r>
              <a:rPr lang="en-US" sz="1800" b="1" i="1" dirty="0" smtClean="0">
                <a:latin typeface="Reliq" pitchFamily="2" charset="0"/>
              </a:rPr>
              <a:t>homemade pasta</a:t>
            </a:r>
          </a:p>
          <a:p>
            <a:pPr>
              <a:lnSpc>
                <a:spcPts val="1000"/>
              </a:lnSpc>
            </a:pPr>
            <a:endParaRPr lang="en-US" sz="1300" b="1" i="1" dirty="0" smtClean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r>
              <a:rPr lang="en-US" sz="1300" dirty="0" smtClean="0">
                <a:latin typeface="Reliq" pitchFamily="2" charset="0"/>
              </a:rPr>
              <a:t>spinach and ricotta cheese stuffed ravioli, </a:t>
            </a:r>
          </a:p>
          <a:p>
            <a:pPr>
              <a:lnSpc>
                <a:spcPts val="1000"/>
              </a:lnSpc>
            </a:pPr>
            <a:r>
              <a:rPr lang="en-US" sz="1300" dirty="0" smtClean="0">
                <a:latin typeface="Reliq" pitchFamily="2" charset="0"/>
              </a:rPr>
              <a:t>fresh tomato sauce and basil 180</a:t>
            </a:r>
            <a:endParaRPr lang="en-US" sz="1300" dirty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r>
              <a:rPr lang="en-US" sz="1300" dirty="0" smtClean="0">
                <a:latin typeface="Reliq" pitchFamily="2" charset="0"/>
              </a:rPr>
              <a:t>pumpkin dumpling, </a:t>
            </a:r>
            <a:r>
              <a:rPr lang="en-US" sz="1300" dirty="0" err="1" smtClean="0">
                <a:latin typeface="Reliq" pitchFamily="2" charset="0"/>
              </a:rPr>
              <a:t>taleggio</a:t>
            </a:r>
            <a:r>
              <a:rPr lang="en-US" sz="1300" dirty="0" smtClean="0">
                <a:latin typeface="Reliq" pitchFamily="2" charset="0"/>
              </a:rPr>
              <a:t> cheese fondue, </a:t>
            </a:r>
          </a:p>
          <a:p>
            <a:pPr>
              <a:lnSpc>
                <a:spcPts val="1000"/>
              </a:lnSpc>
            </a:pPr>
            <a:r>
              <a:rPr lang="en-US" sz="1300" dirty="0" smtClean="0">
                <a:latin typeface="Reliq" pitchFamily="2" charset="0"/>
              </a:rPr>
              <a:t>green </a:t>
            </a:r>
            <a:r>
              <a:rPr lang="en-US" sz="1300" dirty="0" smtClean="0">
                <a:latin typeface="Reliq" pitchFamily="2" charset="0"/>
              </a:rPr>
              <a:t>asparagus, salty </a:t>
            </a:r>
            <a:r>
              <a:rPr lang="en-US" sz="1300" dirty="0" smtClean="0">
                <a:latin typeface="Reliq" pitchFamily="2" charset="0"/>
              </a:rPr>
              <a:t>ricotta shaving   160</a:t>
            </a:r>
            <a:endParaRPr lang="en-US" sz="1300" dirty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r>
              <a:rPr lang="en-US" sz="1300" dirty="0" smtClean="0">
                <a:latin typeface="Reliq" pitchFamily="2" charset="0"/>
              </a:rPr>
              <a:t>     </a:t>
            </a:r>
            <a:r>
              <a:rPr lang="en-US" sz="1300" dirty="0" smtClean="0">
                <a:latin typeface="Reliq" pitchFamily="2" charset="0"/>
              </a:rPr>
              <a:t>    </a:t>
            </a:r>
            <a:endParaRPr lang="en-US" sz="1300" dirty="0" smtClean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r>
              <a:rPr lang="en-US" sz="1300" dirty="0" smtClean="0">
                <a:latin typeface="Reliq" pitchFamily="2" charset="0"/>
              </a:rPr>
              <a:t>oven-baked lasagna, beef ragout, parmesan </a:t>
            </a:r>
            <a:r>
              <a:rPr lang="en-US" sz="1300" dirty="0" smtClean="0">
                <a:latin typeface="Reliq" pitchFamily="2" charset="0"/>
              </a:rPr>
              <a:t>180</a:t>
            </a:r>
            <a:endParaRPr lang="en-US" sz="1300" dirty="0">
              <a:latin typeface="Reliq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32819" y="1731047"/>
            <a:ext cx="3029519" cy="6024023"/>
          </a:xfrm>
          <a:prstGeom prst="rect">
            <a:avLst/>
          </a:prstGeom>
          <a:noFill/>
        </p:spPr>
        <p:txBody>
          <a:bodyPr wrap="square" lIns="123764" tIns="61882" rIns="123764" bIns="61882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lang="en-US" sz="1800" b="1" i="1" dirty="0" smtClean="0">
                <a:latin typeface="Reliq" pitchFamily="2" charset="0"/>
              </a:rPr>
              <a:t>pasta</a:t>
            </a:r>
          </a:p>
          <a:p>
            <a:pPr algn="r">
              <a:lnSpc>
                <a:spcPts val="1000"/>
              </a:lnSpc>
            </a:pPr>
            <a:endParaRPr lang="en-US" sz="1300" b="1" dirty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r>
              <a:rPr lang="en-US" sz="1300" dirty="0">
                <a:latin typeface="Reliq" pitchFamily="2" charset="0"/>
              </a:rPr>
              <a:t>p</a:t>
            </a:r>
            <a:r>
              <a:rPr lang="en-US" sz="1300" dirty="0" smtClean="0">
                <a:latin typeface="Reliq" pitchFamily="2" charset="0"/>
              </a:rPr>
              <a:t>enne </a:t>
            </a:r>
            <a:r>
              <a:rPr lang="en-US" sz="1300" dirty="0">
                <a:latin typeface="Reliq" pitchFamily="2" charset="0"/>
              </a:rPr>
              <a:t>– fusilli – farfalle </a:t>
            </a:r>
            <a:r>
              <a:rPr lang="en-US" sz="1300" dirty="0" smtClean="0">
                <a:latin typeface="Reliq" pitchFamily="2" charset="0"/>
              </a:rPr>
              <a:t> </a:t>
            </a:r>
            <a:endParaRPr lang="en-US" sz="1300" dirty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endParaRPr lang="en-US" sz="1300" dirty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r>
              <a:rPr lang="en-US" sz="1300" dirty="0">
                <a:latin typeface="Reliq" pitchFamily="2" charset="0"/>
              </a:rPr>
              <a:t>s</a:t>
            </a:r>
            <a:r>
              <a:rPr lang="en-US" sz="1300" dirty="0" smtClean="0">
                <a:latin typeface="Reliq" pitchFamily="2" charset="0"/>
              </a:rPr>
              <a:t>paghetti </a:t>
            </a:r>
            <a:r>
              <a:rPr lang="en-US" sz="1300" dirty="0">
                <a:latin typeface="Reliq" pitchFamily="2" charset="0"/>
              </a:rPr>
              <a:t>– </a:t>
            </a:r>
            <a:r>
              <a:rPr lang="en-US" sz="1300" dirty="0" smtClean="0">
                <a:latin typeface="Reliq" pitchFamily="2" charset="0"/>
              </a:rPr>
              <a:t>linguine - fettuccine</a:t>
            </a:r>
            <a:endParaRPr lang="en-US" sz="1300" dirty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r>
              <a:rPr lang="en-US" sz="1300" dirty="0" smtClean="0">
                <a:latin typeface="Reliq" pitchFamily="2" charset="0"/>
              </a:rPr>
              <a:t>       </a:t>
            </a:r>
            <a:endParaRPr lang="en-US" sz="1300" dirty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r>
              <a:rPr lang="en-US" sz="1800" b="1" i="1" dirty="0" err="1" smtClean="0">
                <a:latin typeface="Reliq" pitchFamily="2" charset="0"/>
              </a:rPr>
              <a:t>salse</a:t>
            </a:r>
            <a:endParaRPr lang="en-US" sz="1800" b="1" i="1" dirty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r>
              <a:rPr lang="en-US" sz="1300" dirty="0" err="1" smtClean="0">
                <a:latin typeface="Reliq" pitchFamily="2" charset="0"/>
              </a:rPr>
              <a:t>bolognese</a:t>
            </a:r>
            <a:endParaRPr lang="en-US" sz="1300" dirty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endParaRPr lang="en-US" sz="1300" dirty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r>
              <a:rPr lang="en-US" sz="1300" dirty="0" err="1">
                <a:latin typeface="Reliq" pitchFamily="2" charset="0"/>
              </a:rPr>
              <a:t>vongole</a:t>
            </a:r>
            <a:endParaRPr lang="en-US" sz="1300" dirty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endParaRPr lang="en-US" sz="1300" dirty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r>
              <a:rPr lang="en-US" sz="1300" dirty="0" err="1">
                <a:latin typeface="Reliq" pitchFamily="2" charset="0"/>
              </a:rPr>
              <a:t>arrabbiata</a:t>
            </a:r>
            <a:endParaRPr lang="en-US" sz="1300" dirty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endParaRPr lang="en-US" sz="1300" dirty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r>
              <a:rPr lang="en-US" sz="1300" dirty="0" err="1">
                <a:latin typeface="Reliq" pitchFamily="2" charset="0"/>
              </a:rPr>
              <a:t>p</a:t>
            </a:r>
            <a:r>
              <a:rPr lang="en-US" sz="1300" dirty="0" err="1" smtClean="0">
                <a:latin typeface="Reliq" pitchFamily="2" charset="0"/>
              </a:rPr>
              <a:t>ollo</a:t>
            </a:r>
            <a:r>
              <a:rPr lang="en-US" sz="1300" dirty="0" smtClean="0">
                <a:latin typeface="Reliq" pitchFamily="2" charset="0"/>
              </a:rPr>
              <a:t> e </a:t>
            </a:r>
            <a:r>
              <a:rPr lang="en-US" sz="1300" dirty="0" err="1" smtClean="0">
                <a:latin typeface="Reliq" pitchFamily="2" charset="0"/>
              </a:rPr>
              <a:t>piselli</a:t>
            </a: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r>
              <a:rPr lang="en-US" sz="1300" dirty="0">
                <a:latin typeface="Reliq" pitchFamily="2" charset="0"/>
              </a:rPr>
              <a:t>p</a:t>
            </a:r>
            <a:r>
              <a:rPr lang="en-US" sz="1300" dirty="0" smtClean="0">
                <a:latin typeface="Reliq" pitchFamily="2" charset="0"/>
              </a:rPr>
              <a:t>rego carbonara </a:t>
            </a:r>
          </a:p>
          <a:p>
            <a:pPr algn="r"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endParaRPr lang="en-US" sz="1300" dirty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r>
              <a:rPr lang="en-US" sz="1300" dirty="0" err="1" smtClean="0">
                <a:latin typeface="Reliq" pitchFamily="2" charset="0"/>
              </a:rPr>
              <a:t>Amatriciana</a:t>
            </a:r>
            <a:r>
              <a:rPr lang="en-US" sz="1300" dirty="0" smtClean="0">
                <a:latin typeface="Reliq" pitchFamily="2" charset="0"/>
              </a:rPr>
              <a:t>  </a:t>
            </a:r>
            <a:endParaRPr lang="en-US" sz="1300" dirty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endParaRPr lang="en-US" sz="1300" dirty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r>
              <a:rPr lang="en-US" sz="1300" dirty="0" err="1">
                <a:latin typeface="Reliq" pitchFamily="2" charset="0"/>
              </a:rPr>
              <a:t>frutti</a:t>
            </a:r>
            <a:r>
              <a:rPr lang="en-US" sz="1300" dirty="0">
                <a:latin typeface="Reliq" pitchFamily="2" charset="0"/>
              </a:rPr>
              <a:t> di mare</a:t>
            </a:r>
          </a:p>
          <a:p>
            <a:pPr algn="r"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r>
              <a:rPr lang="en-US" sz="1300" dirty="0" err="1" smtClean="0">
                <a:latin typeface="Reliq" pitchFamily="2" charset="0"/>
              </a:rPr>
              <a:t>aglio</a:t>
            </a:r>
            <a:r>
              <a:rPr lang="en-US" sz="1300" dirty="0" smtClean="0">
                <a:latin typeface="Reliq" pitchFamily="2" charset="0"/>
              </a:rPr>
              <a:t> </a:t>
            </a:r>
            <a:r>
              <a:rPr lang="en-US" sz="1300" dirty="0">
                <a:latin typeface="Reliq" pitchFamily="2" charset="0"/>
              </a:rPr>
              <a:t>olio e </a:t>
            </a:r>
            <a:r>
              <a:rPr lang="en-US" sz="1300" dirty="0" err="1">
                <a:latin typeface="Reliq" pitchFamily="2" charset="0"/>
              </a:rPr>
              <a:t>peperoncino</a:t>
            </a:r>
            <a:endParaRPr lang="en-US" sz="1300" dirty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endParaRPr lang="en-US" sz="1300" dirty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endParaRPr lang="en-US" sz="1300" b="1" i="1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endParaRPr lang="en-US" sz="1300" b="1" i="1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endParaRPr lang="en-US" sz="1300" b="1" i="1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endParaRPr lang="en-US" sz="1300" b="1" i="1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endParaRPr lang="en-US" sz="1300" b="1" i="1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endParaRPr lang="en-US" sz="1300" b="1" i="1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endParaRPr lang="en-US" sz="1300" b="1" i="1" dirty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endParaRPr lang="en-US" sz="1300" b="1" i="1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endParaRPr lang="en-US" sz="1300" b="1" i="1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r>
              <a:rPr lang="en-US" sz="1800" b="1" i="1" dirty="0" smtClean="0">
                <a:latin typeface="Reliq" pitchFamily="2" charset="0"/>
              </a:rPr>
              <a:t>pasta </a:t>
            </a:r>
            <a:r>
              <a:rPr lang="en-US" sz="1800" b="1" i="1" dirty="0" err="1">
                <a:latin typeface="Reliq" pitchFamily="2" charset="0"/>
              </a:rPr>
              <a:t>fatta</a:t>
            </a:r>
            <a:r>
              <a:rPr lang="en-US" sz="1800" b="1" i="1" dirty="0">
                <a:latin typeface="Reliq" pitchFamily="2" charset="0"/>
              </a:rPr>
              <a:t> in </a:t>
            </a:r>
            <a:r>
              <a:rPr lang="en-US" sz="1800" b="1" i="1" dirty="0" smtClean="0">
                <a:latin typeface="Reliq" pitchFamily="2" charset="0"/>
              </a:rPr>
              <a:t>casa</a:t>
            </a:r>
          </a:p>
          <a:p>
            <a:pPr algn="r">
              <a:lnSpc>
                <a:spcPts val="1000"/>
              </a:lnSpc>
            </a:pPr>
            <a:endParaRPr lang="en-US" sz="1300" b="1" i="1" dirty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r>
              <a:rPr lang="en-US" sz="1300" dirty="0" smtClean="0">
                <a:latin typeface="Reliq" pitchFamily="2" charset="0"/>
              </a:rPr>
              <a:t>ravioli di </a:t>
            </a:r>
            <a:r>
              <a:rPr lang="en-US" sz="1300" dirty="0" err="1" smtClean="0">
                <a:latin typeface="Reliq" pitchFamily="2" charset="0"/>
              </a:rPr>
              <a:t>magro</a:t>
            </a:r>
            <a:r>
              <a:rPr lang="en-US" sz="1300" dirty="0" smtClean="0">
                <a:latin typeface="Reliq" pitchFamily="2" charset="0"/>
              </a:rPr>
              <a:t> al </a:t>
            </a:r>
            <a:r>
              <a:rPr lang="en-US" sz="1300" dirty="0" err="1" smtClean="0">
                <a:latin typeface="Reliq" pitchFamily="2" charset="0"/>
              </a:rPr>
              <a:t>pomodoro</a:t>
            </a:r>
            <a:r>
              <a:rPr lang="en-US" sz="1300" dirty="0" smtClean="0">
                <a:latin typeface="Reliq" pitchFamily="2" charset="0"/>
              </a:rPr>
              <a:t> </a:t>
            </a:r>
          </a:p>
          <a:p>
            <a:pPr algn="r">
              <a:lnSpc>
                <a:spcPts val="1000"/>
              </a:lnSpc>
            </a:pPr>
            <a:r>
              <a:rPr lang="en-US" sz="1300" dirty="0" smtClean="0">
                <a:latin typeface="Reliq" pitchFamily="2" charset="0"/>
              </a:rPr>
              <a:t>fresco e </a:t>
            </a:r>
            <a:r>
              <a:rPr lang="en-US" sz="1300" dirty="0" err="1" smtClean="0">
                <a:latin typeface="Reliq" pitchFamily="2" charset="0"/>
              </a:rPr>
              <a:t>basilico</a:t>
            </a:r>
            <a:r>
              <a:rPr lang="en-US" sz="1300" dirty="0" smtClean="0">
                <a:latin typeface="Reliq" pitchFamily="2" charset="0"/>
              </a:rPr>
              <a:t> </a:t>
            </a:r>
            <a:endParaRPr lang="en-US" sz="1300" dirty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r>
              <a:rPr lang="en-US" sz="1300" dirty="0" smtClean="0">
                <a:latin typeface="Reliq" pitchFamily="2" charset="0"/>
              </a:rPr>
              <a:t>gnocchi di </a:t>
            </a:r>
            <a:r>
              <a:rPr lang="en-US" sz="1300" dirty="0" err="1" smtClean="0">
                <a:latin typeface="Reliq" pitchFamily="2" charset="0"/>
              </a:rPr>
              <a:t>zucca</a:t>
            </a:r>
            <a:r>
              <a:rPr lang="en-US" sz="1300" dirty="0">
                <a:latin typeface="Reliq" pitchFamily="2" charset="0"/>
              </a:rPr>
              <a:t> </a:t>
            </a:r>
            <a:r>
              <a:rPr lang="en-US" sz="1300" dirty="0" smtClean="0">
                <a:latin typeface="Reliq" pitchFamily="2" charset="0"/>
              </a:rPr>
              <a:t>con </a:t>
            </a:r>
            <a:r>
              <a:rPr lang="en-US" sz="1300" dirty="0" err="1" smtClean="0">
                <a:latin typeface="Reliq" pitchFamily="2" charset="0"/>
              </a:rPr>
              <a:t>fonduta</a:t>
            </a:r>
            <a:r>
              <a:rPr lang="en-US" sz="1300" dirty="0" smtClean="0">
                <a:latin typeface="Reliq" pitchFamily="2" charset="0"/>
              </a:rPr>
              <a:t> di </a:t>
            </a:r>
            <a:r>
              <a:rPr lang="en-US" sz="1300" dirty="0" err="1" smtClean="0">
                <a:latin typeface="Reliq" pitchFamily="2" charset="0"/>
              </a:rPr>
              <a:t>taleggio</a:t>
            </a:r>
            <a:r>
              <a:rPr lang="en-US" sz="1300" dirty="0" smtClean="0">
                <a:latin typeface="Reliq" pitchFamily="2" charset="0"/>
              </a:rPr>
              <a:t> </a:t>
            </a: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r>
              <a:rPr lang="en-US" sz="1300" dirty="0" smtClean="0">
                <a:latin typeface="Reliq" pitchFamily="2" charset="0"/>
              </a:rPr>
              <a:t>e </a:t>
            </a:r>
            <a:r>
              <a:rPr lang="en-US" sz="1300" dirty="0" err="1" smtClean="0">
                <a:latin typeface="Reliq" pitchFamily="2" charset="0"/>
              </a:rPr>
              <a:t>asparagi</a:t>
            </a:r>
            <a:r>
              <a:rPr lang="en-US" sz="1300" dirty="0" smtClean="0">
                <a:latin typeface="Reliq" pitchFamily="2" charset="0"/>
              </a:rPr>
              <a:t> ricotta </a:t>
            </a:r>
            <a:r>
              <a:rPr lang="en-US" sz="1300" dirty="0" err="1" smtClean="0">
                <a:latin typeface="Reliq" pitchFamily="2" charset="0"/>
              </a:rPr>
              <a:t>salata</a:t>
            </a:r>
            <a:r>
              <a:rPr lang="en-US" sz="1300" dirty="0" smtClean="0">
                <a:latin typeface="Reliq" pitchFamily="2" charset="0"/>
              </a:rPr>
              <a:t> </a:t>
            </a:r>
            <a:endParaRPr lang="en-US" sz="1300" dirty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r>
              <a:rPr lang="en-US" sz="1300" dirty="0" smtClean="0">
                <a:latin typeface="Reliq" pitchFamily="2" charset="0"/>
              </a:rPr>
              <a:t> </a:t>
            </a:r>
          </a:p>
          <a:p>
            <a:pPr algn="r">
              <a:lnSpc>
                <a:spcPts val="1000"/>
              </a:lnSpc>
            </a:pPr>
            <a:r>
              <a:rPr lang="en-US" sz="1300" dirty="0" smtClean="0">
                <a:latin typeface="Reliq" pitchFamily="2" charset="0"/>
              </a:rPr>
              <a:t>lasagna </a:t>
            </a:r>
            <a:r>
              <a:rPr lang="en-US" sz="1300" dirty="0">
                <a:latin typeface="Reliq" pitchFamily="2" charset="0"/>
              </a:rPr>
              <a:t>al </a:t>
            </a:r>
            <a:r>
              <a:rPr lang="en-US" sz="1300" dirty="0" err="1" smtClean="0">
                <a:latin typeface="Reliq" pitchFamily="2" charset="0"/>
              </a:rPr>
              <a:t>forno</a:t>
            </a:r>
            <a:r>
              <a:rPr lang="en-US" sz="1300" dirty="0" smtClean="0">
                <a:latin typeface="Reliq" pitchFamily="2" charset="0"/>
              </a:rPr>
              <a:t>   </a:t>
            </a:r>
            <a:endParaRPr lang="en-US" sz="1300" dirty="0">
              <a:latin typeface="Reliq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368342" y="8627641"/>
            <a:ext cx="4899858" cy="298097"/>
          </a:xfrm>
          <a:prstGeom prst="rect">
            <a:avLst/>
          </a:prstGeom>
          <a:noFill/>
        </p:spPr>
        <p:txBody>
          <a:bodyPr wrap="square" lIns="123764" tIns="61882" rIns="123764" bIns="61882" rtlCol="0">
            <a:spAutoFit/>
          </a:bodyPr>
          <a:lstStyle/>
          <a:p>
            <a:pPr algn="ctr">
              <a:lnSpc>
                <a:spcPts val="1354"/>
              </a:lnSpc>
            </a:pPr>
            <a:r>
              <a:rPr lang="en-US" sz="1000" i="1" dirty="0" smtClean="0">
                <a:latin typeface="Reliq" pitchFamily="2" charset="0"/>
              </a:rPr>
              <a:t>           we </a:t>
            </a:r>
            <a:r>
              <a:rPr lang="en-US" sz="1000" i="1" dirty="0">
                <a:latin typeface="Reliq" pitchFamily="2" charset="0"/>
              </a:rPr>
              <a:t>love </a:t>
            </a:r>
            <a:r>
              <a:rPr lang="en-US" sz="1000" i="1" dirty="0" smtClean="0">
                <a:latin typeface="Reliq" pitchFamily="2" charset="0"/>
              </a:rPr>
              <a:t>it                  vegetarian </a:t>
            </a:r>
            <a:r>
              <a:rPr lang="en-US" sz="1000" i="1" dirty="0">
                <a:latin typeface="Reliq" pitchFamily="2" charset="0"/>
              </a:rPr>
              <a:t>selection             </a:t>
            </a:r>
            <a:r>
              <a:rPr lang="en-US" sz="1000" i="1" dirty="0" smtClean="0">
                <a:latin typeface="Reliq" pitchFamily="2" charset="0"/>
              </a:rPr>
              <a:t>      contains pork                 gluten free</a:t>
            </a:r>
            <a:endParaRPr lang="en-US" sz="1000" i="1" dirty="0">
              <a:latin typeface="Reliq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644503" y="8910428"/>
            <a:ext cx="6090834" cy="559066"/>
          </a:xfrm>
          <a:prstGeom prst="rect">
            <a:avLst/>
          </a:prstGeom>
          <a:noFill/>
        </p:spPr>
        <p:txBody>
          <a:bodyPr wrap="square" lIns="123764" tIns="61882" rIns="123764" bIns="61882" rtlCol="0">
            <a:spAutoFit/>
          </a:bodyPr>
          <a:lstStyle/>
          <a:p>
            <a:pPr algn="ctr">
              <a:lnSpc>
                <a:spcPts val="1100"/>
              </a:lnSpc>
            </a:pPr>
            <a:r>
              <a:rPr lang="en-US" sz="1200" dirty="0">
                <a:latin typeface="Reliq" panose="02000506040000020004" pitchFamily="2" charset="0"/>
              </a:rPr>
              <a:t>If you have any concerns regarding food allergies, please alert your server prior to ordering</a:t>
            </a:r>
          </a:p>
          <a:p>
            <a:pPr algn="ctr">
              <a:lnSpc>
                <a:spcPts val="1100"/>
              </a:lnSpc>
            </a:pPr>
            <a:endParaRPr lang="en-US" sz="1200" b="1" dirty="0" smtClean="0">
              <a:latin typeface="Reliq" pitchFamily="2" charset="0"/>
            </a:endParaRPr>
          </a:p>
          <a:p>
            <a:pPr algn="ctr">
              <a:lnSpc>
                <a:spcPts val="1100"/>
              </a:lnSpc>
            </a:pPr>
            <a:r>
              <a:rPr lang="en-US" sz="1200" b="1" dirty="0" smtClean="0">
                <a:latin typeface="Reliq" pitchFamily="2" charset="0"/>
              </a:rPr>
              <a:t>prices </a:t>
            </a:r>
            <a:r>
              <a:rPr lang="en-US" sz="1200" b="1" dirty="0">
                <a:latin typeface="Reliq" pitchFamily="2" charset="0"/>
              </a:rPr>
              <a:t>are </a:t>
            </a:r>
            <a:r>
              <a:rPr lang="en-US" sz="1200" b="1" dirty="0" smtClean="0">
                <a:latin typeface="Reliq" pitchFamily="2" charset="0"/>
              </a:rPr>
              <a:t>in thousand IDR, 21</a:t>
            </a:r>
            <a:r>
              <a:rPr lang="en-US" sz="1200" b="1" dirty="0">
                <a:latin typeface="Reliq" pitchFamily="2" charset="0"/>
              </a:rPr>
              <a:t>% </a:t>
            </a:r>
            <a:r>
              <a:rPr lang="en-US" sz="1200" b="1" dirty="0" smtClean="0">
                <a:latin typeface="Reliq" pitchFamily="2" charset="0"/>
              </a:rPr>
              <a:t>government </a:t>
            </a:r>
            <a:r>
              <a:rPr lang="en-US" sz="1200" b="1" dirty="0">
                <a:latin typeface="Reliq" pitchFamily="2" charset="0"/>
              </a:rPr>
              <a:t>tax &amp; </a:t>
            </a:r>
            <a:r>
              <a:rPr lang="en-US" sz="1200" b="1" dirty="0" smtClean="0">
                <a:latin typeface="Reliq" pitchFamily="2" charset="0"/>
              </a:rPr>
              <a:t>Service charge is applicable </a:t>
            </a:r>
            <a:endParaRPr lang="en-US" sz="1200" b="1" dirty="0">
              <a:latin typeface="Reliq" pitchFamily="2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3" t="6075" r="5798" b="10629"/>
          <a:stretch>
            <a:fillRect/>
          </a:stretch>
        </p:blipFill>
        <p:spPr bwMode="auto">
          <a:xfrm>
            <a:off x="8537882" y="3388728"/>
            <a:ext cx="131578" cy="170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3" t="6075" r="5798" b="10629"/>
          <a:stretch>
            <a:fillRect/>
          </a:stretch>
        </p:blipFill>
        <p:spPr bwMode="auto">
          <a:xfrm>
            <a:off x="6934200" y="6945207"/>
            <a:ext cx="131578" cy="170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3" t="6075" r="5798" b="10629"/>
          <a:stretch>
            <a:fillRect/>
          </a:stretch>
        </p:blipFill>
        <p:spPr bwMode="auto">
          <a:xfrm>
            <a:off x="13127222" y="7296745"/>
            <a:ext cx="131578" cy="170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2111" y="3397956"/>
            <a:ext cx="1016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1_PREG_WELOVEIT_RGB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9434" y="6568181"/>
            <a:ext cx="15368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3" descr="1_PREG_WELOVEIT_RGB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3877" y="8698060"/>
            <a:ext cx="150813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3" t="6075" r="5798" b="10629"/>
          <a:stretch>
            <a:fillRect/>
          </a:stretch>
        </p:blipFill>
        <p:spPr bwMode="auto">
          <a:xfrm>
            <a:off x="8808882" y="8687242"/>
            <a:ext cx="131578" cy="170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3" descr="1_PREG_WELOVEIT_RGB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3656" y="7580459"/>
            <a:ext cx="15368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3" descr="1_PREG_WELOVEIT_RGB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0940" y="2876212"/>
            <a:ext cx="15368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3" descr="1_PREG_WELOVEIT_RGB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4485" y="3706810"/>
            <a:ext cx="15368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3" descr="1_PREG_WELOVEIT_RGB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4471" y="4708525"/>
            <a:ext cx="15368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2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3152" y="4943216"/>
            <a:ext cx="1016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3" t="6075" r="5798" b="10629"/>
          <a:stretch>
            <a:fillRect/>
          </a:stretch>
        </p:blipFill>
        <p:spPr bwMode="auto">
          <a:xfrm>
            <a:off x="7792016" y="4933432"/>
            <a:ext cx="131578" cy="170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3" descr="1_PREG_WELOVEIT_RGB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427" y="3169718"/>
            <a:ext cx="15368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3" t="6075" r="5798" b="10629"/>
          <a:stretch>
            <a:fillRect/>
          </a:stretch>
        </p:blipFill>
        <p:spPr bwMode="auto">
          <a:xfrm>
            <a:off x="7302553" y="6552999"/>
            <a:ext cx="131578" cy="170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2" descr="C:\Users\raisua.APAC\AppData\Local\Microsoft\Windows\Temporary Internet Files\Content.Outlook\A414OF9H\Pork_grey copy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5261" y="3972576"/>
            <a:ext cx="228750" cy="123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C:\Users\raisua.APAC\AppData\Local\Microsoft\Windows\Temporary Internet Files\Content.Outlook\A414OF9H\Pork_grey copy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9939" y="4343400"/>
            <a:ext cx="228750" cy="123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 descr="C:\Users\raisua.APAC\AppData\Local\Microsoft\Windows\Temporary Internet Files\Content.Outlook\A414OF9H\Pork_grey copy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5028" y="8730656"/>
            <a:ext cx="251972" cy="135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extBox 32"/>
          <p:cNvSpPr txBox="1"/>
          <p:nvPr/>
        </p:nvSpPr>
        <p:spPr>
          <a:xfrm>
            <a:off x="6644503" y="623669"/>
            <a:ext cx="5928496" cy="69249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300" b="1" dirty="0" smtClean="0">
                <a:latin typeface="Reliq"/>
              </a:rPr>
              <a:t>Prego signature pasta </a:t>
            </a:r>
          </a:p>
          <a:p>
            <a:pPr algn="ctr"/>
            <a:r>
              <a:rPr lang="en-US" sz="1300" dirty="0" smtClean="0">
                <a:latin typeface="Reliq"/>
              </a:rPr>
              <a:t>Spaghetti </a:t>
            </a:r>
            <a:r>
              <a:rPr lang="en-US" sz="1300" dirty="0" err="1" smtClean="0">
                <a:latin typeface="Reliq"/>
              </a:rPr>
              <a:t>spadellati</a:t>
            </a:r>
            <a:r>
              <a:rPr lang="en-US" sz="1300" dirty="0" smtClean="0">
                <a:latin typeface="Reliq"/>
              </a:rPr>
              <a:t> </a:t>
            </a:r>
            <a:r>
              <a:rPr lang="en-US" sz="1300" dirty="0" err="1" smtClean="0">
                <a:latin typeface="Reliq"/>
              </a:rPr>
              <a:t>all’aragosta</a:t>
            </a:r>
            <a:r>
              <a:rPr lang="en-US" sz="1300" dirty="0" smtClean="0">
                <a:latin typeface="Reliq"/>
              </a:rPr>
              <a:t>, </a:t>
            </a:r>
            <a:r>
              <a:rPr lang="en-US" sz="1300" dirty="0" err="1" smtClean="0">
                <a:latin typeface="Reliq"/>
              </a:rPr>
              <a:t>pomodorini</a:t>
            </a:r>
            <a:r>
              <a:rPr lang="en-US" sz="1300" dirty="0" smtClean="0">
                <a:latin typeface="Reliq"/>
              </a:rPr>
              <a:t> e olive </a:t>
            </a:r>
          </a:p>
          <a:p>
            <a:pPr algn="ctr"/>
            <a:r>
              <a:rPr lang="en-US" sz="1300" dirty="0" smtClean="0">
                <a:latin typeface="Reliq"/>
              </a:rPr>
              <a:t>Prego signature spiny lobster spaghetti tossed with cherry tomatoes, black olives and fresh basil sauce 235</a:t>
            </a:r>
            <a:endParaRPr lang="en-US" sz="1300" dirty="0">
              <a:latin typeface="Reliq"/>
            </a:endParaRPr>
          </a:p>
        </p:txBody>
      </p:sp>
      <p:pic>
        <p:nvPicPr>
          <p:cNvPr id="34" name="Picture 3" descr="I:\Aa-office\Menu Simbols\Symbols_jpg\gf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78968" y="7951532"/>
            <a:ext cx="179832" cy="161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3" descr="I:\Aa-office\Menu Simbols\Symbols_jpg\gf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7568" y="7730560"/>
            <a:ext cx="179832" cy="161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3" descr="I:\Aa-office\Menu Simbols\Symbols_jpg\gf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1400" y="8713068"/>
            <a:ext cx="179832" cy="161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Rectangle 40"/>
          <p:cNvSpPr/>
          <p:nvPr/>
        </p:nvSpPr>
        <p:spPr>
          <a:xfrm>
            <a:off x="7789721" y="5478048"/>
            <a:ext cx="3461033" cy="6179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7789721" y="5511225"/>
            <a:ext cx="346103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Reliq" panose="02000506040000020004" pitchFamily="2" charset="0"/>
              </a:rPr>
              <a:t>  </a:t>
            </a:r>
            <a:r>
              <a:rPr lang="en-US" sz="1100" dirty="0" smtClean="0">
                <a:latin typeface="Reliq" panose="02000506040000020004" pitchFamily="2" charset="0"/>
              </a:rPr>
              <a:t>Gluten free pasta </a:t>
            </a:r>
            <a:r>
              <a:rPr lang="en-US" sz="1100" dirty="0" smtClean="0">
                <a:latin typeface="Reliq" panose="02000506040000020004" pitchFamily="2" charset="0"/>
              </a:rPr>
              <a:t>available</a:t>
            </a:r>
            <a:endParaRPr lang="en-US" sz="1100" dirty="0" smtClean="0">
              <a:latin typeface="Reliq" panose="02000506040000020004" pitchFamily="2" charset="0"/>
            </a:endParaRPr>
          </a:p>
          <a:p>
            <a:pPr algn="ctr"/>
            <a:endParaRPr lang="en-US" sz="100" dirty="0" smtClean="0">
              <a:latin typeface="Reliq" panose="02000506040000020004" pitchFamily="2" charset="0"/>
            </a:endParaRPr>
          </a:p>
          <a:p>
            <a:pPr algn="ctr"/>
            <a:r>
              <a:rPr lang="en-US" sz="1100" dirty="0" smtClean="0">
                <a:latin typeface="Reliq" panose="02000506040000020004" pitchFamily="2" charset="0"/>
              </a:rPr>
              <a:t>available </a:t>
            </a:r>
            <a:r>
              <a:rPr lang="en-US" sz="1100" dirty="0" smtClean="0">
                <a:latin typeface="Reliq" panose="02000506040000020004" pitchFamily="2" charset="0"/>
              </a:rPr>
              <a:t>on request carbonara and </a:t>
            </a:r>
            <a:r>
              <a:rPr lang="en-US" sz="1100" dirty="0" err="1" smtClean="0">
                <a:latin typeface="Reliq" panose="02000506040000020004" pitchFamily="2" charset="0"/>
              </a:rPr>
              <a:t>amatriciana</a:t>
            </a:r>
            <a:r>
              <a:rPr lang="en-US" sz="1100" dirty="0" smtClean="0">
                <a:latin typeface="Reliq" panose="02000506040000020004" pitchFamily="2" charset="0"/>
              </a:rPr>
              <a:t>  sauce with beef bacon         </a:t>
            </a:r>
            <a:endParaRPr lang="en-US" sz="1100" dirty="0">
              <a:latin typeface="Reliq" panose="02000506040000020004" pitchFamily="2" charset="0"/>
            </a:endParaRPr>
          </a:p>
        </p:txBody>
      </p:sp>
      <p:pic>
        <p:nvPicPr>
          <p:cNvPr id="43" name="Picture 3" descr="I:\Aa-office\Menu Simbols\Symbols_jpg\gf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7084" y="5562600"/>
            <a:ext cx="179832" cy="161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3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4314174"/>
            <a:ext cx="1016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4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119" y="3177655"/>
            <a:ext cx="1016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6280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03092" y="609600"/>
            <a:ext cx="3449696" cy="2125520"/>
          </a:xfrm>
          <a:prstGeom prst="rect">
            <a:avLst/>
          </a:prstGeom>
          <a:noFill/>
        </p:spPr>
        <p:txBody>
          <a:bodyPr wrap="square" lIns="123764" tIns="61882" rIns="123764" bIns="61882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sz="1300" b="1" i="1" dirty="0">
                <a:latin typeface="Reliq" pitchFamily="2" charset="0"/>
              </a:rPr>
              <a:t> </a:t>
            </a:r>
            <a:r>
              <a:rPr lang="en-US" sz="1800" b="1" i="1" dirty="0" smtClean="0">
                <a:latin typeface="Reliq" pitchFamily="2" charset="0"/>
              </a:rPr>
              <a:t>fish </a:t>
            </a:r>
            <a:r>
              <a:rPr lang="en-US" sz="1800" b="1" i="1" dirty="0">
                <a:latin typeface="Reliq" pitchFamily="2" charset="0"/>
              </a:rPr>
              <a:t>&amp; seafood mains </a:t>
            </a:r>
          </a:p>
          <a:p>
            <a:pPr>
              <a:lnSpc>
                <a:spcPts val="1200"/>
              </a:lnSpc>
            </a:pPr>
            <a:endParaRPr lang="en-US" sz="1300" dirty="0">
              <a:latin typeface="Reliq" pitchFamily="2" charset="0"/>
            </a:endParaRPr>
          </a:p>
          <a:p>
            <a:pPr>
              <a:lnSpc>
                <a:spcPts val="1200"/>
              </a:lnSpc>
            </a:pPr>
            <a:r>
              <a:rPr lang="en-US" sz="1300" dirty="0" smtClean="0">
                <a:latin typeface="Reliq" pitchFamily="2" charset="0"/>
              </a:rPr>
              <a:t>grilled </a:t>
            </a:r>
            <a:r>
              <a:rPr lang="en-US" sz="1300" dirty="0">
                <a:latin typeface="Reliq" pitchFamily="2" charset="0"/>
              </a:rPr>
              <a:t>local lobster, sautéed mixed vegetables,</a:t>
            </a:r>
          </a:p>
          <a:p>
            <a:pPr>
              <a:lnSpc>
                <a:spcPts val="1200"/>
              </a:lnSpc>
            </a:pPr>
            <a:r>
              <a:rPr lang="en-US" sz="1300" dirty="0">
                <a:latin typeface="Reliq" pitchFamily="2" charset="0"/>
              </a:rPr>
              <a:t>lemon sabayon  </a:t>
            </a:r>
            <a:r>
              <a:rPr lang="en-US" sz="1300" dirty="0" smtClean="0">
                <a:latin typeface="Reliq" pitchFamily="2" charset="0"/>
              </a:rPr>
              <a:t>595</a:t>
            </a:r>
            <a:endParaRPr lang="en-US" sz="1300" dirty="0">
              <a:latin typeface="Reliq" pitchFamily="2" charset="0"/>
            </a:endParaRPr>
          </a:p>
          <a:p>
            <a:pPr>
              <a:lnSpc>
                <a:spcPts val="1200"/>
              </a:lnSpc>
            </a:pPr>
            <a:endParaRPr lang="en-US" sz="1300" dirty="0" smtClean="0">
              <a:latin typeface="Reliq" pitchFamily="2" charset="0"/>
            </a:endParaRPr>
          </a:p>
          <a:p>
            <a:pPr>
              <a:lnSpc>
                <a:spcPts val="1200"/>
              </a:lnSpc>
            </a:pPr>
            <a:r>
              <a:rPr lang="en-US" sz="1300" dirty="0">
                <a:latin typeface="Reliq" pitchFamily="2" charset="0"/>
              </a:rPr>
              <a:t>r</a:t>
            </a:r>
            <a:r>
              <a:rPr lang="en-US" sz="1300" dirty="0" smtClean="0">
                <a:latin typeface="Reliq" pitchFamily="2" charset="0"/>
              </a:rPr>
              <a:t>oasted butterfish fillet, zucchini spaghetti, capers, </a:t>
            </a:r>
            <a:r>
              <a:rPr lang="en-US" sz="1300" dirty="0">
                <a:latin typeface="Reliq" pitchFamily="2" charset="0"/>
              </a:rPr>
              <a:t> </a:t>
            </a:r>
            <a:endParaRPr lang="en-US" sz="1300" dirty="0" smtClean="0">
              <a:latin typeface="Reliq" pitchFamily="2" charset="0"/>
            </a:endParaRPr>
          </a:p>
          <a:p>
            <a:pPr>
              <a:lnSpc>
                <a:spcPts val="1200"/>
              </a:lnSpc>
            </a:pPr>
            <a:r>
              <a:rPr lang="en-US" sz="1300" dirty="0" smtClean="0">
                <a:latin typeface="Reliq" pitchFamily="2" charset="0"/>
              </a:rPr>
              <a:t>sundried </a:t>
            </a:r>
            <a:r>
              <a:rPr lang="en-US" sz="1300" dirty="0" smtClean="0">
                <a:latin typeface="Reliq" pitchFamily="2" charset="0"/>
              </a:rPr>
              <a:t>tomatoes with </a:t>
            </a:r>
            <a:r>
              <a:rPr lang="en-US" sz="1300" dirty="0" err="1" smtClean="0">
                <a:latin typeface="Reliq" pitchFamily="2" charset="0"/>
              </a:rPr>
              <a:t>vernaccia</a:t>
            </a:r>
            <a:r>
              <a:rPr lang="en-US" sz="1300" dirty="0" smtClean="0">
                <a:latin typeface="Reliq" pitchFamily="2" charset="0"/>
              </a:rPr>
              <a:t> sauce 240</a:t>
            </a:r>
            <a:endParaRPr lang="en-US" sz="1300" dirty="0">
              <a:latin typeface="Reliq" pitchFamily="2" charset="0"/>
            </a:endParaRPr>
          </a:p>
          <a:p>
            <a:pPr>
              <a:lnSpc>
                <a:spcPts val="1200"/>
              </a:lnSpc>
            </a:pPr>
            <a:endParaRPr lang="en-US" sz="1300" dirty="0" smtClean="0">
              <a:latin typeface="Reliq" pitchFamily="2" charset="0"/>
            </a:endParaRPr>
          </a:p>
          <a:p>
            <a:pPr>
              <a:lnSpc>
                <a:spcPts val="1200"/>
              </a:lnSpc>
            </a:pPr>
            <a:r>
              <a:rPr lang="en-US" sz="1300" dirty="0">
                <a:latin typeface="Reliq" pitchFamily="2" charset="0"/>
              </a:rPr>
              <a:t>r</a:t>
            </a:r>
            <a:r>
              <a:rPr lang="en-US" sz="1300" dirty="0" smtClean="0">
                <a:latin typeface="Reliq" pitchFamily="2" charset="0"/>
              </a:rPr>
              <a:t>oasted barramundi fillet, basil mashed potatoes, </a:t>
            </a:r>
            <a:endParaRPr lang="en-US" sz="1300" dirty="0">
              <a:latin typeface="Reliq" pitchFamily="2" charset="0"/>
            </a:endParaRPr>
          </a:p>
          <a:p>
            <a:pPr>
              <a:lnSpc>
                <a:spcPts val="1200"/>
              </a:lnSpc>
            </a:pPr>
            <a:r>
              <a:rPr lang="en-US" sz="1300" dirty="0">
                <a:latin typeface="Reliq" pitchFamily="2" charset="0"/>
              </a:rPr>
              <a:t>p</a:t>
            </a:r>
            <a:r>
              <a:rPr lang="en-US" sz="1300" dirty="0" smtClean="0">
                <a:latin typeface="Reliq" pitchFamily="2" charset="0"/>
              </a:rPr>
              <a:t>arsley broth  240</a:t>
            </a:r>
          </a:p>
          <a:p>
            <a:pPr>
              <a:lnSpc>
                <a:spcPts val="1200"/>
              </a:lnSpc>
            </a:pPr>
            <a:endParaRPr lang="en-US" sz="1300" dirty="0" smtClean="0">
              <a:latin typeface="Reliq" pitchFamily="2" charset="0"/>
            </a:endParaRPr>
          </a:p>
          <a:p>
            <a:pPr>
              <a:lnSpc>
                <a:spcPts val="1200"/>
              </a:lnSpc>
            </a:pPr>
            <a:r>
              <a:rPr lang="en-US" sz="1300" dirty="0">
                <a:latin typeface="Reliq" pitchFamily="2" charset="0"/>
              </a:rPr>
              <a:t>b</a:t>
            </a:r>
            <a:r>
              <a:rPr lang="en-US" sz="1300" dirty="0" smtClean="0">
                <a:latin typeface="Reliq" pitchFamily="2" charset="0"/>
              </a:rPr>
              <a:t>aked seabass  fillet with seafood, tomatoes, black olives, capers and fresh basil in “</a:t>
            </a:r>
            <a:r>
              <a:rPr lang="en-US" sz="1300" dirty="0" err="1" smtClean="0">
                <a:latin typeface="Reliq" pitchFamily="2" charset="0"/>
              </a:rPr>
              <a:t>cartoccio</a:t>
            </a:r>
            <a:r>
              <a:rPr lang="en-US" sz="1300" dirty="0" smtClean="0">
                <a:latin typeface="Reliq" pitchFamily="2" charset="0"/>
              </a:rPr>
              <a:t>” style 240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-384954" y="609600"/>
            <a:ext cx="3276600" cy="1983174"/>
          </a:xfrm>
          <a:prstGeom prst="rect">
            <a:avLst/>
          </a:prstGeom>
          <a:noFill/>
        </p:spPr>
        <p:txBody>
          <a:bodyPr wrap="square" lIns="123764" tIns="61882" rIns="123764" bIns="61882" rtlCol="0">
            <a:spAutoFit/>
          </a:bodyPr>
          <a:lstStyle/>
          <a:p>
            <a:pPr algn="r">
              <a:lnSpc>
                <a:spcPts val="1200"/>
              </a:lnSpc>
            </a:pPr>
            <a:r>
              <a:rPr lang="en-US" sz="1800" b="1" i="1" dirty="0" smtClean="0">
                <a:latin typeface="Reliq" pitchFamily="2" charset="0"/>
              </a:rPr>
              <a:t>secondi </a:t>
            </a:r>
            <a:r>
              <a:rPr lang="en-US" sz="1800" b="1" i="1" dirty="0">
                <a:latin typeface="Reliq" pitchFamily="2" charset="0"/>
              </a:rPr>
              <a:t>di mare</a:t>
            </a:r>
          </a:p>
          <a:p>
            <a:pPr algn="r">
              <a:lnSpc>
                <a:spcPts val="1200"/>
              </a:lnSpc>
            </a:pPr>
            <a:endParaRPr lang="en-US" sz="1300" dirty="0">
              <a:latin typeface="Reliq" pitchFamily="2" charset="0"/>
            </a:endParaRPr>
          </a:p>
          <a:p>
            <a:pPr algn="r">
              <a:lnSpc>
                <a:spcPts val="1200"/>
              </a:lnSpc>
            </a:pPr>
            <a:r>
              <a:rPr lang="en-US" sz="1300" dirty="0" err="1" smtClean="0">
                <a:latin typeface="Reliq" pitchFamily="2" charset="0"/>
              </a:rPr>
              <a:t>aragosta</a:t>
            </a:r>
            <a:r>
              <a:rPr lang="en-US" sz="1300" dirty="0" smtClean="0">
                <a:latin typeface="Reliq" pitchFamily="2" charset="0"/>
              </a:rPr>
              <a:t> </a:t>
            </a:r>
            <a:r>
              <a:rPr lang="en-US" sz="1300" dirty="0" err="1">
                <a:latin typeface="Reliq" pitchFamily="2" charset="0"/>
              </a:rPr>
              <a:t>grigliata</a:t>
            </a:r>
            <a:r>
              <a:rPr lang="en-US" sz="1300" dirty="0">
                <a:latin typeface="Reliq" pitchFamily="2" charset="0"/>
              </a:rPr>
              <a:t> con </a:t>
            </a:r>
            <a:r>
              <a:rPr lang="en-US" sz="1300" dirty="0" err="1">
                <a:latin typeface="Reliq" pitchFamily="2" charset="0"/>
              </a:rPr>
              <a:t>verdurine</a:t>
            </a:r>
            <a:r>
              <a:rPr lang="en-US" sz="1300" dirty="0">
                <a:latin typeface="Reliq" pitchFamily="2" charset="0"/>
              </a:rPr>
              <a:t> </a:t>
            </a: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200"/>
              </a:lnSpc>
            </a:pPr>
            <a:r>
              <a:rPr lang="en-US" sz="1300" dirty="0" smtClean="0">
                <a:latin typeface="Reliq" pitchFamily="2" charset="0"/>
              </a:rPr>
              <a:t>al </a:t>
            </a:r>
            <a:r>
              <a:rPr lang="en-US" sz="1300" dirty="0" err="1">
                <a:latin typeface="Reliq" pitchFamily="2" charset="0"/>
              </a:rPr>
              <a:t>prezzemolo</a:t>
            </a:r>
            <a:r>
              <a:rPr lang="en-US" sz="1300" dirty="0">
                <a:latin typeface="Reliq" pitchFamily="2" charset="0"/>
              </a:rPr>
              <a:t> </a:t>
            </a: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200"/>
              </a:lnSpc>
            </a:pPr>
            <a:endParaRPr lang="en-US" sz="1300" dirty="0">
              <a:latin typeface="Reliq" pitchFamily="2" charset="0"/>
            </a:endParaRPr>
          </a:p>
          <a:p>
            <a:pPr algn="r">
              <a:lnSpc>
                <a:spcPts val="1200"/>
              </a:lnSpc>
            </a:pPr>
            <a:r>
              <a:rPr lang="en-US" sz="1300" dirty="0" err="1">
                <a:latin typeface="Reliq" pitchFamily="2" charset="0"/>
              </a:rPr>
              <a:t>g</a:t>
            </a:r>
            <a:r>
              <a:rPr lang="en-US" sz="1300" dirty="0" err="1" smtClean="0">
                <a:latin typeface="Reliq" pitchFamily="2" charset="0"/>
              </a:rPr>
              <a:t>indara</a:t>
            </a:r>
            <a:r>
              <a:rPr lang="en-US" sz="1300" dirty="0" smtClean="0">
                <a:latin typeface="Reliq" pitchFamily="2" charset="0"/>
              </a:rPr>
              <a:t> </a:t>
            </a:r>
            <a:r>
              <a:rPr lang="en-US" sz="1300" dirty="0" err="1" smtClean="0">
                <a:latin typeface="Reliq" pitchFamily="2" charset="0"/>
              </a:rPr>
              <a:t>arrosto</a:t>
            </a:r>
            <a:r>
              <a:rPr lang="en-US" sz="1300" dirty="0" smtClean="0">
                <a:latin typeface="Reliq" pitchFamily="2" charset="0"/>
              </a:rPr>
              <a:t> con </a:t>
            </a:r>
            <a:r>
              <a:rPr lang="en-US" sz="1300" dirty="0" err="1" smtClean="0">
                <a:latin typeface="Reliq" pitchFamily="2" charset="0"/>
              </a:rPr>
              <a:t>zucchine</a:t>
            </a:r>
            <a:r>
              <a:rPr lang="en-US" sz="1300" dirty="0">
                <a:latin typeface="Reliq" pitchFamily="2" charset="0"/>
              </a:rPr>
              <a:t> </a:t>
            </a:r>
            <a:r>
              <a:rPr lang="en-US" sz="1300" dirty="0" smtClean="0">
                <a:latin typeface="Reliq" pitchFamily="2" charset="0"/>
              </a:rPr>
              <a:t>e </a:t>
            </a:r>
          </a:p>
          <a:p>
            <a:pPr algn="r">
              <a:lnSpc>
                <a:spcPts val="1200"/>
              </a:lnSpc>
            </a:pPr>
            <a:r>
              <a:rPr lang="en-US" sz="1300" dirty="0" err="1" smtClean="0">
                <a:latin typeface="Reliq" pitchFamily="2" charset="0"/>
              </a:rPr>
              <a:t>capperi</a:t>
            </a:r>
            <a:r>
              <a:rPr lang="en-US" sz="1300" dirty="0" smtClean="0">
                <a:latin typeface="Reliq" pitchFamily="2" charset="0"/>
              </a:rPr>
              <a:t>  </a:t>
            </a:r>
            <a:r>
              <a:rPr lang="en-US" sz="1300" dirty="0" err="1" smtClean="0">
                <a:latin typeface="Reliq" pitchFamily="2" charset="0"/>
              </a:rPr>
              <a:t>allla</a:t>
            </a:r>
            <a:r>
              <a:rPr lang="en-US" sz="1300" dirty="0" smtClean="0">
                <a:latin typeface="Reliq" pitchFamily="2" charset="0"/>
              </a:rPr>
              <a:t> </a:t>
            </a:r>
            <a:r>
              <a:rPr lang="en-US" sz="1300" dirty="0" err="1" smtClean="0">
                <a:latin typeface="Reliq" pitchFamily="2" charset="0"/>
              </a:rPr>
              <a:t>vernaccia</a:t>
            </a:r>
            <a:r>
              <a:rPr lang="en-US" sz="1300" dirty="0" smtClean="0">
                <a:latin typeface="Reliq" pitchFamily="2" charset="0"/>
              </a:rPr>
              <a:t> </a:t>
            </a:r>
            <a:endParaRPr lang="en-US" sz="1300" dirty="0">
              <a:latin typeface="Reliq" pitchFamily="2" charset="0"/>
            </a:endParaRPr>
          </a:p>
          <a:p>
            <a:pPr algn="r">
              <a:lnSpc>
                <a:spcPts val="1200"/>
              </a:lnSpc>
            </a:pPr>
            <a:endParaRPr lang="en-US" sz="1300" dirty="0">
              <a:latin typeface="Reliq" pitchFamily="2" charset="0"/>
            </a:endParaRPr>
          </a:p>
          <a:p>
            <a:pPr algn="r">
              <a:lnSpc>
                <a:spcPts val="1200"/>
              </a:lnSpc>
            </a:pPr>
            <a:r>
              <a:rPr lang="en-US" sz="1300" dirty="0" err="1" smtClean="0">
                <a:latin typeface="Reliq" pitchFamily="2" charset="0"/>
              </a:rPr>
              <a:t>filetto</a:t>
            </a:r>
            <a:r>
              <a:rPr lang="en-US" sz="1300" dirty="0" smtClean="0">
                <a:latin typeface="Reliq" pitchFamily="2" charset="0"/>
              </a:rPr>
              <a:t> </a:t>
            </a:r>
            <a:r>
              <a:rPr lang="en-US" sz="1300" dirty="0">
                <a:latin typeface="Reliq" pitchFamily="2" charset="0"/>
              </a:rPr>
              <a:t>di </a:t>
            </a:r>
            <a:r>
              <a:rPr lang="en-US" sz="1300" dirty="0" err="1">
                <a:latin typeface="Reliq" pitchFamily="2" charset="0"/>
              </a:rPr>
              <a:t>dentice</a:t>
            </a:r>
            <a:r>
              <a:rPr lang="en-US" sz="1300" dirty="0">
                <a:latin typeface="Reliq" pitchFamily="2" charset="0"/>
              </a:rPr>
              <a:t> </a:t>
            </a:r>
            <a:r>
              <a:rPr lang="en-US" sz="1300" dirty="0" err="1" smtClean="0">
                <a:latin typeface="Reliq" pitchFamily="2" charset="0"/>
              </a:rPr>
              <a:t>spadellato</a:t>
            </a: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200"/>
              </a:lnSpc>
            </a:pP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200"/>
              </a:lnSpc>
            </a:pPr>
            <a:endParaRPr lang="en-US" sz="1300" dirty="0">
              <a:latin typeface="Reliq" pitchFamily="2" charset="0"/>
            </a:endParaRPr>
          </a:p>
          <a:p>
            <a:pPr algn="r">
              <a:lnSpc>
                <a:spcPts val="1200"/>
              </a:lnSpc>
            </a:pPr>
            <a:r>
              <a:rPr lang="en-US" sz="1300" dirty="0" smtClean="0">
                <a:latin typeface="Reliq" pitchFamily="2" charset="0"/>
              </a:rPr>
              <a:t> </a:t>
            </a:r>
            <a:r>
              <a:rPr lang="en-US" sz="1300" dirty="0" err="1" smtClean="0">
                <a:latin typeface="Reliq" pitchFamily="2" charset="0"/>
              </a:rPr>
              <a:t>branzino</a:t>
            </a:r>
            <a:r>
              <a:rPr lang="en-US" sz="1300" dirty="0" smtClean="0">
                <a:latin typeface="Reliq" pitchFamily="2" charset="0"/>
              </a:rPr>
              <a:t> al “</a:t>
            </a:r>
            <a:r>
              <a:rPr lang="en-US" sz="1300" dirty="0" err="1" smtClean="0">
                <a:latin typeface="Reliq" pitchFamily="2" charset="0"/>
              </a:rPr>
              <a:t>cartoccio</a:t>
            </a:r>
            <a:r>
              <a:rPr lang="en-US" sz="1300" dirty="0" smtClean="0">
                <a:latin typeface="Reliq" pitchFamily="2" charset="0"/>
              </a:rPr>
              <a:t>” di </a:t>
            </a:r>
            <a:r>
              <a:rPr lang="en-US" sz="1300" dirty="0" err="1" smtClean="0">
                <a:latin typeface="Reliq" pitchFamily="2" charset="0"/>
              </a:rPr>
              <a:t>frutti</a:t>
            </a:r>
            <a:r>
              <a:rPr lang="en-US" sz="1300" dirty="0" smtClean="0">
                <a:latin typeface="Reliq" pitchFamily="2" charset="0"/>
              </a:rPr>
              <a:t> di mare   </a:t>
            </a:r>
            <a:endParaRPr lang="en-US" sz="1300" dirty="0">
              <a:latin typeface="Reliq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41322" y="8389850"/>
            <a:ext cx="4648200" cy="298097"/>
          </a:xfrm>
          <a:prstGeom prst="rect">
            <a:avLst/>
          </a:prstGeom>
          <a:noFill/>
        </p:spPr>
        <p:txBody>
          <a:bodyPr wrap="square" lIns="123764" tIns="61882" rIns="123764" bIns="61882" rtlCol="0">
            <a:spAutoFit/>
          </a:bodyPr>
          <a:lstStyle/>
          <a:p>
            <a:pPr algn="ctr">
              <a:lnSpc>
                <a:spcPts val="1354"/>
              </a:lnSpc>
            </a:pPr>
            <a:r>
              <a:rPr lang="en-US" sz="1000" i="1" dirty="0" smtClean="0">
                <a:latin typeface="Reliq" pitchFamily="2" charset="0"/>
              </a:rPr>
              <a:t>we love it            vegetarian </a:t>
            </a:r>
            <a:r>
              <a:rPr lang="en-US" sz="1000" i="1" dirty="0">
                <a:latin typeface="Reliq" pitchFamily="2" charset="0"/>
              </a:rPr>
              <a:t>selection             </a:t>
            </a:r>
            <a:r>
              <a:rPr lang="en-US" sz="1000" i="1" dirty="0" smtClean="0">
                <a:latin typeface="Reliq" pitchFamily="2" charset="0"/>
              </a:rPr>
              <a:t>      </a:t>
            </a:r>
            <a:r>
              <a:rPr lang="en-US" sz="1000" i="1" dirty="0">
                <a:latin typeface="Reliq" pitchFamily="2" charset="0"/>
              </a:rPr>
              <a:t>contains </a:t>
            </a:r>
            <a:r>
              <a:rPr lang="en-US" sz="1000" i="1" dirty="0" smtClean="0">
                <a:latin typeface="Reliq" pitchFamily="2" charset="0"/>
              </a:rPr>
              <a:t>pork             gluten free</a:t>
            </a:r>
            <a:endParaRPr lang="en-US" sz="1000" i="1" dirty="0">
              <a:latin typeface="Reliq" pitchFamily="2" charset="0"/>
            </a:endParaRPr>
          </a:p>
        </p:txBody>
      </p:sp>
      <p:pic>
        <p:nvPicPr>
          <p:cNvPr id="18" name="Picture 3" descr="1_PREG_WELOVEIT_RG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641" y="8475040"/>
            <a:ext cx="150813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3" t="6075" r="5798" b="10629"/>
          <a:stretch>
            <a:fillRect/>
          </a:stretch>
        </p:blipFill>
        <p:spPr bwMode="auto">
          <a:xfrm>
            <a:off x="2134636" y="8456676"/>
            <a:ext cx="131578" cy="170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" descr="C:\Users\raisua.APAC\AppData\Local\Microsoft\Windows\Temporary Internet Files\Content.Outlook\A414OF9H\Pork_grey copy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1962" y="8510216"/>
            <a:ext cx="251972" cy="135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Box 34"/>
          <p:cNvSpPr txBox="1"/>
          <p:nvPr/>
        </p:nvSpPr>
        <p:spPr>
          <a:xfrm>
            <a:off x="0" y="8847605"/>
            <a:ext cx="5280409" cy="559066"/>
          </a:xfrm>
          <a:prstGeom prst="rect">
            <a:avLst/>
          </a:prstGeom>
          <a:noFill/>
        </p:spPr>
        <p:txBody>
          <a:bodyPr wrap="square" lIns="123764" tIns="61882" rIns="123764" bIns="61882" rtlCol="0">
            <a:spAutoFit/>
          </a:bodyPr>
          <a:lstStyle/>
          <a:p>
            <a:pPr algn="ctr">
              <a:lnSpc>
                <a:spcPts val="1100"/>
              </a:lnSpc>
            </a:pPr>
            <a:r>
              <a:rPr lang="en-US" sz="1200" dirty="0">
                <a:latin typeface="Reliq" pitchFamily="2" charset="0"/>
              </a:rPr>
              <a:t>If you have any concerns regarding food allergies, please alert your server prior to ordering</a:t>
            </a:r>
          </a:p>
          <a:p>
            <a:pPr algn="ctr">
              <a:lnSpc>
                <a:spcPts val="1100"/>
              </a:lnSpc>
            </a:pPr>
            <a:endParaRPr lang="en-US" sz="1200" dirty="0">
              <a:latin typeface="Reliq" pitchFamily="2" charset="0"/>
            </a:endParaRPr>
          </a:p>
          <a:p>
            <a:pPr algn="ctr">
              <a:lnSpc>
                <a:spcPts val="1100"/>
              </a:lnSpc>
            </a:pPr>
            <a:r>
              <a:rPr lang="en-US" sz="1200" b="1" dirty="0">
                <a:latin typeface="Reliq" pitchFamily="2" charset="0"/>
              </a:rPr>
              <a:t>p</a:t>
            </a:r>
            <a:r>
              <a:rPr lang="en-US" sz="1200" b="1" dirty="0" smtClean="0">
                <a:latin typeface="Reliq" pitchFamily="2" charset="0"/>
              </a:rPr>
              <a:t>rices </a:t>
            </a:r>
            <a:r>
              <a:rPr lang="en-US" sz="1200" b="1" dirty="0">
                <a:latin typeface="Reliq" pitchFamily="2" charset="0"/>
              </a:rPr>
              <a:t>are </a:t>
            </a:r>
            <a:r>
              <a:rPr lang="en-US" sz="1200" b="1" dirty="0" smtClean="0">
                <a:latin typeface="Reliq" pitchFamily="2" charset="0"/>
              </a:rPr>
              <a:t>in thousand IDR, </a:t>
            </a:r>
            <a:r>
              <a:rPr lang="en-US" sz="1200" b="1" dirty="0">
                <a:latin typeface="Reliq" pitchFamily="2" charset="0"/>
              </a:rPr>
              <a:t>21% Government tax &amp; Service </a:t>
            </a:r>
            <a:r>
              <a:rPr lang="en-US" sz="1200" b="1" dirty="0" smtClean="0">
                <a:latin typeface="Reliq" pitchFamily="2" charset="0"/>
              </a:rPr>
              <a:t>charge is applicable </a:t>
            </a:r>
            <a:endParaRPr lang="en-US" sz="1200" b="1" dirty="0">
              <a:latin typeface="Reliq" pitchFamily="2" charset="0"/>
            </a:endParaRPr>
          </a:p>
        </p:txBody>
      </p:sp>
      <p:pic>
        <p:nvPicPr>
          <p:cNvPr id="36" name="Picture 3" descr="I:\Aa-office\Menu Simbols\Symbols_jpg\gf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440" y="1489775"/>
            <a:ext cx="179832" cy="161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3" descr="I:\Aa-office\Menu Simbols\Symbols_jpg\gf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623" y="990600"/>
            <a:ext cx="179832" cy="161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3" descr="I:\Aa-office\Menu Simbols\Symbols_jpg\gf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82" y="2327251"/>
            <a:ext cx="179832" cy="161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3" descr="I:\Aa-office\Menu Simbols\Symbols_jpg\gf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8108" y="8478405"/>
            <a:ext cx="179832" cy="161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3" descr="I:\Aa-office\Menu Simbols\Symbols_jpg\gf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90" y="1900428"/>
            <a:ext cx="179832" cy="161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2800909" y="2804603"/>
            <a:ext cx="4098909" cy="5782291"/>
          </a:xfrm>
          <a:prstGeom prst="rect">
            <a:avLst/>
          </a:prstGeom>
          <a:noFill/>
        </p:spPr>
        <p:txBody>
          <a:bodyPr wrap="square" lIns="123764" tIns="61882" rIns="123764" bIns="61882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sz="1800" b="1" i="1" dirty="0">
                <a:latin typeface="Reliq" pitchFamily="2" charset="0"/>
              </a:rPr>
              <a:t>m</a:t>
            </a:r>
            <a:r>
              <a:rPr lang="en-US" sz="1800" b="1" i="1" dirty="0" smtClean="0">
                <a:latin typeface="Reliq" pitchFamily="2" charset="0"/>
              </a:rPr>
              <a:t>eat </a:t>
            </a:r>
            <a:r>
              <a:rPr lang="en-US" sz="1800" b="1" i="1" dirty="0">
                <a:latin typeface="Reliq" pitchFamily="2" charset="0"/>
              </a:rPr>
              <a:t>mains</a:t>
            </a:r>
          </a:p>
          <a:p>
            <a:pPr>
              <a:lnSpc>
                <a:spcPts val="1100"/>
              </a:lnSpc>
            </a:pPr>
            <a:endParaRPr lang="en-US" sz="1300" dirty="0">
              <a:latin typeface="Reliq" pitchFamily="2" charset="0"/>
            </a:endParaRPr>
          </a:p>
          <a:p>
            <a:pPr>
              <a:lnSpc>
                <a:spcPts val="1100"/>
              </a:lnSpc>
            </a:pPr>
            <a:r>
              <a:rPr lang="en-US" sz="1300" dirty="0">
                <a:latin typeface="Reliq" pitchFamily="2" charset="0"/>
              </a:rPr>
              <a:t>grilled beef tenderloin, mashed potatoes, crispy leek, </a:t>
            </a:r>
          </a:p>
          <a:p>
            <a:pPr>
              <a:lnSpc>
                <a:spcPts val="1100"/>
              </a:lnSpc>
            </a:pPr>
            <a:r>
              <a:rPr lang="en-US" sz="1300" dirty="0">
                <a:latin typeface="Reliq" pitchFamily="2" charset="0"/>
              </a:rPr>
              <a:t>red wine sauce  4</a:t>
            </a:r>
            <a:r>
              <a:rPr lang="en-US" sz="1300" dirty="0" smtClean="0">
                <a:latin typeface="Reliq" pitchFamily="2" charset="0"/>
              </a:rPr>
              <a:t>95</a:t>
            </a:r>
            <a:endParaRPr lang="en-US" sz="1300" dirty="0">
              <a:latin typeface="Reliq" pitchFamily="2" charset="0"/>
            </a:endParaRPr>
          </a:p>
          <a:p>
            <a:pPr>
              <a:lnSpc>
                <a:spcPts val="1100"/>
              </a:lnSpc>
            </a:pPr>
            <a:endParaRPr lang="en-US" sz="1300" dirty="0" smtClean="0">
              <a:latin typeface="Reliq" pitchFamily="2" charset="0"/>
            </a:endParaRPr>
          </a:p>
          <a:p>
            <a:pPr>
              <a:lnSpc>
                <a:spcPts val="1100"/>
              </a:lnSpc>
            </a:pPr>
            <a:r>
              <a:rPr lang="en-US" sz="1300" dirty="0">
                <a:latin typeface="Reliq" pitchFamily="2" charset="0"/>
              </a:rPr>
              <a:t>grilled sirloin, rosemary rub, root </a:t>
            </a:r>
            <a:r>
              <a:rPr lang="en-US" sz="1300" dirty="0" smtClean="0">
                <a:latin typeface="Reliq" pitchFamily="2" charset="0"/>
              </a:rPr>
              <a:t>vegetables,</a:t>
            </a:r>
            <a:endParaRPr lang="en-US" sz="1300" dirty="0">
              <a:latin typeface="Reliq" pitchFamily="2" charset="0"/>
            </a:endParaRPr>
          </a:p>
          <a:p>
            <a:pPr>
              <a:lnSpc>
                <a:spcPts val="1100"/>
              </a:lnSpc>
            </a:pPr>
            <a:r>
              <a:rPr lang="en-US" sz="1300" dirty="0">
                <a:latin typeface="Reliq" pitchFamily="2" charset="0"/>
              </a:rPr>
              <a:t>balsamic reduction  </a:t>
            </a:r>
            <a:r>
              <a:rPr lang="en-US" sz="1300" dirty="0" smtClean="0">
                <a:latin typeface="Reliq" pitchFamily="2" charset="0"/>
              </a:rPr>
              <a:t>395</a:t>
            </a:r>
            <a:endParaRPr lang="en-US" sz="1300" dirty="0">
              <a:latin typeface="Reliq" pitchFamily="2" charset="0"/>
            </a:endParaRPr>
          </a:p>
          <a:p>
            <a:pPr>
              <a:lnSpc>
                <a:spcPts val="1100"/>
              </a:lnSpc>
            </a:pPr>
            <a:endParaRPr lang="en-US" sz="1300" dirty="0" smtClean="0">
              <a:latin typeface="Reliq" pitchFamily="2" charset="0"/>
            </a:endParaRPr>
          </a:p>
          <a:p>
            <a:pPr>
              <a:lnSpc>
                <a:spcPts val="1100"/>
              </a:lnSpc>
            </a:pPr>
            <a:r>
              <a:rPr lang="en-US" sz="1300" dirty="0">
                <a:latin typeface="Reliq" pitchFamily="2" charset="0"/>
              </a:rPr>
              <a:t>red wine braised veal </a:t>
            </a:r>
            <a:r>
              <a:rPr lang="en-US" sz="1300" dirty="0" smtClean="0">
                <a:latin typeface="Reliq" pitchFamily="2" charset="0"/>
              </a:rPr>
              <a:t>shank, sage scented roasted </a:t>
            </a:r>
          </a:p>
          <a:p>
            <a:pPr>
              <a:lnSpc>
                <a:spcPts val="1100"/>
              </a:lnSpc>
            </a:pPr>
            <a:r>
              <a:rPr lang="en-US" sz="1300" dirty="0" smtClean="0">
                <a:latin typeface="Reliq" pitchFamily="2" charset="0"/>
              </a:rPr>
              <a:t>pumpkin puree’ 290</a:t>
            </a:r>
            <a:endParaRPr lang="en-US" sz="1300" dirty="0">
              <a:latin typeface="Reliq" pitchFamily="2" charset="0"/>
            </a:endParaRPr>
          </a:p>
          <a:p>
            <a:pPr>
              <a:lnSpc>
                <a:spcPts val="1100"/>
              </a:lnSpc>
            </a:pPr>
            <a:endParaRPr lang="en-US" sz="1300" dirty="0" smtClean="0">
              <a:latin typeface="Reliq" pitchFamily="2" charset="0"/>
            </a:endParaRPr>
          </a:p>
          <a:p>
            <a:pPr>
              <a:lnSpc>
                <a:spcPts val="1100"/>
              </a:lnSpc>
            </a:pPr>
            <a:r>
              <a:rPr lang="en-US" sz="1300" dirty="0" smtClean="0">
                <a:latin typeface="Reliq" pitchFamily="2" charset="0"/>
              </a:rPr>
              <a:t>organic veal tender loin cutlet “</a:t>
            </a:r>
            <a:r>
              <a:rPr lang="en-US" sz="1300" dirty="0" err="1" smtClean="0">
                <a:latin typeface="Reliq" pitchFamily="2" charset="0"/>
              </a:rPr>
              <a:t>milanese</a:t>
            </a:r>
            <a:r>
              <a:rPr lang="en-US" sz="1300" dirty="0" smtClean="0">
                <a:latin typeface="Reliq" pitchFamily="2" charset="0"/>
              </a:rPr>
              <a:t>” style,</a:t>
            </a:r>
          </a:p>
          <a:p>
            <a:pPr>
              <a:lnSpc>
                <a:spcPts val="1100"/>
              </a:lnSpc>
            </a:pPr>
            <a:r>
              <a:rPr lang="en-US" sz="1300" dirty="0" smtClean="0">
                <a:latin typeface="Reliq" pitchFamily="2" charset="0"/>
              </a:rPr>
              <a:t>rosemary roasted potatoes braised romaine </a:t>
            </a:r>
            <a:r>
              <a:rPr lang="en-US" sz="1300" dirty="0" smtClean="0">
                <a:latin typeface="Reliq" pitchFamily="2" charset="0"/>
              </a:rPr>
              <a:t>lettuce,</a:t>
            </a:r>
          </a:p>
          <a:p>
            <a:pPr>
              <a:lnSpc>
                <a:spcPts val="1100"/>
              </a:lnSpc>
            </a:pPr>
            <a:r>
              <a:rPr lang="en-US" sz="1300" dirty="0" smtClean="0">
                <a:latin typeface="Reliq" pitchFamily="2" charset="0"/>
              </a:rPr>
              <a:t>tomato </a:t>
            </a:r>
            <a:r>
              <a:rPr lang="en-US" sz="1300" dirty="0" smtClean="0">
                <a:latin typeface="Reliq" pitchFamily="2" charset="0"/>
              </a:rPr>
              <a:t>relish   320 </a:t>
            </a:r>
          </a:p>
          <a:p>
            <a:pPr>
              <a:lnSpc>
                <a:spcPts val="1100"/>
              </a:lnSpc>
            </a:pPr>
            <a:r>
              <a:rPr lang="en-US" sz="1300" dirty="0" smtClean="0">
                <a:latin typeface="Reliq" pitchFamily="2" charset="0"/>
              </a:rPr>
              <a:t> </a:t>
            </a:r>
            <a:endParaRPr lang="en-US" sz="1300" dirty="0" smtClean="0">
              <a:latin typeface="Reliq" pitchFamily="2" charset="0"/>
            </a:endParaRPr>
          </a:p>
          <a:p>
            <a:pPr>
              <a:lnSpc>
                <a:spcPts val="1100"/>
              </a:lnSpc>
            </a:pPr>
            <a:endParaRPr lang="en-US" sz="1300" b="1" i="1" dirty="0" smtClean="0">
              <a:latin typeface="Reliq" pitchFamily="2" charset="0"/>
            </a:endParaRPr>
          </a:p>
          <a:p>
            <a:pPr>
              <a:lnSpc>
                <a:spcPts val="1100"/>
              </a:lnSpc>
            </a:pPr>
            <a:r>
              <a:rPr lang="en-US" sz="1800" b="1" i="1" dirty="0" smtClean="0">
                <a:latin typeface="Reliq" pitchFamily="2" charset="0"/>
              </a:rPr>
              <a:t>from </a:t>
            </a:r>
            <a:r>
              <a:rPr lang="en-US" sz="1800" b="1" i="1" dirty="0">
                <a:latin typeface="Reliq" pitchFamily="2" charset="0"/>
              </a:rPr>
              <a:t>the rotisserie oven</a:t>
            </a:r>
          </a:p>
          <a:p>
            <a:pPr>
              <a:lnSpc>
                <a:spcPts val="1100"/>
              </a:lnSpc>
            </a:pPr>
            <a:endParaRPr lang="en-US" sz="1300" b="1" i="1" dirty="0">
              <a:latin typeface="Reliq" pitchFamily="2" charset="0"/>
            </a:endParaRPr>
          </a:p>
          <a:p>
            <a:pPr>
              <a:lnSpc>
                <a:spcPts val="1100"/>
              </a:lnSpc>
            </a:pPr>
            <a:r>
              <a:rPr lang="en-US" sz="1300" dirty="0" smtClean="0">
                <a:latin typeface="Reliq" pitchFamily="2" charset="0"/>
              </a:rPr>
              <a:t>slow </a:t>
            </a:r>
            <a:r>
              <a:rPr lang="en-US" sz="1300" dirty="0">
                <a:latin typeface="Reliq" pitchFamily="2" charset="0"/>
              </a:rPr>
              <a:t>roasted pork </a:t>
            </a:r>
            <a:r>
              <a:rPr lang="en-US" sz="1300" dirty="0" smtClean="0">
                <a:latin typeface="Reliq" pitchFamily="2" charset="0"/>
              </a:rPr>
              <a:t>loin wrapped in its belly, </a:t>
            </a:r>
          </a:p>
          <a:p>
            <a:pPr>
              <a:lnSpc>
                <a:spcPts val="1100"/>
              </a:lnSpc>
            </a:pPr>
            <a:r>
              <a:rPr lang="en-US" sz="1300" dirty="0" smtClean="0">
                <a:latin typeface="Reliq" pitchFamily="2" charset="0"/>
              </a:rPr>
              <a:t>green </a:t>
            </a:r>
            <a:r>
              <a:rPr lang="en-US" sz="1300" dirty="0">
                <a:latin typeface="Reliq" pitchFamily="2" charset="0"/>
              </a:rPr>
              <a:t>apple </a:t>
            </a:r>
            <a:r>
              <a:rPr lang="en-US" sz="1300" dirty="0" smtClean="0">
                <a:latin typeface="Reliq" pitchFamily="2" charset="0"/>
              </a:rPr>
              <a:t>puree, homemade </a:t>
            </a:r>
            <a:r>
              <a:rPr lang="en-US" sz="1300" dirty="0">
                <a:latin typeface="Reliq" pitchFamily="2" charset="0"/>
              </a:rPr>
              <a:t>mustard </a:t>
            </a:r>
            <a:r>
              <a:rPr lang="en-US" sz="1300" dirty="0" smtClean="0">
                <a:latin typeface="Reliq" pitchFamily="2" charset="0"/>
              </a:rPr>
              <a:t>jus, </a:t>
            </a:r>
          </a:p>
          <a:p>
            <a:pPr>
              <a:lnSpc>
                <a:spcPts val="1100"/>
              </a:lnSpc>
            </a:pPr>
            <a:r>
              <a:rPr lang="en-US" sz="1300" dirty="0">
                <a:latin typeface="Reliq" pitchFamily="2" charset="0"/>
              </a:rPr>
              <a:t>g</a:t>
            </a:r>
            <a:r>
              <a:rPr lang="en-US" sz="1300" dirty="0" smtClean="0">
                <a:latin typeface="Reliq" pitchFamily="2" charset="0"/>
              </a:rPr>
              <a:t>ratin vegetables  240</a:t>
            </a:r>
          </a:p>
          <a:p>
            <a:pPr>
              <a:lnSpc>
                <a:spcPts val="1100"/>
              </a:lnSpc>
            </a:pPr>
            <a:endParaRPr lang="en-US" sz="1300" dirty="0" smtClean="0">
              <a:latin typeface="Reliq" pitchFamily="2" charset="0"/>
            </a:endParaRPr>
          </a:p>
          <a:p>
            <a:pPr>
              <a:lnSpc>
                <a:spcPts val="1100"/>
              </a:lnSpc>
            </a:pPr>
            <a:r>
              <a:rPr lang="en-US" sz="1300" dirty="0">
                <a:latin typeface="Reliq" pitchFamily="2" charset="0"/>
              </a:rPr>
              <a:t>roast chicken, </a:t>
            </a:r>
            <a:r>
              <a:rPr lang="en-US" sz="1300" dirty="0" err="1">
                <a:latin typeface="Reliq" pitchFamily="2" charset="0"/>
              </a:rPr>
              <a:t>m</a:t>
            </a:r>
            <a:r>
              <a:rPr lang="en-US" sz="1300" dirty="0" err="1" smtClean="0">
                <a:latin typeface="Reliq" pitchFamily="2" charset="0"/>
              </a:rPr>
              <a:t>editerranean</a:t>
            </a:r>
            <a:r>
              <a:rPr lang="en-US" sz="1300" dirty="0" smtClean="0">
                <a:latin typeface="Reliq" pitchFamily="2" charset="0"/>
              </a:rPr>
              <a:t> </a:t>
            </a:r>
            <a:r>
              <a:rPr lang="en-US" sz="1300" dirty="0" smtClean="0">
                <a:latin typeface="Reliq" pitchFamily="2" charset="0"/>
              </a:rPr>
              <a:t>herbs, </a:t>
            </a:r>
            <a:r>
              <a:rPr lang="en-US" sz="1300" dirty="0">
                <a:latin typeface="Reliq" pitchFamily="2" charset="0"/>
              </a:rPr>
              <a:t>asparagus, </a:t>
            </a:r>
            <a:endParaRPr lang="en-US" sz="1300" dirty="0" smtClean="0">
              <a:latin typeface="Reliq" pitchFamily="2" charset="0"/>
            </a:endParaRPr>
          </a:p>
          <a:p>
            <a:pPr>
              <a:lnSpc>
                <a:spcPts val="1100"/>
              </a:lnSpc>
            </a:pPr>
            <a:r>
              <a:rPr lang="en-US" sz="1300" dirty="0" smtClean="0">
                <a:latin typeface="Reliq" pitchFamily="2" charset="0"/>
              </a:rPr>
              <a:t>roasted </a:t>
            </a:r>
            <a:r>
              <a:rPr lang="en-US" sz="1300" dirty="0">
                <a:latin typeface="Reliq" pitchFamily="2" charset="0"/>
              </a:rPr>
              <a:t>potato  </a:t>
            </a:r>
            <a:r>
              <a:rPr lang="en-US" sz="1300" dirty="0" smtClean="0">
                <a:latin typeface="Reliq" pitchFamily="2" charset="0"/>
              </a:rPr>
              <a:t>210</a:t>
            </a:r>
            <a:endParaRPr lang="en-US" sz="1300" dirty="0">
              <a:latin typeface="Reliq" pitchFamily="2" charset="0"/>
            </a:endParaRPr>
          </a:p>
          <a:p>
            <a:pPr>
              <a:lnSpc>
                <a:spcPts val="1100"/>
              </a:lnSpc>
            </a:pPr>
            <a:endParaRPr lang="en-US" sz="1300" dirty="0">
              <a:latin typeface="Reliq" pitchFamily="2" charset="0"/>
            </a:endParaRPr>
          </a:p>
          <a:p>
            <a:pPr>
              <a:lnSpc>
                <a:spcPts val="1100"/>
              </a:lnSpc>
            </a:pPr>
            <a:endParaRPr lang="en-US" sz="1300" b="1" i="1" dirty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r>
              <a:rPr lang="en-US" sz="1800" b="1" i="1" dirty="0" smtClean="0">
                <a:latin typeface="Reliq" pitchFamily="2" charset="0"/>
              </a:rPr>
              <a:t>side dishes   any 55</a:t>
            </a:r>
            <a:endParaRPr lang="en-US" sz="1800" b="1" i="1" dirty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endParaRPr lang="en-US" sz="1300" dirty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r>
              <a:rPr lang="en-US" sz="1300" dirty="0" smtClean="0">
                <a:latin typeface="Reliq" pitchFamily="2" charset="0"/>
              </a:rPr>
              <a:t>sautéed </a:t>
            </a:r>
            <a:r>
              <a:rPr lang="en-US" sz="1300" dirty="0">
                <a:latin typeface="Reliq" pitchFamily="2" charset="0"/>
              </a:rPr>
              <a:t>spinach with </a:t>
            </a:r>
            <a:r>
              <a:rPr lang="en-US" sz="1300" dirty="0" smtClean="0">
                <a:latin typeface="Reliq" pitchFamily="2" charset="0"/>
              </a:rPr>
              <a:t>garlic, chili flakes </a:t>
            </a:r>
          </a:p>
          <a:p>
            <a:pPr>
              <a:lnSpc>
                <a:spcPts val="1000"/>
              </a:lnSpc>
            </a:pPr>
            <a:endParaRPr lang="en-US" sz="1300" strike="sngStrike" dirty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r>
              <a:rPr lang="en-US" sz="1300" dirty="0" smtClean="0">
                <a:latin typeface="Reliq" pitchFamily="2" charset="0"/>
              </a:rPr>
              <a:t>your </a:t>
            </a:r>
            <a:r>
              <a:rPr lang="en-US" sz="1300" dirty="0">
                <a:latin typeface="Reliq" pitchFamily="2" charset="0"/>
              </a:rPr>
              <a:t>choice of: </a:t>
            </a:r>
            <a:r>
              <a:rPr lang="en-US" sz="1300" dirty="0" smtClean="0">
                <a:latin typeface="Reliq" pitchFamily="2" charset="0"/>
              </a:rPr>
              <a:t>fried, roasted </a:t>
            </a:r>
            <a:r>
              <a:rPr lang="en-US" sz="1300" dirty="0">
                <a:latin typeface="Reliq" pitchFamily="2" charset="0"/>
              </a:rPr>
              <a:t>or </a:t>
            </a:r>
            <a:r>
              <a:rPr lang="en-US" sz="1300" dirty="0" smtClean="0">
                <a:latin typeface="Reliq" pitchFamily="2" charset="0"/>
              </a:rPr>
              <a:t>mashed potato</a:t>
            </a:r>
          </a:p>
          <a:p>
            <a:pPr>
              <a:lnSpc>
                <a:spcPts val="1000"/>
              </a:lnSpc>
            </a:pPr>
            <a:endParaRPr lang="en-US" sz="1300" dirty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r>
              <a:rPr lang="en-US" sz="1300" dirty="0" smtClean="0">
                <a:latin typeface="Reliq" pitchFamily="2" charset="0"/>
              </a:rPr>
              <a:t>grilled </a:t>
            </a:r>
            <a:r>
              <a:rPr lang="en-US" sz="1300" dirty="0">
                <a:latin typeface="Reliq" pitchFamily="2" charset="0"/>
              </a:rPr>
              <a:t>asparagus  </a:t>
            </a:r>
            <a:endParaRPr lang="en-US" sz="1300" dirty="0" smtClean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endParaRPr lang="en-US" sz="1300" dirty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r>
              <a:rPr lang="en-US" sz="1300" dirty="0" smtClean="0">
                <a:latin typeface="Reliq" pitchFamily="2" charset="0"/>
              </a:rPr>
              <a:t>grilled </a:t>
            </a:r>
            <a:r>
              <a:rPr lang="en-US" sz="1300" dirty="0">
                <a:latin typeface="Reliq" pitchFamily="2" charset="0"/>
              </a:rPr>
              <a:t>seasonal </a:t>
            </a:r>
            <a:r>
              <a:rPr lang="en-US" sz="1300" dirty="0" smtClean="0">
                <a:latin typeface="Reliq" pitchFamily="2" charset="0"/>
              </a:rPr>
              <a:t>mix vegetables </a:t>
            </a:r>
            <a:endParaRPr lang="en-US" sz="1300" dirty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endParaRPr lang="en-US" sz="1300" dirty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endParaRPr lang="en-US" sz="1300" dirty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r>
              <a:rPr lang="en-US" sz="1800" b="1" i="1" dirty="0">
                <a:latin typeface="Reliq" pitchFamily="2" charset="0"/>
              </a:rPr>
              <a:t>c</a:t>
            </a:r>
            <a:r>
              <a:rPr lang="en-US" sz="1800" b="1" i="1" dirty="0" smtClean="0">
                <a:latin typeface="Reliq" pitchFamily="2" charset="0"/>
              </a:rPr>
              <a:t>heese</a:t>
            </a:r>
            <a:endParaRPr lang="en-US" sz="1800" b="1" i="1" dirty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endParaRPr lang="en-US" sz="1300" dirty="0">
              <a:latin typeface="Reliq" pitchFamily="2" charset="0"/>
            </a:endParaRPr>
          </a:p>
          <a:p>
            <a:pPr>
              <a:lnSpc>
                <a:spcPts val="1000"/>
              </a:lnSpc>
            </a:pPr>
            <a:r>
              <a:rPr lang="en-US" sz="1300" dirty="0" smtClean="0">
                <a:latin typeface="Reliq" pitchFamily="2" charset="0"/>
              </a:rPr>
              <a:t>selection of artisan cheeses, homemade fruit jam </a:t>
            </a:r>
            <a:r>
              <a:rPr lang="en-US" sz="1300" dirty="0" smtClean="0">
                <a:latin typeface="Reliq" pitchFamily="2" charset="0"/>
              </a:rPr>
              <a:t>150</a:t>
            </a:r>
            <a:endParaRPr lang="en-US" sz="1300" dirty="0">
              <a:latin typeface="Reliq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-7684" y="2811938"/>
            <a:ext cx="2876117" cy="5575183"/>
          </a:xfrm>
          <a:prstGeom prst="rect">
            <a:avLst/>
          </a:prstGeom>
          <a:noFill/>
        </p:spPr>
        <p:txBody>
          <a:bodyPr wrap="square" lIns="123764" tIns="61882" rIns="123764" bIns="61882" rtlCol="0">
            <a:spAutoFit/>
          </a:bodyPr>
          <a:lstStyle/>
          <a:p>
            <a:pPr algn="r">
              <a:lnSpc>
                <a:spcPts val="1100"/>
              </a:lnSpc>
            </a:pPr>
            <a:r>
              <a:rPr lang="en-US" sz="1800" b="1" i="1" dirty="0" smtClean="0">
                <a:latin typeface="Reliq" pitchFamily="2" charset="0"/>
              </a:rPr>
              <a:t>secondi di carne</a:t>
            </a:r>
          </a:p>
          <a:p>
            <a:pPr algn="r">
              <a:lnSpc>
                <a:spcPts val="1100"/>
              </a:lnSpc>
            </a:pPr>
            <a:endParaRPr lang="en-US" sz="1300" b="1" i="1" dirty="0" smtClean="0">
              <a:latin typeface="Reliq" pitchFamily="2" charset="0"/>
            </a:endParaRPr>
          </a:p>
          <a:p>
            <a:pPr algn="r">
              <a:lnSpc>
                <a:spcPts val="1100"/>
              </a:lnSpc>
            </a:pPr>
            <a:r>
              <a:rPr lang="en-US" sz="1300" dirty="0" err="1" smtClean="0">
                <a:latin typeface="Reliq" pitchFamily="2" charset="0"/>
              </a:rPr>
              <a:t>filetto</a:t>
            </a:r>
            <a:r>
              <a:rPr lang="en-US" sz="1300" dirty="0" smtClean="0">
                <a:latin typeface="Reliq" pitchFamily="2" charset="0"/>
              </a:rPr>
              <a:t> di </a:t>
            </a:r>
            <a:r>
              <a:rPr lang="en-US" sz="1300" dirty="0" err="1" smtClean="0">
                <a:latin typeface="Reliq" pitchFamily="2" charset="0"/>
              </a:rPr>
              <a:t>manzo</a:t>
            </a:r>
            <a:r>
              <a:rPr lang="en-US" sz="1300" dirty="0" smtClean="0">
                <a:latin typeface="Reliq" pitchFamily="2" charset="0"/>
              </a:rPr>
              <a:t> </a:t>
            </a:r>
            <a:r>
              <a:rPr lang="en-US" sz="1300" dirty="0" err="1" smtClean="0">
                <a:latin typeface="Reliq" pitchFamily="2" charset="0"/>
              </a:rPr>
              <a:t>ai</a:t>
            </a:r>
            <a:r>
              <a:rPr lang="en-US" sz="1300" dirty="0" smtClean="0">
                <a:latin typeface="Reliq" pitchFamily="2" charset="0"/>
              </a:rPr>
              <a:t> </a:t>
            </a:r>
            <a:r>
              <a:rPr lang="en-US" sz="1300" dirty="0" err="1" smtClean="0">
                <a:latin typeface="Reliq" pitchFamily="2" charset="0"/>
              </a:rPr>
              <a:t>ferri</a:t>
            </a:r>
            <a:r>
              <a:rPr lang="en-US" sz="1300" dirty="0" smtClean="0">
                <a:latin typeface="Reliq" pitchFamily="2" charset="0"/>
              </a:rPr>
              <a:t>,</a:t>
            </a:r>
          </a:p>
          <a:p>
            <a:pPr algn="r">
              <a:lnSpc>
                <a:spcPts val="1100"/>
              </a:lnSpc>
            </a:pPr>
            <a:r>
              <a:rPr lang="en-US" sz="1300" dirty="0" smtClean="0">
                <a:latin typeface="Reliq" pitchFamily="2" charset="0"/>
              </a:rPr>
              <a:t> </a:t>
            </a:r>
            <a:r>
              <a:rPr lang="en-US" sz="1300" dirty="0" err="1" smtClean="0">
                <a:latin typeface="Reliq" pitchFamily="2" charset="0"/>
              </a:rPr>
              <a:t>riduzione</a:t>
            </a:r>
            <a:r>
              <a:rPr lang="en-US" sz="1300" dirty="0" smtClean="0">
                <a:latin typeface="Reliq" pitchFamily="2" charset="0"/>
              </a:rPr>
              <a:t> di vino </a:t>
            </a:r>
            <a:r>
              <a:rPr lang="en-US" sz="1300" dirty="0" err="1" smtClean="0">
                <a:latin typeface="Reliq" pitchFamily="2" charset="0"/>
              </a:rPr>
              <a:t>rosso</a:t>
            </a:r>
            <a:endParaRPr lang="en-US" sz="1300" dirty="0" smtClean="0">
              <a:latin typeface="Reliq" pitchFamily="2" charset="0"/>
            </a:endParaRPr>
          </a:p>
          <a:p>
            <a:pPr marL="0" lvl="1" algn="r">
              <a:lnSpc>
                <a:spcPts val="1100"/>
              </a:lnSpc>
            </a:pPr>
            <a:endParaRPr lang="en-US" sz="1300" dirty="0" smtClean="0">
              <a:latin typeface="Reliq" pitchFamily="2" charset="0"/>
            </a:endParaRPr>
          </a:p>
          <a:p>
            <a:pPr marL="0" lvl="1" algn="r">
              <a:lnSpc>
                <a:spcPts val="1100"/>
              </a:lnSpc>
            </a:pPr>
            <a:r>
              <a:rPr lang="en-US" sz="1300" dirty="0" err="1" smtClean="0">
                <a:latin typeface="Reliq" pitchFamily="2" charset="0"/>
              </a:rPr>
              <a:t>controfiletto</a:t>
            </a:r>
            <a:r>
              <a:rPr lang="en-US" sz="1300" dirty="0" smtClean="0">
                <a:latin typeface="Reliq" pitchFamily="2" charset="0"/>
              </a:rPr>
              <a:t> al </a:t>
            </a:r>
            <a:r>
              <a:rPr lang="en-US" sz="1300" dirty="0" err="1" smtClean="0">
                <a:latin typeface="Reliq" pitchFamily="2" charset="0"/>
              </a:rPr>
              <a:t>rosmarino</a:t>
            </a:r>
            <a:r>
              <a:rPr lang="en-US" sz="1300" dirty="0" smtClean="0">
                <a:latin typeface="Reliq" pitchFamily="2" charset="0"/>
              </a:rPr>
              <a:t> e </a:t>
            </a:r>
            <a:r>
              <a:rPr lang="en-US" sz="1300" dirty="0" err="1" smtClean="0">
                <a:latin typeface="Reliq" pitchFamily="2" charset="0"/>
              </a:rPr>
              <a:t>balsamico</a:t>
            </a:r>
            <a:endParaRPr lang="en-US" sz="1300" dirty="0" smtClean="0">
              <a:latin typeface="Reliq" pitchFamily="2" charset="0"/>
            </a:endParaRPr>
          </a:p>
          <a:p>
            <a:pPr marL="0" lvl="1" algn="r">
              <a:lnSpc>
                <a:spcPts val="1100"/>
              </a:lnSpc>
            </a:pPr>
            <a:endParaRPr lang="en-US" sz="1300" dirty="0" smtClean="0">
              <a:latin typeface="Reliq" pitchFamily="2" charset="0"/>
            </a:endParaRPr>
          </a:p>
          <a:p>
            <a:pPr marL="0" lvl="1" algn="r">
              <a:lnSpc>
                <a:spcPts val="1100"/>
              </a:lnSpc>
            </a:pPr>
            <a:endParaRPr lang="en-US" sz="1300" dirty="0" smtClean="0">
              <a:latin typeface="Reliq" pitchFamily="2" charset="0"/>
            </a:endParaRPr>
          </a:p>
          <a:p>
            <a:pPr marL="0" lvl="1" algn="r">
              <a:lnSpc>
                <a:spcPts val="1100"/>
              </a:lnSpc>
            </a:pPr>
            <a:r>
              <a:rPr lang="en-US" sz="1300" dirty="0" err="1" smtClean="0">
                <a:latin typeface="Reliq" pitchFamily="2" charset="0"/>
              </a:rPr>
              <a:t>ossobuco</a:t>
            </a:r>
            <a:r>
              <a:rPr lang="en-US" sz="1300" dirty="0" smtClean="0">
                <a:latin typeface="Reliq" pitchFamily="2" charset="0"/>
              </a:rPr>
              <a:t> </a:t>
            </a:r>
            <a:r>
              <a:rPr lang="en-US" sz="1300" dirty="0" err="1" smtClean="0">
                <a:latin typeface="Reliq" pitchFamily="2" charset="0"/>
              </a:rPr>
              <a:t>brasato</a:t>
            </a:r>
            <a:r>
              <a:rPr lang="en-US" sz="1300" dirty="0" smtClean="0">
                <a:latin typeface="Reliq" pitchFamily="2" charset="0"/>
              </a:rPr>
              <a:t> al vino </a:t>
            </a:r>
            <a:r>
              <a:rPr lang="en-US" sz="1300" dirty="0" err="1" smtClean="0">
                <a:latin typeface="Reliq" pitchFamily="2" charset="0"/>
              </a:rPr>
              <a:t>rosso</a:t>
            </a:r>
            <a:r>
              <a:rPr lang="en-US" sz="1300" dirty="0" smtClean="0">
                <a:latin typeface="Reliq" pitchFamily="2" charset="0"/>
              </a:rPr>
              <a:t> e </a:t>
            </a:r>
            <a:r>
              <a:rPr lang="en-US" sz="1300" dirty="0" err="1" smtClean="0">
                <a:latin typeface="Reliq" pitchFamily="2" charset="0"/>
              </a:rPr>
              <a:t>zucca</a:t>
            </a:r>
            <a:r>
              <a:rPr lang="en-US" sz="1300" dirty="0" smtClean="0">
                <a:latin typeface="Reliq" pitchFamily="2" charset="0"/>
              </a:rPr>
              <a:t> al </a:t>
            </a:r>
            <a:r>
              <a:rPr lang="en-US" sz="1300" dirty="0" err="1" smtClean="0">
                <a:latin typeface="Reliq" pitchFamily="2" charset="0"/>
              </a:rPr>
              <a:t>forno</a:t>
            </a:r>
            <a:r>
              <a:rPr lang="en-US" sz="1300" dirty="0" smtClean="0">
                <a:latin typeface="Reliq" pitchFamily="2" charset="0"/>
              </a:rPr>
              <a:t>  </a:t>
            </a:r>
          </a:p>
          <a:p>
            <a:pPr marL="0" lvl="1" algn="r">
              <a:lnSpc>
                <a:spcPts val="1100"/>
              </a:lnSpc>
            </a:pPr>
            <a:endParaRPr lang="en-US" sz="1300" dirty="0" smtClean="0">
              <a:latin typeface="Reliq" pitchFamily="2" charset="0"/>
            </a:endParaRPr>
          </a:p>
          <a:p>
            <a:pPr marL="0" lvl="1" algn="r">
              <a:lnSpc>
                <a:spcPts val="1100"/>
              </a:lnSpc>
            </a:pPr>
            <a:r>
              <a:rPr lang="en-US" sz="1300" dirty="0" smtClean="0">
                <a:latin typeface="Reliq" pitchFamily="2" charset="0"/>
              </a:rPr>
              <a:t> </a:t>
            </a:r>
          </a:p>
          <a:p>
            <a:pPr marL="0" lvl="1" algn="r">
              <a:lnSpc>
                <a:spcPts val="1100"/>
              </a:lnSpc>
            </a:pPr>
            <a:r>
              <a:rPr lang="en-US" sz="1300" dirty="0" smtClean="0">
                <a:latin typeface="Reliq" pitchFamily="2" charset="0"/>
              </a:rPr>
              <a:t> </a:t>
            </a:r>
            <a:r>
              <a:rPr lang="en-US" sz="1300" dirty="0" err="1" smtClean="0">
                <a:latin typeface="Reliq" pitchFamily="2" charset="0"/>
              </a:rPr>
              <a:t>cotoletta</a:t>
            </a:r>
            <a:r>
              <a:rPr lang="en-US" sz="1300" dirty="0" smtClean="0">
                <a:latin typeface="Reliq" pitchFamily="2" charset="0"/>
              </a:rPr>
              <a:t> di </a:t>
            </a:r>
            <a:r>
              <a:rPr lang="en-US" sz="1300" dirty="0" err="1" smtClean="0">
                <a:latin typeface="Reliq" pitchFamily="2" charset="0"/>
              </a:rPr>
              <a:t>vitello</a:t>
            </a:r>
            <a:r>
              <a:rPr lang="en-US" sz="1300" dirty="0" smtClean="0">
                <a:latin typeface="Reliq" pitchFamily="2" charset="0"/>
              </a:rPr>
              <a:t> </a:t>
            </a:r>
            <a:r>
              <a:rPr lang="en-US" sz="1300" dirty="0" err="1" smtClean="0">
                <a:latin typeface="Reliq" pitchFamily="2" charset="0"/>
              </a:rPr>
              <a:t>alla</a:t>
            </a:r>
            <a:r>
              <a:rPr lang="en-US" sz="1300" dirty="0" smtClean="0">
                <a:latin typeface="Reliq" pitchFamily="2" charset="0"/>
              </a:rPr>
              <a:t> “</a:t>
            </a:r>
            <a:r>
              <a:rPr lang="en-US" sz="1300" dirty="0" err="1" smtClean="0">
                <a:latin typeface="Reliq" pitchFamily="2" charset="0"/>
              </a:rPr>
              <a:t>milanese</a:t>
            </a:r>
            <a:r>
              <a:rPr lang="en-US" sz="1300" dirty="0" smtClean="0">
                <a:latin typeface="Reliq" pitchFamily="2" charset="0"/>
              </a:rPr>
              <a:t>” </a:t>
            </a:r>
            <a:r>
              <a:rPr lang="en-US" sz="1300" dirty="0" err="1" smtClean="0">
                <a:latin typeface="Reliq" pitchFamily="2" charset="0"/>
              </a:rPr>
              <a:t>patate</a:t>
            </a:r>
            <a:r>
              <a:rPr lang="en-US" sz="1300" dirty="0" smtClean="0">
                <a:latin typeface="Reliq" pitchFamily="2" charset="0"/>
              </a:rPr>
              <a:t> </a:t>
            </a:r>
            <a:r>
              <a:rPr lang="en-US" sz="1300" dirty="0" err="1" smtClean="0">
                <a:latin typeface="Reliq" pitchFamily="2" charset="0"/>
              </a:rPr>
              <a:t>arrosto</a:t>
            </a:r>
            <a:r>
              <a:rPr lang="en-US" sz="1300" dirty="0" smtClean="0">
                <a:latin typeface="Reliq" pitchFamily="2" charset="0"/>
              </a:rPr>
              <a:t> e </a:t>
            </a:r>
            <a:r>
              <a:rPr lang="en-US" sz="1300" dirty="0" err="1" smtClean="0">
                <a:latin typeface="Reliq" pitchFamily="2" charset="0"/>
              </a:rPr>
              <a:t>lattughino</a:t>
            </a:r>
            <a:r>
              <a:rPr lang="en-US" sz="1300" dirty="0" smtClean="0">
                <a:latin typeface="Reliq" pitchFamily="2" charset="0"/>
              </a:rPr>
              <a:t> </a:t>
            </a:r>
            <a:r>
              <a:rPr lang="en-US" sz="1300" dirty="0" err="1" smtClean="0">
                <a:latin typeface="Reliq" pitchFamily="2" charset="0"/>
              </a:rPr>
              <a:t>brasato</a:t>
            </a:r>
            <a:r>
              <a:rPr lang="en-US" sz="1300" dirty="0" smtClean="0">
                <a:latin typeface="Reliq" pitchFamily="2" charset="0"/>
              </a:rPr>
              <a:t>  e </a:t>
            </a:r>
            <a:r>
              <a:rPr lang="en-US" sz="1300" dirty="0" err="1" smtClean="0">
                <a:latin typeface="Reliq" pitchFamily="2" charset="0"/>
              </a:rPr>
              <a:t>pomodoro</a:t>
            </a:r>
            <a:endParaRPr lang="en-US" sz="1300" dirty="0" smtClean="0">
              <a:latin typeface="Reliq" pitchFamily="2" charset="0"/>
            </a:endParaRPr>
          </a:p>
          <a:p>
            <a:pPr marL="0" lvl="1" algn="r">
              <a:lnSpc>
                <a:spcPts val="1100"/>
              </a:lnSpc>
            </a:pPr>
            <a:endParaRPr lang="en-US" sz="1300" dirty="0">
              <a:latin typeface="Reliq" pitchFamily="2" charset="0"/>
            </a:endParaRPr>
          </a:p>
          <a:p>
            <a:pPr marL="0" lvl="1" algn="r">
              <a:lnSpc>
                <a:spcPts val="1100"/>
              </a:lnSpc>
            </a:pP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100"/>
              </a:lnSpc>
            </a:pPr>
            <a:endParaRPr lang="en-US" sz="1300" b="1" i="1" dirty="0" smtClean="0">
              <a:latin typeface="Reliq" pitchFamily="2" charset="0"/>
            </a:endParaRPr>
          </a:p>
          <a:p>
            <a:pPr algn="r">
              <a:lnSpc>
                <a:spcPts val="1100"/>
              </a:lnSpc>
            </a:pPr>
            <a:r>
              <a:rPr lang="en-US" sz="1800" b="1" i="1" dirty="0" err="1" smtClean="0">
                <a:latin typeface="Reliq" pitchFamily="2" charset="0"/>
              </a:rPr>
              <a:t>girarrost</a:t>
            </a:r>
            <a:r>
              <a:rPr lang="en-US" sz="1800" b="1" dirty="0" err="1" smtClean="0">
                <a:latin typeface="Reliq" pitchFamily="2" charset="0"/>
              </a:rPr>
              <a:t>o</a:t>
            </a:r>
            <a:endParaRPr lang="en-US" sz="1800" b="1" dirty="0" smtClean="0">
              <a:latin typeface="Reliq" pitchFamily="2" charset="0"/>
            </a:endParaRPr>
          </a:p>
          <a:p>
            <a:pPr algn="r">
              <a:lnSpc>
                <a:spcPts val="1100"/>
              </a:lnSpc>
            </a:pP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100"/>
              </a:lnSpc>
            </a:pPr>
            <a:r>
              <a:rPr lang="en-US" sz="1300" dirty="0" err="1" smtClean="0">
                <a:latin typeface="Reliq" pitchFamily="2" charset="0"/>
              </a:rPr>
              <a:t>lonza</a:t>
            </a:r>
            <a:r>
              <a:rPr lang="en-US" sz="1300" dirty="0" smtClean="0">
                <a:latin typeface="Reliq" pitchFamily="2" charset="0"/>
              </a:rPr>
              <a:t> in </a:t>
            </a:r>
            <a:r>
              <a:rPr lang="en-US" sz="1300" dirty="0" err="1" smtClean="0">
                <a:latin typeface="Reliq" pitchFamily="2" charset="0"/>
              </a:rPr>
              <a:t>porchetta</a:t>
            </a:r>
            <a:r>
              <a:rPr lang="en-US" sz="1300" dirty="0" smtClean="0">
                <a:latin typeface="Reliq" pitchFamily="2" charset="0"/>
              </a:rPr>
              <a:t>, </a:t>
            </a:r>
            <a:r>
              <a:rPr lang="en-US" sz="1300" dirty="0" err="1" smtClean="0">
                <a:latin typeface="Reliq" pitchFamily="2" charset="0"/>
              </a:rPr>
              <a:t>purea</a:t>
            </a:r>
            <a:r>
              <a:rPr lang="en-US" sz="1300" dirty="0" smtClean="0">
                <a:latin typeface="Reliq" pitchFamily="2" charset="0"/>
              </a:rPr>
              <a:t> di </a:t>
            </a:r>
            <a:r>
              <a:rPr lang="en-US" sz="1300" dirty="0" err="1" smtClean="0">
                <a:latin typeface="Reliq" pitchFamily="2" charset="0"/>
              </a:rPr>
              <a:t>mele</a:t>
            </a:r>
            <a:r>
              <a:rPr lang="en-US" sz="1300" dirty="0" smtClean="0">
                <a:latin typeface="Reliq" pitchFamily="2" charset="0"/>
              </a:rPr>
              <a:t> </a:t>
            </a:r>
            <a:r>
              <a:rPr lang="en-US" sz="1300" dirty="0" err="1" smtClean="0">
                <a:latin typeface="Reliq" pitchFamily="2" charset="0"/>
              </a:rPr>
              <a:t>verdi</a:t>
            </a:r>
            <a:r>
              <a:rPr lang="en-US" sz="1300" dirty="0" smtClean="0">
                <a:latin typeface="Reliq" pitchFamily="2" charset="0"/>
              </a:rPr>
              <a:t>, </a:t>
            </a:r>
            <a:r>
              <a:rPr lang="en-US" sz="1300" dirty="0" err="1" smtClean="0">
                <a:latin typeface="Reliq" pitchFamily="2" charset="0"/>
              </a:rPr>
              <a:t>riduzione</a:t>
            </a:r>
            <a:r>
              <a:rPr lang="en-US" sz="1300" dirty="0" smtClean="0">
                <a:latin typeface="Reliq" pitchFamily="2" charset="0"/>
              </a:rPr>
              <a:t> </a:t>
            </a:r>
            <a:r>
              <a:rPr lang="en-US" sz="1300" dirty="0" err="1" smtClean="0">
                <a:latin typeface="Reliq" pitchFamily="2" charset="0"/>
              </a:rPr>
              <a:t>alla</a:t>
            </a:r>
            <a:r>
              <a:rPr lang="en-US" sz="1300" dirty="0" smtClean="0">
                <a:latin typeface="Reliq" pitchFamily="2" charset="0"/>
              </a:rPr>
              <a:t> </a:t>
            </a:r>
            <a:r>
              <a:rPr lang="en-US" sz="1300" dirty="0" err="1" smtClean="0">
                <a:latin typeface="Reliq" pitchFamily="2" charset="0"/>
              </a:rPr>
              <a:t>senape</a:t>
            </a:r>
            <a:r>
              <a:rPr lang="en-US" sz="1300" dirty="0" smtClean="0">
                <a:latin typeface="Reliq" pitchFamily="2" charset="0"/>
              </a:rPr>
              <a:t> e </a:t>
            </a:r>
            <a:r>
              <a:rPr lang="en-US" sz="1300" dirty="0" err="1" smtClean="0">
                <a:latin typeface="Reliq" pitchFamily="2" charset="0"/>
              </a:rPr>
              <a:t>verdurine</a:t>
            </a: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100"/>
              </a:lnSpc>
            </a:pP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100"/>
              </a:lnSpc>
            </a:pP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100"/>
              </a:lnSpc>
            </a:pPr>
            <a:r>
              <a:rPr lang="it-IT" sz="1300" dirty="0" smtClean="0">
                <a:latin typeface="Reliq" pitchFamily="2" charset="0"/>
              </a:rPr>
              <a:t>pollo allo spiedo, </a:t>
            </a:r>
            <a:endParaRPr lang="it-IT" sz="1300" dirty="0" smtClean="0">
              <a:latin typeface="Reliq" pitchFamily="2" charset="0"/>
            </a:endParaRPr>
          </a:p>
          <a:p>
            <a:pPr algn="r">
              <a:lnSpc>
                <a:spcPts val="1100"/>
              </a:lnSpc>
            </a:pPr>
            <a:r>
              <a:rPr lang="it-IT" sz="1300" dirty="0" smtClean="0">
                <a:latin typeface="Reliq" pitchFamily="2" charset="0"/>
              </a:rPr>
              <a:t>farcito </a:t>
            </a:r>
            <a:r>
              <a:rPr lang="it-IT" sz="1300" dirty="0" smtClean="0">
                <a:latin typeface="Reliq" pitchFamily="2" charset="0"/>
              </a:rPr>
              <a:t>alle erbe mediterranee, asparagi, patate</a:t>
            </a: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100"/>
              </a:lnSpc>
            </a:pPr>
            <a:endParaRPr lang="en-US" sz="1300" b="1" i="1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endParaRPr lang="en-US" sz="1300" b="1" i="1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r>
              <a:rPr lang="en-US" sz="1800" b="1" i="1" dirty="0" err="1" smtClean="0">
                <a:latin typeface="Reliq" pitchFamily="2" charset="0"/>
              </a:rPr>
              <a:t>contorni</a:t>
            </a:r>
            <a:endParaRPr lang="en-US" sz="1800" b="1" i="1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r>
              <a:rPr lang="en-US" sz="1300" dirty="0" err="1" smtClean="0">
                <a:latin typeface="Reliq" pitchFamily="2" charset="0"/>
              </a:rPr>
              <a:t>spinaci</a:t>
            </a: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r>
              <a:rPr lang="en-US" sz="1300" dirty="0" err="1" smtClean="0">
                <a:latin typeface="Reliq" pitchFamily="2" charset="0"/>
              </a:rPr>
              <a:t>patate</a:t>
            </a: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r>
              <a:rPr lang="en-US" sz="1300" dirty="0" err="1" smtClean="0">
                <a:latin typeface="Reliq" pitchFamily="2" charset="0"/>
              </a:rPr>
              <a:t>asparagi</a:t>
            </a: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r>
              <a:rPr lang="en-US" sz="1300" dirty="0" err="1" smtClean="0">
                <a:latin typeface="Reliq" pitchFamily="2" charset="0"/>
              </a:rPr>
              <a:t>ortaggi</a:t>
            </a: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r>
              <a:rPr lang="en-US" sz="1800" b="1" i="1" dirty="0" err="1" smtClean="0">
                <a:latin typeface="Reliq" pitchFamily="2" charset="0"/>
              </a:rPr>
              <a:t>formaggi</a:t>
            </a:r>
            <a:endParaRPr lang="en-US" sz="1800" b="1" i="1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000"/>
              </a:lnSpc>
            </a:pPr>
            <a:r>
              <a:rPr lang="en-US" sz="1300" dirty="0" err="1" smtClean="0">
                <a:latin typeface="Reliq" pitchFamily="2" charset="0"/>
              </a:rPr>
              <a:t>selezione</a:t>
            </a:r>
            <a:r>
              <a:rPr lang="en-US" sz="1300" dirty="0" smtClean="0">
                <a:latin typeface="Reliq" pitchFamily="2" charset="0"/>
              </a:rPr>
              <a:t> di </a:t>
            </a:r>
            <a:r>
              <a:rPr lang="en-US" sz="1300" dirty="0" err="1" smtClean="0">
                <a:latin typeface="Reliq" pitchFamily="2" charset="0"/>
              </a:rPr>
              <a:t>formaggi</a:t>
            </a:r>
            <a:r>
              <a:rPr lang="en-US" sz="1300" dirty="0" smtClean="0">
                <a:latin typeface="Reliq" pitchFamily="2" charset="0"/>
              </a:rPr>
              <a:t> </a:t>
            </a:r>
            <a:r>
              <a:rPr lang="en-US" sz="1300" dirty="0" err="1" smtClean="0">
                <a:latin typeface="Reliq" pitchFamily="2" charset="0"/>
              </a:rPr>
              <a:t>artigianali</a:t>
            </a:r>
            <a:r>
              <a:rPr lang="en-US" sz="1300" dirty="0" smtClean="0">
                <a:latin typeface="Reliq" pitchFamily="2" charset="0"/>
              </a:rPr>
              <a:t> </a:t>
            </a:r>
            <a:endParaRPr lang="en-US" sz="1300" dirty="0">
              <a:latin typeface="Reliq" pitchFamily="2" charset="0"/>
            </a:endParaRPr>
          </a:p>
        </p:txBody>
      </p:sp>
      <p:pic>
        <p:nvPicPr>
          <p:cNvPr id="34" name="Picture 3" descr="I:\Aa-office\Menu Simbols\Symbols_jpg\gf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3346" y="3124200"/>
            <a:ext cx="179832" cy="161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3" descr="I:\Aa-office\Menu Simbols\Symbols_jpg\gf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398" y="3564201"/>
            <a:ext cx="179832" cy="161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3" descr="1_PREG_WELOVEIT_RG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962400"/>
            <a:ext cx="150813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3" descr="1_PREG_WELOVEIT_RG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9454" y="5905180"/>
            <a:ext cx="150813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3" descr="I:\Aa-office\Menu Simbols\Symbols_jpg\gf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5905180"/>
            <a:ext cx="179832" cy="161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3" descr="I:\Aa-office\Menu Simbols\Symbols_jpg\gf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309" y="5381527"/>
            <a:ext cx="179832" cy="161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2" descr="C:\Users\raisua.APAC\AppData\Local\Microsoft\Windows\Temporary Internet Files\Content.Outlook\A414OF9H\Pork_grey copy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77" y="5402180"/>
            <a:ext cx="251972" cy="135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3" descr="I:\Aa-office\Menu Simbols\Symbols_jpg\gf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0842" y="6444068"/>
            <a:ext cx="179832" cy="161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3" t="6075" r="5798" b="10629"/>
          <a:stretch>
            <a:fillRect/>
          </a:stretch>
        </p:blipFill>
        <p:spPr bwMode="auto">
          <a:xfrm>
            <a:off x="1726165" y="6434757"/>
            <a:ext cx="131578" cy="170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4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214" y="6705600"/>
            <a:ext cx="1016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7927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858000" y="8923084"/>
            <a:ext cx="6090834" cy="559066"/>
          </a:xfrm>
          <a:prstGeom prst="rect">
            <a:avLst/>
          </a:prstGeom>
          <a:noFill/>
        </p:spPr>
        <p:txBody>
          <a:bodyPr wrap="square" lIns="123764" tIns="61882" rIns="123764" bIns="61882" rtlCol="0">
            <a:spAutoFit/>
          </a:bodyPr>
          <a:lstStyle/>
          <a:p>
            <a:pPr algn="ctr">
              <a:lnSpc>
                <a:spcPts val="1100"/>
              </a:lnSpc>
            </a:pPr>
            <a:r>
              <a:rPr lang="en-US" sz="1200" dirty="0">
                <a:latin typeface="Reliq" panose="02000506040000020004" pitchFamily="2" charset="0"/>
              </a:rPr>
              <a:t>If you have any concerns regarding food allergies, please alert your server prior to ordering</a:t>
            </a:r>
          </a:p>
          <a:p>
            <a:pPr algn="ctr">
              <a:lnSpc>
                <a:spcPts val="1100"/>
              </a:lnSpc>
            </a:pPr>
            <a:endParaRPr lang="en-US" sz="1200" dirty="0">
              <a:latin typeface="Reliq" panose="02000506040000020004" pitchFamily="2" charset="0"/>
            </a:endParaRPr>
          </a:p>
          <a:p>
            <a:pPr algn="ctr">
              <a:lnSpc>
                <a:spcPts val="1100"/>
              </a:lnSpc>
            </a:pPr>
            <a:r>
              <a:rPr lang="en-US" sz="1200" b="1" dirty="0" smtClean="0">
                <a:latin typeface="Reliq" pitchFamily="2" charset="0"/>
              </a:rPr>
              <a:t>prices </a:t>
            </a:r>
            <a:r>
              <a:rPr lang="en-US" sz="1200" b="1" dirty="0">
                <a:latin typeface="Reliq" pitchFamily="2" charset="0"/>
              </a:rPr>
              <a:t>are </a:t>
            </a:r>
            <a:r>
              <a:rPr lang="en-US" sz="1200" b="1" dirty="0" smtClean="0">
                <a:latin typeface="Reliq" pitchFamily="2" charset="0"/>
              </a:rPr>
              <a:t>in thousand IDR,  </a:t>
            </a:r>
            <a:r>
              <a:rPr lang="en-US" sz="1200" b="1" dirty="0">
                <a:latin typeface="Reliq" pitchFamily="2" charset="0"/>
              </a:rPr>
              <a:t>21% Government tax &amp; Service </a:t>
            </a:r>
            <a:r>
              <a:rPr lang="en-US" sz="1200" b="1" dirty="0" smtClean="0">
                <a:latin typeface="Reliq" pitchFamily="2" charset="0"/>
              </a:rPr>
              <a:t>charge is applicable </a:t>
            </a:r>
            <a:endParaRPr lang="en-US" sz="1200" b="1" dirty="0">
              <a:latin typeface="Reliq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763000" y="8524670"/>
            <a:ext cx="1975375" cy="304509"/>
          </a:xfrm>
          <a:prstGeom prst="rect">
            <a:avLst/>
          </a:prstGeom>
          <a:noFill/>
        </p:spPr>
        <p:txBody>
          <a:bodyPr wrap="square" lIns="123764" tIns="61882" rIns="123764" bIns="61882" rtlCol="0">
            <a:spAutoFit/>
          </a:bodyPr>
          <a:lstStyle/>
          <a:p>
            <a:pPr algn="ctr">
              <a:lnSpc>
                <a:spcPts val="1354"/>
              </a:lnSpc>
            </a:pPr>
            <a:r>
              <a:rPr lang="en-US" sz="1000" i="1" dirty="0" smtClean="0">
                <a:latin typeface="Reliq" pitchFamily="2" charset="0"/>
              </a:rPr>
              <a:t>we love it  </a:t>
            </a:r>
            <a:r>
              <a:rPr lang="en-US" sz="1000" i="1" dirty="0" smtClean="0">
                <a:latin typeface="Reliq" pitchFamily="2" charset="0"/>
              </a:rPr>
              <a:t>               </a:t>
            </a:r>
            <a:r>
              <a:rPr lang="en-US" sz="1000" i="1" dirty="0" smtClean="0">
                <a:latin typeface="Reliq" pitchFamily="2" charset="0"/>
              </a:rPr>
              <a:t>gluten free                              </a:t>
            </a:r>
            <a:endParaRPr lang="en-US" sz="1000" i="1" dirty="0">
              <a:latin typeface="Reliq" pitchFamily="2" charset="0"/>
            </a:endParaRPr>
          </a:p>
        </p:txBody>
      </p:sp>
      <p:pic>
        <p:nvPicPr>
          <p:cNvPr id="10" name="Picture 3" descr="1_PREG_WELOVEIT_RG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6040" y="8601642"/>
            <a:ext cx="15368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 descr="I:\Aa-office\Menu Simbols\Symbols_jpg\gf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7517" y="8596152"/>
            <a:ext cx="179832" cy="161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7543801" y="3310218"/>
            <a:ext cx="4812126" cy="457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9578148" y="699218"/>
            <a:ext cx="2863944" cy="3792643"/>
          </a:xfrm>
          <a:prstGeom prst="rect">
            <a:avLst/>
          </a:prstGeom>
          <a:noFill/>
        </p:spPr>
        <p:txBody>
          <a:bodyPr wrap="square" lIns="123764" tIns="61882" rIns="123764" bIns="61882" rtlCol="0">
            <a:spAutoFit/>
          </a:bodyPr>
          <a:lstStyle/>
          <a:p>
            <a:pPr>
              <a:lnSpc>
                <a:spcPts val="1300"/>
              </a:lnSpc>
            </a:pPr>
            <a:r>
              <a:rPr lang="en-US" sz="1800" b="1" i="1" dirty="0" smtClean="0">
                <a:latin typeface="Reliq" pitchFamily="2" charset="0"/>
              </a:rPr>
              <a:t>desserts   any  70</a:t>
            </a:r>
            <a:endParaRPr lang="en-US" sz="1800" b="1" dirty="0">
              <a:latin typeface="Reliq" pitchFamily="2" charset="0"/>
            </a:endParaRPr>
          </a:p>
          <a:p>
            <a:pPr>
              <a:lnSpc>
                <a:spcPts val="1300"/>
              </a:lnSpc>
            </a:pPr>
            <a:endParaRPr lang="en-US" sz="1300" dirty="0" smtClean="0">
              <a:latin typeface="Reliq" pitchFamily="2" charset="0"/>
            </a:endParaRPr>
          </a:p>
          <a:p>
            <a:pPr>
              <a:lnSpc>
                <a:spcPts val="1300"/>
              </a:lnSpc>
            </a:pPr>
            <a:r>
              <a:rPr lang="en-US" sz="1300" dirty="0">
                <a:latin typeface="Reliq" panose="02000506040000020004" pitchFamily="2" charset="0"/>
              </a:rPr>
              <a:t>hazelnut chocolate from </a:t>
            </a:r>
            <a:r>
              <a:rPr lang="en-US" sz="1300" dirty="0" err="1">
                <a:latin typeface="Reliq" panose="02000506040000020004" pitchFamily="2" charset="0"/>
              </a:rPr>
              <a:t>turin</a:t>
            </a:r>
            <a:r>
              <a:rPr lang="en-US" sz="1300" dirty="0">
                <a:latin typeface="Reliq" panose="02000506040000020004" pitchFamily="2" charset="0"/>
              </a:rPr>
              <a:t>, </a:t>
            </a:r>
            <a:endParaRPr lang="en-US" sz="1300" dirty="0" smtClean="0">
              <a:latin typeface="Reliq" panose="02000506040000020004" pitchFamily="2" charset="0"/>
            </a:endParaRPr>
          </a:p>
          <a:p>
            <a:pPr>
              <a:lnSpc>
                <a:spcPts val="1300"/>
              </a:lnSpc>
            </a:pPr>
            <a:r>
              <a:rPr lang="en-US" sz="1300" dirty="0" smtClean="0">
                <a:latin typeface="Reliq" panose="02000506040000020004" pitchFamily="2" charset="0"/>
              </a:rPr>
              <a:t>topped </a:t>
            </a:r>
            <a:r>
              <a:rPr lang="en-US" sz="1300" dirty="0">
                <a:latin typeface="Reliq" panose="02000506040000020004" pitchFamily="2" charset="0"/>
              </a:rPr>
              <a:t>with hazelnut </a:t>
            </a:r>
            <a:r>
              <a:rPr lang="en-US" sz="1300" dirty="0" smtClean="0">
                <a:latin typeface="Reliq" panose="02000506040000020004" pitchFamily="2" charset="0"/>
              </a:rPr>
              <a:t>ice cream</a:t>
            </a:r>
            <a:endParaRPr lang="en-US" sz="1300" dirty="0">
              <a:latin typeface="Reliq" panose="02000506040000020004" pitchFamily="2" charset="0"/>
            </a:endParaRPr>
          </a:p>
          <a:p>
            <a:pPr>
              <a:lnSpc>
                <a:spcPts val="1300"/>
              </a:lnSpc>
            </a:pPr>
            <a:endParaRPr lang="en-US" sz="1300" dirty="0" smtClean="0">
              <a:latin typeface="Reliq" pitchFamily="2" charset="0"/>
            </a:endParaRPr>
          </a:p>
          <a:p>
            <a:pPr>
              <a:lnSpc>
                <a:spcPts val="1300"/>
              </a:lnSpc>
            </a:pPr>
            <a:r>
              <a:rPr lang="en-US" sz="1300" dirty="0">
                <a:latin typeface="Reliq" pitchFamily="2" charset="0"/>
              </a:rPr>
              <a:t>Traditional almond milk pudding, </a:t>
            </a:r>
            <a:endParaRPr lang="en-US" sz="1300" dirty="0" smtClean="0">
              <a:latin typeface="Reliq" pitchFamily="2" charset="0"/>
            </a:endParaRPr>
          </a:p>
          <a:p>
            <a:pPr>
              <a:lnSpc>
                <a:spcPts val="1300"/>
              </a:lnSpc>
            </a:pPr>
            <a:r>
              <a:rPr lang="en-US" sz="1300" dirty="0" smtClean="0">
                <a:latin typeface="Reliq" pitchFamily="2" charset="0"/>
              </a:rPr>
              <a:t>dark </a:t>
            </a:r>
            <a:r>
              <a:rPr lang="en-US" sz="1300" dirty="0">
                <a:latin typeface="Reliq" pitchFamily="2" charset="0"/>
              </a:rPr>
              <a:t>chocolate bits, and pistachio crumble   </a:t>
            </a:r>
          </a:p>
          <a:p>
            <a:pPr>
              <a:lnSpc>
                <a:spcPts val="1300"/>
              </a:lnSpc>
            </a:pPr>
            <a:r>
              <a:rPr lang="en-US" sz="1300" dirty="0" smtClean="0">
                <a:latin typeface="Reliq" pitchFamily="2" charset="0"/>
              </a:rPr>
              <a:t> </a:t>
            </a:r>
            <a:endParaRPr lang="en-US" sz="1300" dirty="0">
              <a:latin typeface="Reliq" pitchFamily="2" charset="0"/>
            </a:endParaRPr>
          </a:p>
          <a:p>
            <a:pPr>
              <a:lnSpc>
                <a:spcPts val="1300"/>
              </a:lnSpc>
            </a:pPr>
            <a:r>
              <a:rPr lang="en-US" sz="1300" dirty="0">
                <a:latin typeface="Reliq" pitchFamily="2" charset="0"/>
              </a:rPr>
              <a:t>m</a:t>
            </a:r>
            <a:r>
              <a:rPr lang="en-US" sz="1300" dirty="0" smtClean="0">
                <a:latin typeface="Reliq" pitchFamily="2" charset="0"/>
              </a:rPr>
              <a:t>ascarpone </a:t>
            </a:r>
            <a:r>
              <a:rPr lang="en-US" sz="1300" dirty="0">
                <a:latin typeface="Reliq" pitchFamily="2" charset="0"/>
              </a:rPr>
              <a:t>trifle, espresso, </a:t>
            </a:r>
            <a:r>
              <a:rPr lang="en-US" sz="1300" dirty="0" smtClean="0">
                <a:latin typeface="Reliq" pitchFamily="2" charset="0"/>
              </a:rPr>
              <a:t>brandy</a:t>
            </a:r>
          </a:p>
          <a:p>
            <a:pPr>
              <a:lnSpc>
                <a:spcPts val="1300"/>
              </a:lnSpc>
            </a:pPr>
            <a:endParaRPr lang="en-US" sz="1300" dirty="0">
              <a:latin typeface="Reliq" pitchFamily="2" charset="0"/>
            </a:endParaRPr>
          </a:p>
          <a:p>
            <a:pPr>
              <a:lnSpc>
                <a:spcPts val="1300"/>
              </a:lnSpc>
            </a:pPr>
            <a:r>
              <a:rPr lang="en-US" sz="1300" dirty="0">
                <a:latin typeface="Reliq" pitchFamily="2" charset="0"/>
              </a:rPr>
              <a:t>Amaretto scented cream custard from </a:t>
            </a:r>
            <a:endParaRPr lang="en-US" sz="1300" dirty="0" smtClean="0">
              <a:latin typeface="Reliq" pitchFamily="2" charset="0"/>
            </a:endParaRPr>
          </a:p>
          <a:p>
            <a:pPr>
              <a:lnSpc>
                <a:spcPts val="1300"/>
              </a:lnSpc>
            </a:pPr>
            <a:r>
              <a:rPr lang="en-US" sz="1300" dirty="0" smtClean="0">
                <a:latin typeface="Reliq" pitchFamily="2" charset="0"/>
              </a:rPr>
              <a:t>of </a:t>
            </a:r>
            <a:r>
              <a:rPr lang="en-US" sz="1300" dirty="0">
                <a:latin typeface="Reliq" pitchFamily="2" charset="0"/>
              </a:rPr>
              <a:t>my master chef “</a:t>
            </a:r>
            <a:r>
              <a:rPr lang="en-US" sz="1300" dirty="0" err="1">
                <a:latin typeface="Reliq" pitchFamily="2" charset="0"/>
              </a:rPr>
              <a:t>Fabrizio</a:t>
            </a:r>
            <a:r>
              <a:rPr lang="en-US" sz="1300" dirty="0">
                <a:latin typeface="Reliq" pitchFamily="2" charset="0"/>
              </a:rPr>
              <a:t>”  </a:t>
            </a:r>
          </a:p>
          <a:p>
            <a:pPr>
              <a:lnSpc>
                <a:spcPts val="1300"/>
              </a:lnSpc>
            </a:pPr>
            <a:endParaRPr lang="en-US" sz="1300" dirty="0">
              <a:latin typeface="Reliq" pitchFamily="2" charset="0"/>
            </a:endParaRPr>
          </a:p>
          <a:p>
            <a:pPr>
              <a:lnSpc>
                <a:spcPts val="1300"/>
              </a:lnSpc>
            </a:pPr>
            <a:r>
              <a:rPr lang="pt-BR" sz="1300" dirty="0" smtClean="0">
                <a:latin typeface="Reliq" pitchFamily="2" charset="0"/>
              </a:rPr>
              <a:t>prego’s </a:t>
            </a:r>
            <a:r>
              <a:rPr lang="pt-BR" sz="1300" dirty="0">
                <a:latin typeface="Reliq" pitchFamily="2" charset="0"/>
              </a:rPr>
              <a:t>famous chocolate mud </a:t>
            </a:r>
            <a:r>
              <a:rPr lang="pt-BR" sz="1300" dirty="0" smtClean="0">
                <a:latin typeface="Reliq" pitchFamily="2" charset="0"/>
              </a:rPr>
              <a:t>pie</a:t>
            </a:r>
          </a:p>
          <a:p>
            <a:pPr>
              <a:lnSpc>
                <a:spcPts val="1300"/>
              </a:lnSpc>
            </a:pPr>
            <a:endParaRPr lang="pt-BR" sz="1300" dirty="0">
              <a:latin typeface="Reliq" pitchFamily="2" charset="0"/>
            </a:endParaRPr>
          </a:p>
          <a:p>
            <a:pPr>
              <a:lnSpc>
                <a:spcPts val="1300"/>
              </a:lnSpc>
            </a:pPr>
            <a:endParaRPr lang="en-US" sz="1300" dirty="0">
              <a:latin typeface="Reliq" pitchFamily="2" charset="0"/>
            </a:endParaRPr>
          </a:p>
          <a:p>
            <a:pPr>
              <a:lnSpc>
                <a:spcPts val="1300"/>
              </a:lnSpc>
            </a:pPr>
            <a:r>
              <a:rPr lang="en-US" sz="1300" dirty="0">
                <a:latin typeface="Reliq" pitchFamily="2" charset="0"/>
              </a:rPr>
              <a:t>c</a:t>
            </a:r>
            <a:r>
              <a:rPr lang="en-US" sz="1300" dirty="0" smtClean="0">
                <a:latin typeface="Reliq" pitchFamily="2" charset="0"/>
              </a:rPr>
              <a:t>hocolate </a:t>
            </a:r>
            <a:r>
              <a:rPr lang="en-US" sz="1300" dirty="0">
                <a:latin typeface="Reliq" pitchFamily="2" charset="0"/>
              </a:rPr>
              <a:t>volcano, passion fruit sorbet, </a:t>
            </a:r>
            <a:endParaRPr lang="en-US" sz="1300" dirty="0" smtClean="0">
              <a:latin typeface="Reliq" pitchFamily="2" charset="0"/>
            </a:endParaRPr>
          </a:p>
          <a:p>
            <a:pPr>
              <a:lnSpc>
                <a:spcPts val="1300"/>
              </a:lnSpc>
            </a:pPr>
            <a:r>
              <a:rPr lang="en-US" sz="1300" dirty="0" err="1" smtClean="0">
                <a:latin typeface="Reliq" pitchFamily="2" charset="0"/>
              </a:rPr>
              <a:t>amarena</a:t>
            </a:r>
            <a:r>
              <a:rPr lang="en-US" sz="1300" dirty="0" smtClean="0">
                <a:latin typeface="Reliq" pitchFamily="2" charset="0"/>
              </a:rPr>
              <a:t> cherries </a:t>
            </a:r>
          </a:p>
          <a:p>
            <a:pPr>
              <a:lnSpc>
                <a:spcPts val="1300"/>
              </a:lnSpc>
            </a:pPr>
            <a:endParaRPr lang="en-US" sz="1300" dirty="0">
              <a:latin typeface="Reliq" pitchFamily="2" charset="0"/>
            </a:endParaRPr>
          </a:p>
          <a:p>
            <a:pPr>
              <a:lnSpc>
                <a:spcPts val="1300"/>
              </a:lnSpc>
            </a:pPr>
            <a:r>
              <a:rPr lang="en-US" sz="1300" dirty="0" smtClean="0">
                <a:latin typeface="Reliq" pitchFamily="2" charset="0"/>
              </a:rPr>
              <a:t>seasonal </a:t>
            </a:r>
            <a:r>
              <a:rPr lang="en-US" sz="1300" dirty="0">
                <a:latin typeface="Reliq" pitchFamily="2" charset="0"/>
              </a:rPr>
              <a:t>fruit </a:t>
            </a:r>
            <a:r>
              <a:rPr lang="en-US" sz="1300" dirty="0" smtClean="0">
                <a:latin typeface="Reliq" pitchFamily="2" charset="0"/>
              </a:rPr>
              <a:t>platter</a:t>
            </a:r>
          </a:p>
          <a:p>
            <a:pPr>
              <a:lnSpc>
                <a:spcPts val="1300"/>
              </a:lnSpc>
            </a:pPr>
            <a:r>
              <a:rPr lang="en-US" sz="1300" dirty="0" smtClean="0">
                <a:latin typeface="Reliq" pitchFamily="2" charset="0"/>
              </a:rPr>
              <a:t>  </a:t>
            </a:r>
            <a:endParaRPr lang="en-US" sz="1300" dirty="0">
              <a:latin typeface="Reliq" pitchFamily="2" charset="0"/>
            </a:endParaRPr>
          </a:p>
          <a:p>
            <a:pPr>
              <a:lnSpc>
                <a:spcPts val="1300"/>
              </a:lnSpc>
            </a:pPr>
            <a:r>
              <a:rPr lang="en-US" sz="1300" dirty="0" smtClean="0">
                <a:latin typeface="Reliq" pitchFamily="2" charset="0"/>
              </a:rPr>
              <a:t>ice creams &amp; sorbets 40 per scoop</a:t>
            </a:r>
            <a:endParaRPr lang="en-US" sz="1300" dirty="0">
              <a:latin typeface="Reliq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725083" y="685800"/>
            <a:ext cx="2876117" cy="3792643"/>
          </a:xfrm>
          <a:prstGeom prst="rect">
            <a:avLst/>
          </a:prstGeom>
          <a:noFill/>
        </p:spPr>
        <p:txBody>
          <a:bodyPr wrap="square" lIns="123764" tIns="61882" rIns="123764" bIns="61882" rtlCol="0">
            <a:spAutoFit/>
          </a:bodyPr>
          <a:lstStyle/>
          <a:p>
            <a:pPr algn="r">
              <a:lnSpc>
                <a:spcPts val="1300"/>
              </a:lnSpc>
            </a:pPr>
            <a:r>
              <a:rPr lang="en-US" sz="1800" b="1" i="1" dirty="0" err="1" smtClean="0">
                <a:latin typeface="Reliq" pitchFamily="2" charset="0"/>
              </a:rPr>
              <a:t>dolci</a:t>
            </a:r>
            <a:endParaRPr lang="en-US" sz="1800" b="1" i="1" dirty="0" smtClean="0">
              <a:latin typeface="Reliq" pitchFamily="2" charset="0"/>
            </a:endParaRPr>
          </a:p>
          <a:p>
            <a:pPr algn="r">
              <a:lnSpc>
                <a:spcPts val="1300"/>
              </a:lnSpc>
            </a:pPr>
            <a:endParaRPr lang="en-US" sz="1300" dirty="0" smtClean="0"/>
          </a:p>
          <a:p>
            <a:pPr algn="r">
              <a:lnSpc>
                <a:spcPts val="1300"/>
              </a:lnSpc>
            </a:pPr>
            <a:r>
              <a:rPr lang="en-US" sz="1300" dirty="0" err="1" smtClean="0">
                <a:latin typeface="Reliq" panose="02000506040000020004" pitchFamily="2" charset="0"/>
              </a:rPr>
              <a:t>gianduiotto</a:t>
            </a:r>
            <a:r>
              <a:rPr lang="en-US" sz="1300" dirty="0" smtClean="0">
                <a:latin typeface="Reliq" panose="02000506040000020004" pitchFamily="2" charset="0"/>
              </a:rPr>
              <a:t> di </a:t>
            </a:r>
            <a:r>
              <a:rPr lang="en-US" sz="1300" dirty="0" err="1" smtClean="0">
                <a:latin typeface="Reliq" panose="02000506040000020004" pitchFamily="2" charset="0"/>
              </a:rPr>
              <a:t>torino</a:t>
            </a:r>
            <a:endParaRPr lang="en-US" sz="1300" dirty="0" smtClean="0">
              <a:latin typeface="Reliq" panose="02000506040000020004" pitchFamily="2" charset="0"/>
            </a:endParaRPr>
          </a:p>
          <a:p>
            <a:pPr algn="r">
              <a:lnSpc>
                <a:spcPts val="1300"/>
              </a:lnSpc>
            </a:pPr>
            <a:endParaRPr lang="en-US" sz="1300" dirty="0" smtClean="0"/>
          </a:p>
          <a:p>
            <a:pPr algn="r">
              <a:lnSpc>
                <a:spcPts val="1300"/>
              </a:lnSpc>
            </a:pPr>
            <a:r>
              <a:rPr lang="en-US" sz="1300" dirty="0" smtClean="0"/>
              <a:t> </a:t>
            </a: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300"/>
              </a:lnSpc>
            </a:pPr>
            <a:r>
              <a:rPr lang="en-US" sz="1300" dirty="0">
                <a:latin typeface="Reliq" pitchFamily="2" charset="0"/>
              </a:rPr>
              <a:t>Bianco </a:t>
            </a:r>
            <a:r>
              <a:rPr lang="en-US" sz="1300" dirty="0" err="1">
                <a:latin typeface="Reliq" pitchFamily="2" charset="0"/>
              </a:rPr>
              <a:t>mangiare</a:t>
            </a:r>
            <a:r>
              <a:rPr lang="en-US" sz="1300" dirty="0">
                <a:latin typeface="Reliq" pitchFamily="2" charset="0"/>
              </a:rPr>
              <a:t> </a:t>
            </a:r>
          </a:p>
          <a:p>
            <a:pPr algn="r">
              <a:lnSpc>
                <a:spcPts val="1300"/>
              </a:lnSpc>
            </a:pP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300"/>
              </a:lnSpc>
            </a:pP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300"/>
              </a:lnSpc>
            </a:pPr>
            <a:r>
              <a:rPr lang="en-US" sz="1300" dirty="0" smtClean="0">
                <a:latin typeface="Reliq" pitchFamily="2" charset="0"/>
              </a:rPr>
              <a:t>tiramisu</a:t>
            </a:r>
          </a:p>
          <a:p>
            <a:pPr algn="r">
              <a:lnSpc>
                <a:spcPts val="1300"/>
              </a:lnSpc>
            </a:pP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300"/>
              </a:lnSpc>
            </a:pPr>
            <a:r>
              <a:rPr lang="en-US" sz="1300" dirty="0">
                <a:latin typeface="Reliq" pitchFamily="2" charset="0"/>
              </a:rPr>
              <a:t>Ab fab </a:t>
            </a:r>
          </a:p>
          <a:p>
            <a:pPr algn="r">
              <a:lnSpc>
                <a:spcPts val="1300"/>
              </a:lnSpc>
            </a:pP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300"/>
              </a:lnSpc>
            </a:pP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300"/>
              </a:lnSpc>
            </a:pPr>
            <a:r>
              <a:rPr lang="en-US" sz="1300" dirty="0" err="1" smtClean="0">
                <a:latin typeface="Reliq" pitchFamily="2" charset="0"/>
              </a:rPr>
              <a:t>zuccotto</a:t>
            </a:r>
            <a:r>
              <a:rPr lang="en-US" sz="1300" dirty="0" smtClean="0">
                <a:latin typeface="Reliq" pitchFamily="2" charset="0"/>
              </a:rPr>
              <a:t> al </a:t>
            </a:r>
            <a:r>
              <a:rPr lang="en-US" sz="1300" dirty="0" err="1" smtClean="0">
                <a:latin typeface="Reliq" pitchFamily="2" charset="0"/>
              </a:rPr>
              <a:t>cioccolato</a:t>
            </a: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300"/>
              </a:lnSpc>
            </a:pP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300"/>
              </a:lnSpc>
            </a:pP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300"/>
              </a:lnSpc>
            </a:pPr>
            <a:r>
              <a:rPr lang="en-US" sz="1300" dirty="0" err="1" smtClean="0">
                <a:latin typeface="Reliq" pitchFamily="2" charset="0"/>
              </a:rPr>
              <a:t>vulcano</a:t>
            </a:r>
            <a:r>
              <a:rPr lang="en-US" sz="1300" dirty="0" smtClean="0">
                <a:latin typeface="Reliq" pitchFamily="2" charset="0"/>
              </a:rPr>
              <a:t> </a:t>
            </a:r>
            <a:r>
              <a:rPr lang="en-US" sz="1300" dirty="0" err="1" smtClean="0">
                <a:latin typeface="Reliq" pitchFamily="2" charset="0"/>
              </a:rPr>
              <a:t>fondente</a:t>
            </a:r>
            <a:r>
              <a:rPr lang="en-US" sz="1300" dirty="0" smtClean="0">
                <a:latin typeface="Reliq" pitchFamily="2" charset="0"/>
              </a:rPr>
              <a:t> al </a:t>
            </a:r>
            <a:r>
              <a:rPr lang="en-US" sz="1300" dirty="0" err="1" smtClean="0">
                <a:latin typeface="Reliq" pitchFamily="2" charset="0"/>
              </a:rPr>
              <a:t>cioccolato</a:t>
            </a:r>
            <a:r>
              <a:rPr lang="en-US" sz="1300" dirty="0" smtClean="0">
                <a:latin typeface="Reliq" pitchFamily="2" charset="0"/>
              </a:rPr>
              <a:t> 75%</a:t>
            </a:r>
          </a:p>
          <a:p>
            <a:pPr algn="r">
              <a:lnSpc>
                <a:spcPts val="1300"/>
              </a:lnSpc>
            </a:pP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300"/>
              </a:lnSpc>
            </a:pP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300"/>
              </a:lnSpc>
            </a:pPr>
            <a:r>
              <a:rPr lang="en-US" sz="1300" dirty="0" err="1" smtClean="0">
                <a:latin typeface="Reliq" pitchFamily="2" charset="0"/>
              </a:rPr>
              <a:t>frutta</a:t>
            </a: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300"/>
              </a:lnSpc>
            </a:pPr>
            <a:r>
              <a:rPr lang="en-US" sz="1300" dirty="0" smtClean="0"/>
              <a:t>  </a:t>
            </a:r>
            <a:endParaRPr lang="en-US" sz="1300" dirty="0" smtClean="0">
              <a:latin typeface="Reliq" pitchFamily="2" charset="0"/>
            </a:endParaRPr>
          </a:p>
          <a:p>
            <a:pPr algn="r">
              <a:lnSpc>
                <a:spcPts val="1300"/>
              </a:lnSpc>
            </a:pPr>
            <a:r>
              <a:rPr lang="en-US" sz="1300" dirty="0" err="1" smtClean="0">
                <a:latin typeface="Reliq" pitchFamily="2" charset="0"/>
              </a:rPr>
              <a:t>gelati</a:t>
            </a:r>
            <a:r>
              <a:rPr lang="en-US" sz="1300" dirty="0" smtClean="0">
                <a:latin typeface="Reliq" pitchFamily="2" charset="0"/>
              </a:rPr>
              <a:t> e </a:t>
            </a:r>
            <a:r>
              <a:rPr lang="en-US" sz="1300" dirty="0" err="1" smtClean="0">
                <a:latin typeface="Reliq" pitchFamily="2" charset="0"/>
              </a:rPr>
              <a:t>sorbetti</a:t>
            </a:r>
            <a:endParaRPr lang="en-US" sz="1300" dirty="0">
              <a:latin typeface="Reliq" pitchFamily="2" charset="0"/>
            </a:endParaRPr>
          </a:p>
        </p:txBody>
      </p:sp>
      <p:pic>
        <p:nvPicPr>
          <p:cNvPr id="23" name="Picture 3" descr="1_PREG_WELOVEIT_RG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0" y="2052983"/>
            <a:ext cx="15368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3" descr="1_PREG_WELOVEIT_RG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3140" y="2901236"/>
            <a:ext cx="15368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 descr="I:\Aa-office\Menu Simbols\Symbols_jpg\gf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0074" y="4191000"/>
            <a:ext cx="179832" cy="161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8163141" y="4968528"/>
            <a:ext cx="2939535" cy="381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15" tIns="34208" rIns="68415" bIns="34208"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760307" y="5060552"/>
            <a:ext cx="5681785" cy="3339210"/>
          </a:xfrm>
          <a:prstGeom prst="rect">
            <a:avLst/>
          </a:prstGeom>
        </p:spPr>
        <p:txBody>
          <a:bodyPr wrap="square" lIns="68415" tIns="34208" rIns="68415" bIns="34208">
            <a:spAutoFit/>
          </a:bodyPr>
          <a:lstStyle/>
          <a:p>
            <a:pPr algn="ctr">
              <a:lnSpc>
                <a:spcPts val="1500"/>
              </a:lnSpc>
            </a:pPr>
            <a:r>
              <a:rPr lang="en-US" sz="1800" b="1" dirty="0" err="1" smtClean="0">
                <a:latin typeface="Reliq" panose="02000506040000020004" pitchFamily="2" charset="0"/>
              </a:rPr>
              <a:t>coppe</a:t>
            </a:r>
            <a:r>
              <a:rPr lang="en-US" sz="1800" b="1" dirty="0" smtClean="0">
                <a:latin typeface="Reliq" panose="02000506040000020004" pitchFamily="2" charset="0"/>
              </a:rPr>
              <a:t> gelato  </a:t>
            </a:r>
            <a:r>
              <a:rPr lang="en-US" sz="1800" dirty="0" smtClean="0">
                <a:latin typeface="Reliq" panose="02000506040000020004" pitchFamily="2" charset="0"/>
              </a:rPr>
              <a:t>(ice-cream sundae)</a:t>
            </a:r>
            <a:endParaRPr lang="en-US" sz="1800" dirty="0">
              <a:latin typeface="Reliq" panose="02000506040000020004" pitchFamily="2" charset="0"/>
            </a:endParaRPr>
          </a:p>
          <a:p>
            <a:pPr algn="ctr">
              <a:lnSpc>
                <a:spcPts val="1500"/>
              </a:lnSpc>
            </a:pPr>
            <a:r>
              <a:rPr lang="en-US" sz="1600" dirty="0" smtClean="0">
                <a:latin typeface="Reliq" panose="02000506040000020004" pitchFamily="2" charset="0"/>
              </a:rPr>
              <a:t> </a:t>
            </a:r>
          </a:p>
          <a:p>
            <a:pPr algn="ctr">
              <a:lnSpc>
                <a:spcPts val="1500"/>
              </a:lnSpc>
            </a:pPr>
            <a:r>
              <a:rPr lang="en-US" sz="1300" b="1" dirty="0" err="1" smtClean="0">
                <a:latin typeface="Reliq" panose="02000506040000020004" pitchFamily="2" charset="0"/>
              </a:rPr>
              <a:t>Fragolosa</a:t>
            </a:r>
            <a:r>
              <a:rPr lang="en-US" sz="1300" b="1" dirty="0" smtClean="0">
                <a:latin typeface="Reliq" panose="02000506040000020004" pitchFamily="2" charset="0"/>
              </a:rPr>
              <a:t>  </a:t>
            </a:r>
          </a:p>
          <a:p>
            <a:pPr algn="ctr">
              <a:lnSpc>
                <a:spcPts val="1500"/>
              </a:lnSpc>
            </a:pPr>
            <a:r>
              <a:rPr lang="en-US" sz="1300" dirty="0" smtClean="0">
                <a:latin typeface="Reliq" panose="02000506040000020004" pitchFamily="2" charset="0"/>
              </a:rPr>
              <a:t>vanilla gelato, marinated fresh strawberry, whipped cream, </a:t>
            </a:r>
          </a:p>
          <a:p>
            <a:pPr algn="ctr">
              <a:lnSpc>
                <a:spcPts val="1500"/>
              </a:lnSpc>
            </a:pPr>
            <a:r>
              <a:rPr lang="en-US" sz="1300" dirty="0" smtClean="0">
                <a:latin typeface="Reliq" panose="02000506040000020004" pitchFamily="2" charset="0"/>
              </a:rPr>
              <a:t>strawberry sauce, wafer, chocolate chips   125</a:t>
            </a:r>
          </a:p>
          <a:p>
            <a:pPr algn="ctr">
              <a:lnSpc>
                <a:spcPts val="1500"/>
              </a:lnSpc>
            </a:pPr>
            <a:r>
              <a:rPr lang="en-US" sz="1300" dirty="0" smtClean="0">
                <a:latin typeface="Reliq" panose="02000506040000020004" pitchFamily="2" charset="0"/>
              </a:rPr>
              <a:t> </a:t>
            </a:r>
          </a:p>
          <a:p>
            <a:pPr algn="ctr">
              <a:lnSpc>
                <a:spcPts val="1500"/>
              </a:lnSpc>
            </a:pPr>
            <a:r>
              <a:rPr lang="en-US" sz="1300" b="1" dirty="0" smtClean="0">
                <a:latin typeface="Reliq" panose="02000506040000020004" pitchFamily="2" charset="0"/>
              </a:rPr>
              <a:t>Regina Elena</a:t>
            </a:r>
          </a:p>
          <a:p>
            <a:pPr algn="ctr">
              <a:lnSpc>
                <a:spcPts val="1500"/>
              </a:lnSpc>
            </a:pPr>
            <a:r>
              <a:rPr lang="en-US" sz="1300" dirty="0" smtClean="0">
                <a:latin typeface="Reliq" panose="02000506040000020004" pitchFamily="2" charset="0"/>
              </a:rPr>
              <a:t>chocolate chip gelato, pear in syrup, candied peanuts, </a:t>
            </a:r>
          </a:p>
          <a:p>
            <a:pPr algn="ctr">
              <a:lnSpc>
                <a:spcPts val="1500"/>
              </a:lnSpc>
            </a:pPr>
            <a:r>
              <a:rPr lang="en-US" sz="1300" dirty="0" smtClean="0">
                <a:latin typeface="Reliq" panose="02000506040000020004" pitchFamily="2" charset="0"/>
              </a:rPr>
              <a:t>whipped cream, chocolate sauce, wafer  130</a:t>
            </a:r>
          </a:p>
          <a:p>
            <a:pPr algn="ctr">
              <a:lnSpc>
                <a:spcPts val="1500"/>
              </a:lnSpc>
            </a:pPr>
            <a:r>
              <a:rPr lang="en-US" sz="1300" dirty="0" smtClean="0">
                <a:latin typeface="Reliq" panose="02000506040000020004" pitchFamily="2" charset="0"/>
              </a:rPr>
              <a:t> </a:t>
            </a:r>
          </a:p>
          <a:p>
            <a:pPr algn="ctr">
              <a:lnSpc>
                <a:spcPts val="1500"/>
              </a:lnSpc>
            </a:pPr>
            <a:r>
              <a:rPr lang="en-US" sz="1300" b="1" dirty="0" err="1" smtClean="0">
                <a:latin typeface="Reliq" panose="02000506040000020004" pitchFamily="2" charset="0"/>
              </a:rPr>
              <a:t>Coppa</a:t>
            </a:r>
            <a:r>
              <a:rPr lang="en-US" sz="1300" b="1" dirty="0" smtClean="0">
                <a:latin typeface="Reliq" panose="02000506040000020004" pitchFamily="2" charset="0"/>
              </a:rPr>
              <a:t> all’ </a:t>
            </a:r>
            <a:r>
              <a:rPr lang="en-US" sz="1300" b="1" dirty="0" err="1" smtClean="0">
                <a:latin typeface="Reliq" panose="02000506040000020004" pitchFamily="2" charset="0"/>
              </a:rPr>
              <a:t>amarena</a:t>
            </a:r>
            <a:r>
              <a:rPr lang="en-US" sz="1300" b="1" dirty="0" smtClean="0">
                <a:latin typeface="Reliq" panose="02000506040000020004" pitchFamily="2" charset="0"/>
              </a:rPr>
              <a:t>  </a:t>
            </a:r>
          </a:p>
          <a:p>
            <a:pPr algn="ctr">
              <a:lnSpc>
                <a:spcPts val="1500"/>
              </a:lnSpc>
            </a:pPr>
            <a:r>
              <a:rPr lang="en-US" sz="1300" dirty="0" smtClean="0">
                <a:latin typeface="Reliq" panose="02000506040000020004" pitchFamily="2" charset="0"/>
              </a:rPr>
              <a:t>milk and cherries gelato, </a:t>
            </a:r>
            <a:r>
              <a:rPr lang="en-US" sz="1300" dirty="0" err="1" smtClean="0">
                <a:latin typeface="Reliq" panose="02000506040000020004" pitchFamily="2" charset="0"/>
              </a:rPr>
              <a:t>Fabbri</a:t>
            </a:r>
            <a:r>
              <a:rPr lang="en-US" sz="1300" dirty="0" smtClean="0">
                <a:latin typeface="Reliq" panose="02000506040000020004" pitchFamily="2" charset="0"/>
              </a:rPr>
              <a:t> </a:t>
            </a:r>
            <a:r>
              <a:rPr lang="en-US" sz="1300" dirty="0" err="1" smtClean="0">
                <a:latin typeface="Reliq" panose="02000506040000020004" pitchFamily="2" charset="0"/>
              </a:rPr>
              <a:t>amarena</a:t>
            </a:r>
            <a:r>
              <a:rPr lang="en-US" sz="1300" dirty="0" smtClean="0">
                <a:latin typeface="Reliq" panose="02000506040000020004" pitchFamily="2" charset="0"/>
              </a:rPr>
              <a:t> cherries, </a:t>
            </a:r>
          </a:p>
          <a:p>
            <a:pPr algn="ctr">
              <a:lnSpc>
                <a:spcPts val="1500"/>
              </a:lnSpc>
            </a:pPr>
            <a:r>
              <a:rPr lang="en-US" sz="1300" dirty="0" smtClean="0">
                <a:latin typeface="Reliq" panose="02000506040000020004" pitchFamily="2" charset="0"/>
              </a:rPr>
              <a:t>whipped cream, shortbread biscuit crumble, </a:t>
            </a:r>
            <a:r>
              <a:rPr lang="en-US" sz="1300" dirty="0" err="1" smtClean="0">
                <a:latin typeface="Reliq" panose="02000506040000020004" pitchFamily="2" charset="0"/>
              </a:rPr>
              <a:t>amarena</a:t>
            </a:r>
            <a:r>
              <a:rPr lang="en-US" sz="1300" dirty="0" smtClean="0">
                <a:latin typeface="Reliq" panose="02000506040000020004" pitchFamily="2" charset="0"/>
              </a:rPr>
              <a:t> sauce  138</a:t>
            </a:r>
            <a:r>
              <a:rPr lang="en-US" sz="1300" b="1" dirty="0" smtClean="0">
                <a:latin typeface="Reliq" panose="02000506040000020004" pitchFamily="2" charset="0"/>
              </a:rPr>
              <a:t> </a:t>
            </a:r>
            <a:r>
              <a:rPr lang="en-US" sz="1300" dirty="0" smtClean="0">
                <a:latin typeface="Reliq" panose="02000506040000020004" pitchFamily="2" charset="0"/>
              </a:rPr>
              <a:t>      </a:t>
            </a:r>
          </a:p>
          <a:p>
            <a:pPr algn="ctr">
              <a:lnSpc>
                <a:spcPts val="1500"/>
              </a:lnSpc>
            </a:pPr>
            <a:r>
              <a:rPr lang="en-US" sz="1300" dirty="0" smtClean="0">
                <a:latin typeface="Reliq" panose="02000506040000020004" pitchFamily="2" charset="0"/>
              </a:rPr>
              <a:t> </a:t>
            </a:r>
          </a:p>
          <a:p>
            <a:pPr algn="ctr">
              <a:lnSpc>
                <a:spcPts val="1500"/>
              </a:lnSpc>
            </a:pPr>
            <a:r>
              <a:rPr lang="en-US" sz="1300" b="1" dirty="0" smtClean="0">
                <a:latin typeface="Reliq" panose="02000506040000020004" pitchFamily="2" charset="0"/>
              </a:rPr>
              <a:t>Banana split </a:t>
            </a:r>
          </a:p>
          <a:p>
            <a:pPr algn="ctr">
              <a:lnSpc>
                <a:spcPts val="1500"/>
              </a:lnSpc>
            </a:pPr>
            <a:r>
              <a:rPr lang="en-US" sz="1300" dirty="0" smtClean="0">
                <a:latin typeface="Reliq" panose="02000506040000020004" pitchFamily="2" charset="0"/>
              </a:rPr>
              <a:t>caramelized banana, strawberry gelato, chocolate gelato, vanilla gelato,</a:t>
            </a:r>
          </a:p>
          <a:p>
            <a:pPr algn="ctr">
              <a:lnSpc>
                <a:spcPts val="1500"/>
              </a:lnSpc>
            </a:pPr>
            <a:r>
              <a:rPr lang="en-US" sz="1300" dirty="0" smtClean="0">
                <a:latin typeface="Reliq" panose="02000506040000020004" pitchFamily="2" charset="0"/>
              </a:rPr>
              <a:t> chocolate sauce, whipped cream, almond fillet, maraschino cherries, wafer  145</a:t>
            </a:r>
            <a:endParaRPr lang="en-US" sz="1300" dirty="0">
              <a:latin typeface="Reliq" panose="02000506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5054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14115</TotalTime>
  <Words>1088</Words>
  <Application>Microsoft Office PowerPoint</Application>
  <PresentationFormat>A3 Paper (297x420 mm)</PresentationFormat>
  <Paragraphs>396</Paragraphs>
  <Slides>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Suastiti, Rai</dc:creator>
  <cp:lastModifiedBy>Suastiti, Rai</cp:lastModifiedBy>
  <cp:revision>490</cp:revision>
  <cp:lastPrinted>2017-09-11T07:02:39Z</cp:lastPrinted>
  <dcterms:created xsi:type="dcterms:W3CDTF">2013-07-11T23:28:59Z</dcterms:created>
  <dcterms:modified xsi:type="dcterms:W3CDTF">2017-09-11T07:03:03Z</dcterms:modified>
</cp:coreProperties>
</file>