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9" r:id="rId4"/>
    <p:sldId id="264" r:id="rId5"/>
    <p:sldId id="263" r:id="rId6"/>
    <p:sldId id="265" r:id="rId7"/>
    <p:sldId id="266" r:id="rId8"/>
    <p:sldId id="277" r:id="rId9"/>
    <p:sldId id="275" r:id="rId10"/>
    <p:sldId id="283" r:id="rId11"/>
    <p:sldId id="278" r:id="rId12"/>
    <p:sldId id="276" r:id="rId13"/>
    <p:sldId id="279" r:id="rId14"/>
    <p:sldId id="282" r:id="rId15"/>
    <p:sldId id="280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23234"/>
    <a:srgbClr val="E33135"/>
    <a:srgbClr val="953D3D"/>
    <a:srgbClr val="FF0909"/>
    <a:srgbClr val="CC0000"/>
    <a:srgbClr val="800000"/>
    <a:srgbClr val="841BA5"/>
    <a:srgbClr val="FF6600"/>
    <a:srgbClr val="960000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806" autoAdjust="0"/>
    <p:restoredTop sz="94660"/>
  </p:normalViewPr>
  <p:slideViewPr>
    <p:cSldViewPr>
      <p:cViewPr>
        <p:scale>
          <a:sx n="100" d="100"/>
          <a:sy n="100" d="100"/>
        </p:scale>
        <p:origin x="-196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336C6-D8B6-43FF-BED7-C47A9333BE88}" type="datetimeFigureOut">
              <a:rPr lang="ru-RU" smtClean="0"/>
              <a:pPr/>
              <a:t>14.09.2018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29ECF-EA79-4FC6-84C8-590855C1136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jpeg"/><Relationship Id="rId18" Type="http://schemas.openxmlformats.org/officeDocument/2006/relationships/image" Target="../media/image53.jpeg"/><Relationship Id="rId3" Type="http://schemas.openxmlformats.org/officeDocument/2006/relationships/image" Target="../media/image12.jpeg"/><Relationship Id="rId21" Type="http://schemas.openxmlformats.org/officeDocument/2006/relationships/image" Target="../media/image56.jpeg"/><Relationship Id="rId7" Type="http://schemas.openxmlformats.org/officeDocument/2006/relationships/image" Target="../media/image20.png"/><Relationship Id="rId12" Type="http://schemas.openxmlformats.org/officeDocument/2006/relationships/image" Target="../media/image38.png"/><Relationship Id="rId17" Type="http://schemas.openxmlformats.org/officeDocument/2006/relationships/image" Target="../media/image22.jpe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33.png"/><Relationship Id="rId5" Type="http://schemas.openxmlformats.org/officeDocument/2006/relationships/image" Target="../media/image14.jpeg"/><Relationship Id="rId15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54.jpeg"/><Relationship Id="rId4" Type="http://schemas.openxmlformats.org/officeDocument/2006/relationships/image" Target="../media/image34.jpeg"/><Relationship Id="rId9" Type="http://schemas.openxmlformats.org/officeDocument/2006/relationships/image" Target="../media/image30.pn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69.jpe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13.pn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jpeg"/><Relationship Id="rId7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8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1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4.jpeg"/><Relationship Id="rId3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" Type="http://schemas.openxmlformats.org/officeDocument/2006/relationships/image" Target="../media/image1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27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19" Type="http://schemas.openxmlformats.org/officeDocument/2006/relationships/image" Target="../media/image28.jpeg"/><Relationship Id="rId4" Type="http://schemas.openxmlformats.org/officeDocument/2006/relationships/image" Target="../media/image26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openxmlformats.org/officeDocument/2006/relationships/image" Target="../media/image12.jpeg"/><Relationship Id="rId17" Type="http://schemas.openxmlformats.org/officeDocument/2006/relationships/image" Target="../media/image32.jpeg"/><Relationship Id="rId2" Type="http://schemas.openxmlformats.org/officeDocument/2006/relationships/image" Target="../media/image29.jpeg"/><Relationship Id="rId16" Type="http://schemas.openxmlformats.org/officeDocument/2006/relationships/image" Target="../media/image24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1.png"/><Relationship Id="rId5" Type="http://schemas.openxmlformats.org/officeDocument/2006/relationships/image" Target="../media/image14.jpeg"/><Relationship Id="rId15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34.jpe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1.png"/><Relationship Id="rId18" Type="http://schemas.openxmlformats.org/officeDocument/2006/relationships/image" Target="../media/image32.jpeg"/><Relationship Id="rId3" Type="http://schemas.openxmlformats.org/officeDocument/2006/relationships/image" Target="../media/image1.jpeg"/><Relationship Id="rId21" Type="http://schemas.openxmlformats.org/officeDocument/2006/relationships/image" Target="../media/image39.png"/><Relationship Id="rId7" Type="http://schemas.openxmlformats.org/officeDocument/2006/relationships/image" Target="../media/image12.jpe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" Type="http://schemas.openxmlformats.org/officeDocument/2006/relationships/image" Target="../media/image36.jpeg"/><Relationship Id="rId16" Type="http://schemas.openxmlformats.org/officeDocument/2006/relationships/image" Target="../media/image31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10" Type="http://schemas.openxmlformats.org/officeDocument/2006/relationships/image" Target="../media/image18.jpeg"/><Relationship Id="rId19" Type="http://schemas.openxmlformats.org/officeDocument/2006/relationships/image" Target="../media/image33.png"/><Relationship Id="rId4" Type="http://schemas.openxmlformats.org/officeDocument/2006/relationships/image" Target="../media/image37.jpeg"/><Relationship Id="rId9" Type="http://schemas.openxmlformats.org/officeDocument/2006/relationships/image" Target="../media/image17.png"/><Relationship Id="rId14" Type="http://schemas.openxmlformats.org/officeDocument/2006/relationships/image" Target="../media/image30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18" Type="http://schemas.openxmlformats.org/officeDocument/2006/relationships/image" Target="../media/image38.png"/><Relationship Id="rId3" Type="http://schemas.openxmlformats.org/officeDocument/2006/relationships/image" Target="../media/image14.jpeg"/><Relationship Id="rId21" Type="http://schemas.openxmlformats.org/officeDocument/2006/relationships/image" Target="../media/image42.jpeg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41.jpeg"/><Relationship Id="rId16" Type="http://schemas.openxmlformats.org/officeDocument/2006/relationships/image" Target="../media/image32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21.png"/><Relationship Id="rId24" Type="http://schemas.openxmlformats.org/officeDocument/2006/relationships/image" Target="../media/image44.jpeg"/><Relationship Id="rId5" Type="http://schemas.openxmlformats.org/officeDocument/2006/relationships/image" Target="../media/image12.jpeg"/><Relationship Id="rId15" Type="http://schemas.openxmlformats.org/officeDocument/2006/relationships/image" Target="../media/image24.jpeg"/><Relationship Id="rId23" Type="http://schemas.openxmlformats.org/officeDocument/2006/relationships/image" Target="../media/image1.jpeg"/><Relationship Id="rId10" Type="http://schemas.openxmlformats.org/officeDocument/2006/relationships/image" Target="../media/image20.png"/><Relationship Id="rId19" Type="http://schemas.openxmlformats.org/officeDocument/2006/relationships/image" Target="../media/image39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31.jpe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1.png"/><Relationship Id="rId18" Type="http://schemas.openxmlformats.org/officeDocument/2006/relationships/image" Target="../media/image33.png"/><Relationship Id="rId26" Type="http://schemas.openxmlformats.org/officeDocument/2006/relationships/image" Target="../media/image32.jpeg"/><Relationship Id="rId3" Type="http://schemas.openxmlformats.org/officeDocument/2006/relationships/image" Target="../media/image1.jpeg"/><Relationship Id="rId21" Type="http://schemas.openxmlformats.org/officeDocument/2006/relationships/image" Target="../media/image48.png"/><Relationship Id="rId7" Type="http://schemas.openxmlformats.org/officeDocument/2006/relationships/image" Target="../media/image12.jpe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5" Type="http://schemas.openxmlformats.org/officeDocument/2006/relationships/image" Target="../media/image52.png"/><Relationship Id="rId2" Type="http://schemas.openxmlformats.org/officeDocument/2006/relationships/image" Target="../media/image45.jpeg"/><Relationship Id="rId16" Type="http://schemas.openxmlformats.org/officeDocument/2006/relationships/image" Target="../media/image31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24" Type="http://schemas.openxmlformats.org/officeDocument/2006/relationships/image" Target="../media/image51.jpeg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23" Type="http://schemas.openxmlformats.org/officeDocument/2006/relationships/image" Target="../media/image50.jpeg"/><Relationship Id="rId10" Type="http://schemas.openxmlformats.org/officeDocument/2006/relationships/image" Target="../media/image18.jpeg"/><Relationship Id="rId19" Type="http://schemas.openxmlformats.org/officeDocument/2006/relationships/image" Target="../media/image38.png"/><Relationship Id="rId4" Type="http://schemas.openxmlformats.org/officeDocument/2006/relationships/image" Target="../media/image46.jpeg"/><Relationship Id="rId9" Type="http://schemas.openxmlformats.org/officeDocument/2006/relationships/image" Target="../media/image17.png"/><Relationship Id="rId14" Type="http://schemas.openxmlformats.org/officeDocument/2006/relationships/image" Target="../media/image30.png"/><Relationship Id="rId22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62426"/>
            <a:ext cx="8821643" cy="1152128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ru-RU" sz="1800" dirty="0" smtClean="0">
                <a:solidFill>
                  <a:schemeClr val="tx1"/>
                </a:solidFill>
                <a:latin typeface="Rockwell MT" panose="02060603030405020103" pitchFamily="18" charset="0"/>
              </a:rPr>
              <a:t>Два </a:t>
            </a:r>
            <a:r>
              <a:rPr lang="ru-RU" sz="1800" dirty="0">
                <a:solidFill>
                  <a:schemeClr val="tx1"/>
                </a:solidFill>
                <a:latin typeface="Rockwell MT" panose="02060603030405020103" pitchFamily="18" charset="0"/>
              </a:rPr>
              <a:t>комфортабельных отеля, расположенных в историческом и культурном </a:t>
            </a:r>
            <a:r>
              <a:rPr lang="ru-RU" sz="1800">
                <a:solidFill>
                  <a:schemeClr val="tx1"/>
                </a:solidFill>
                <a:latin typeface="Rockwell MT" panose="02060603030405020103" pitchFamily="18" charset="0"/>
              </a:rPr>
              <a:t>центре </a:t>
            </a:r>
            <a:r>
              <a:rPr lang="ru-RU" sz="1800" smtClean="0">
                <a:solidFill>
                  <a:schemeClr val="tx1"/>
                </a:solidFill>
                <a:latin typeface="Rockwell MT" panose="02060603030405020103" pitchFamily="18" charset="0"/>
              </a:rPr>
              <a:t>Санкт-Петербурга, </a:t>
            </a:r>
            <a:r>
              <a:rPr lang="ru-RU" sz="1800" dirty="0">
                <a:solidFill>
                  <a:schemeClr val="tx1"/>
                </a:solidFill>
                <a:latin typeface="Rockwell MT" panose="02060603030405020103" pitchFamily="18" charset="0"/>
              </a:rPr>
              <a:t>в зданиях постройки середины XIX </a:t>
            </a:r>
            <a:r>
              <a:rPr lang="ru-RU" sz="1800" dirty="0" smtClean="0">
                <a:solidFill>
                  <a:schemeClr val="tx1"/>
                </a:solidFill>
                <a:latin typeface="Rockwell MT" panose="02060603030405020103" pitchFamily="18" charset="0"/>
              </a:rPr>
              <a:t>века</a:t>
            </a:r>
            <a:endParaRPr lang="ru-RU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4337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/>
          <a:srcRect l="401" t="8427" r="-401" b="4896"/>
          <a:stretch/>
        </p:blipFill>
        <p:spPr bwMode="auto">
          <a:xfrm>
            <a:off x="142844" y="1700808"/>
            <a:ext cx="8821643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14744" y="214290"/>
            <a:ext cx="500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Arial" pitchFamily="34" charset="0"/>
              </a:rPr>
              <a:t>Представительский люкс</a:t>
            </a:r>
          </a:p>
          <a:p>
            <a:endParaRPr lang="ru-RU" dirty="0"/>
          </a:p>
        </p:txBody>
      </p:sp>
      <p:pic>
        <p:nvPicPr>
          <p:cNvPr id="5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357298"/>
            <a:ext cx="628791" cy="6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s://orchestra-kolomenskoe.ru/public/template/tmp/meb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357298"/>
            <a:ext cx="626292" cy="6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orchestra-kolomenskoe.ru/public/template/tmp/room_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357298"/>
            <a:ext cx="495772" cy="4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orchestra-kolomenskoe.ru/public/template/tmp/room_ma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76" y="1285860"/>
            <a:ext cx="201261" cy="5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143116"/>
            <a:ext cx="601703" cy="6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214554"/>
            <a:ext cx="516313" cy="5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orchestra-kolomenskoe.ru/public/template/tmp/plasm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2285992"/>
            <a:ext cx="610109" cy="42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735" y="2203943"/>
            <a:ext cx="552708" cy="5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orchestra-kolomenskoe.ru/public/template/tmp/002-savings-box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636"/>
            <a:ext cx="436084" cy="31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orchestra-kolomenskoe.ru/public/template/tmp/m2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5000636"/>
            <a:ext cx="328809" cy="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orchestra-kolomenskoe.ru/public/template/tmp/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4857760"/>
            <a:ext cx="372629" cy="4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929198"/>
            <a:ext cx="380431" cy="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orchestra-kolomenskoe.ru/public/template/tmp/v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5072074"/>
            <a:ext cx="502197" cy="2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4857760"/>
            <a:ext cx="455232" cy="4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929198"/>
            <a:ext cx="450589" cy="4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42844" y="5572140"/>
            <a:ext cx="8821643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5852" y="5715016"/>
            <a:ext cx="500066" cy="500066"/>
          </a:xfrm>
          <a:prstGeom prst="rect">
            <a:avLst/>
          </a:prstGeom>
        </p:spPr>
      </p:pic>
      <p:pic>
        <p:nvPicPr>
          <p:cNvPr id="23" name="Рисунок 22" descr="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4348" y="5715016"/>
            <a:ext cx="552433" cy="552433"/>
          </a:xfrm>
          <a:prstGeom prst="rect">
            <a:avLst/>
          </a:prstGeom>
        </p:spPr>
      </p:pic>
      <p:sp>
        <p:nvSpPr>
          <p:cNvPr id="26" name="Плюс 25"/>
          <p:cNvSpPr/>
          <p:nvPr/>
        </p:nvSpPr>
        <p:spPr>
          <a:xfrm>
            <a:off x="285720" y="5857892"/>
            <a:ext cx="321441" cy="262831"/>
          </a:xfrm>
          <a:prstGeom prst="mathPlus">
            <a:avLst/>
          </a:prstGeom>
          <a:solidFill>
            <a:srgbClr val="E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_1144463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57158" y="1357299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_1144415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191097" y="2857497"/>
            <a:ext cx="333377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Дополнительные услуги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050" name="Picture 2" descr="https://orchestra-kolomenskoe.ru/public/template/tmp/breakf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9576"/>
            <a:ext cx="951420" cy="9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rchestra-kolomenskoe.ru/public/template/tmp/wif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1740740"/>
            <a:ext cx="1427128" cy="9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749536"/>
            <a:ext cx="965981" cy="987854"/>
          </a:xfrm>
          <a:prstGeom prst="rect">
            <a:avLst/>
          </a:prstGeom>
        </p:spPr>
      </p:pic>
      <p:pic>
        <p:nvPicPr>
          <p:cNvPr id="2054" name="Picture 6" descr="Картинки по запросу пиктограмма багаж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812" y="1768656"/>
            <a:ext cx="987853" cy="98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пиктограмма виза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7261" y="1768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и по запросу пиктограмма сувенир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8287" y="1530580"/>
            <a:ext cx="1318196" cy="13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orchestra-kolomenskoe.ru/public/template/tmp/laundr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82066"/>
            <a:ext cx="965981" cy="9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Картинки по запросу пиктограмма утю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5185" y="3509746"/>
            <a:ext cx="965981" cy="9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www.materialui.co/materialIcons/places/business_center_black_192x19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812" y="3465546"/>
            <a:ext cx="1197175" cy="11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Картинки по запросу пиктограмма зонти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9422" y="3701767"/>
            <a:ext cx="934393" cy="9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download.seaicons.com/icons/icons8/windows-8/512/Clothing-Shoe-Brush-2-ic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9361" y="3720425"/>
            <a:ext cx="1016048" cy="10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biLevel thresh="75000"/>
          </a:blip>
          <a:stretch>
            <a:fillRect/>
          </a:stretch>
        </p:blipFill>
        <p:spPr>
          <a:xfrm>
            <a:off x="458128" y="5192898"/>
            <a:ext cx="1068304" cy="1068304"/>
          </a:xfrm>
          <a:prstGeom prst="rect">
            <a:avLst/>
          </a:prstGeom>
        </p:spPr>
      </p:pic>
      <p:pic>
        <p:nvPicPr>
          <p:cNvPr id="2080" name="Picture 32" descr="http://borodino-hotel.com/files/360/taxi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915" y="5288906"/>
            <a:ext cx="1223014" cy="12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parkoffka-sheregesh.ru/wp-content/uploads/2014/03/ikon_parkovk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377" y="5321826"/>
            <a:ext cx="997789" cy="9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Картинки по запросу пиктограмма экскурсия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11" y="3558962"/>
            <a:ext cx="1461138" cy="8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s://orchestra-kolomenskoe.ru/public/template/tmp/001-users-group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812" y="5321826"/>
            <a:ext cx="997789" cy="9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orchestra-kolomenskoe.ru/public/template/tmp/zvono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606" y="5196832"/>
            <a:ext cx="822803" cy="112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иктограмма рум сервис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171" y="5252100"/>
            <a:ext cx="1129228" cy="11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066091"/>
            <a:ext cx="88216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Rockwell MT" panose="02060603030405020103" pitchFamily="18" charset="0"/>
              </a:rPr>
              <a:t>«Причал122» </a:t>
            </a:r>
            <a:r>
              <a:rPr lang="ru-RU" dirty="0">
                <a:latin typeface="Rockwell MT" panose="02060603030405020103" pitchFamily="18" charset="0"/>
              </a:rPr>
              <a:t>- это ресторан и бар с кинозалом и летней террасой в центре Санкт-Петербурга, где можно хорошо отдохнуть компанией, в семейном кругу или </a:t>
            </a:r>
            <a:r>
              <a:rPr lang="ru-RU" dirty="0" smtClean="0">
                <a:latin typeface="Rockwell MT" panose="02060603030405020103" pitchFamily="18" charset="0"/>
              </a:rPr>
              <a:t>одному.</a:t>
            </a:r>
          </a:p>
          <a:p>
            <a:pPr algn="just"/>
            <a:endParaRPr lang="ru-RU" sz="1400" dirty="0">
              <a:solidFill>
                <a:srgbClr val="953D3D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IMG_4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0252" y="4451517"/>
            <a:ext cx="2693804" cy="1851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436" y="2283254"/>
            <a:ext cx="2688620" cy="1848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2143139" cy="843957"/>
          </a:xfrm>
          <a:prstGeom prst="rect">
            <a:avLst/>
          </a:prstGeom>
          <a:noFill/>
        </p:spPr>
      </p:pic>
      <p:pic>
        <p:nvPicPr>
          <p:cNvPr id="10" name="Рисунок 9" descr="IMG_4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283253"/>
            <a:ext cx="2772972" cy="1848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G_46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451517"/>
            <a:ext cx="2772972" cy="1869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err="1" smtClean="0">
                <a:latin typeface="Rockwell MT" panose="02060603030405020103" pitchFamily="18" charset="0"/>
              </a:rPr>
              <a:t>Рестобар</a:t>
            </a:r>
            <a:r>
              <a:rPr lang="ru-RU" sz="3600" b="1" dirty="0" smtClean="0">
                <a:latin typeface="Rockwell MT" panose="02060603030405020103" pitchFamily="18" charset="0"/>
              </a:rPr>
              <a:t> «Причал122»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139" y="2283253"/>
            <a:ext cx="2772974" cy="1848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154" y="4451517"/>
            <a:ext cx="2804817" cy="1869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408" y="4005064"/>
            <a:ext cx="367384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6148" y="1196752"/>
            <a:ext cx="4743407" cy="3162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2143139" cy="84395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196752"/>
            <a:ext cx="367240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8" t="23077"/>
          <a:stretch/>
        </p:blipFill>
        <p:spPr>
          <a:xfrm>
            <a:off x="6012159" y="4581128"/>
            <a:ext cx="2817395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82" r="21901"/>
          <a:stretch/>
        </p:blipFill>
        <p:spPr>
          <a:xfrm>
            <a:off x="4086147" y="4581128"/>
            <a:ext cx="1693903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143139" cy="843957"/>
          </a:xfrm>
          <a:prstGeom prst="rect">
            <a:avLst/>
          </a:prstGeom>
          <a:noFill/>
        </p:spPr>
      </p:pic>
      <p:pic>
        <p:nvPicPr>
          <p:cNvPr id="1026" name="Picture 2" descr="C:\Users\Pana\Desktop\1-71.jpg"/>
          <p:cNvPicPr>
            <a:picLocks noChangeAspect="1" noChangeArrowheads="1"/>
          </p:cNvPicPr>
          <p:nvPr/>
        </p:nvPicPr>
        <p:blipFill>
          <a:blip r:embed="rId3" cstate="print"/>
          <a:srcRect b="24230"/>
          <a:stretch>
            <a:fillRect/>
          </a:stretch>
        </p:blipFill>
        <p:spPr bwMode="auto">
          <a:xfrm>
            <a:off x="2786050" y="1000108"/>
            <a:ext cx="6072230" cy="3071589"/>
          </a:xfrm>
          <a:prstGeom prst="rect">
            <a:avLst/>
          </a:prstGeom>
          <a:noFill/>
        </p:spPr>
      </p:pic>
      <p:pic>
        <p:nvPicPr>
          <p:cNvPr id="1027" name="Picture 3" descr="C:\Users\Pana\Desktop\1-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5667"/>
            <a:ext cx="3571900" cy="23845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1" y="1428736"/>
            <a:ext cx="23574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 площадке</a:t>
            </a:r>
            <a:endParaRPr lang="ru-RU" dirty="0" smtClean="0"/>
          </a:p>
          <a:p>
            <a:r>
              <a:rPr lang="ru-RU" dirty="0" smtClean="0"/>
              <a:t>Режим работы: круглогодично </a:t>
            </a:r>
          </a:p>
          <a:p>
            <a:endParaRPr lang="ru-RU" dirty="0" smtClean="0"/>
          </a:p>
          <a:p>
            <a:r>
              <a:rPr lang="ru-RU" dirty="0" smtClean="0"/>
              <a:t>Площадь - 17 м</a:t>
            </a:r>
            <a:r>
              <a:rPr lang="ru-RU" baseline="30000" dirty="0" smtClean="0"/>
              <a:t>2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Вместимость – 14 человек</a:t>
            </a:r>
          </a:p>
          <a:p>
            <a:endParaRPr lang="ru-RU" dirty="0"/>
          </a:p>
        </p:txBody>
      </p:sp>
      <p:pic>
        <p:nvPicPr>
          <p:cNvPr id="1028" name="Picture 4" descr="W:\Фото\Клиентское мероприятие\Клиентское мероприятие 17 11 2017\невский берег\1-127.jpg"/>
          <p:cNvPicPr>
            <a:picLocks noChangeAspect="1" noChangeArrowheads="1"/>
          </p:cNvPicPr>
          <p:nvPr/>
        </p:nvPicPr>
        <p:blipFill>
          <a:blip r:embed="rId5" cstate="print"/>
          <a:srcRect t="18182" r="1353" b="10376"/>
          <a:stretch>
            <a:fillRect/>
          </a:stretch>
        </p:blipFill>
        <p:spPr bwMode="auto">
          <a:xfrm>
            <a:off x="3929058" y="4292750"/>
            <a:ext cx="4929222" cy="2383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8895" y="5716697"/>
            <a:ext cx="9285633" cy="1312703"/>
            <a:chOff x="0" y="5572682"/>
            <a:chExt cx="9285633" cy="131270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6065"/>
            <a:stretch/>
          </p:blipFill>
          <p:spPr>
            <a:xfrm>
              <a:off x="0" y="5589241"/>
              <a:ext cx="5314950" cy="129614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02" r="-3832" b="65859"/>
            <a:stretch/>
          </p:blipFill>
          <p:spPr>
            <a:xfrm>
              <a:off x="4070102" y="5572682"/>
              <a:ext cx="5215531" cy="1304007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Наша команда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3" t="30232" r="7286" b="-3971"/>
          <a:stretch/>
        </p:blipFill>
        <p:spPr>
          <a:xfrm>
            <a:off x="137012" y="1052736"/>
            <a:ext cx="8856151" cy="4783666"/>
          </a:xfrm>
          <a:prstGeom prst="rect">
            <a:avLst/>
          </a:prstGeom>
          <a:ln>
            <a:noFill/>
          </a:ln>
          <a:effectLst>
            <a:softEdge rad="139700"/>
          </a:effectLst>
        </p:spPr>
      </p:pic>
      <p:pic>
        <p:nvPicPr>
          <p:cNvPr id="9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2143139" cy="843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0755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865" y="1151628"/>
            <a:ext cx="4357148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800"/>
              </a:spcAft>
              <a:buBlip>
                <a:blip r:embed="rId2"/>
              </a:buBlip>
            </a:pPr>
            <a:r>
              <a:rPr lang="ru-RU" b="1" dirty="0" smtClean="0">
                <a:latin typeface="Rockwell MT" panose="02060603030405020103" pitchFamily="18" charset="0"/>
              </a:rPr>
              <a:t>Отель </a:t>
            </a:r>
            <a:r>
              <a:rPr lang="ru-RU" b="1" dirty="0">
                <a:latin typeface="Rockwell MT" panose="02060603030405020103" pitchFamily="18" charset="0"/>
              </a:rPr>
              <a:t>«Невский Берег 122</a:t>
            </a:r>
            <a:r>
              <a:rPr lang="ru-RU" b="1" dirty="0" smtClean="0">
                <a:latin typeface="Rockwell MT" panose="02060603030405020103" pitchFamily="18" charset="0"/>
              </a:rPr>
              <a:t>»</a:t>
            </a:r>
            <a:endParaRPr lang="ru-RU" b="1" dirty="0">
              <a:latin typeface="Rockwell MT" panose="02060603030405020103" pitchFamily="18" charset="0"/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191036, Невский проспект, 122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Тел: +7 812 441-39-43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E-</a:t>
            </a:r>
            <a:r>
              <a:rPr lang="ru-RU" dirty="0" err="1">
                <a:latin typeface="Rockwell MT" panose="02060603030405020103" pitchFamily="18" charset="0"/>
              </a:rPr>
              <a:t>mail</a:t>
            </a:r>
            <a:r>
              <a:rPr lang="ru-RU" dirty="0">
                <a:latin typeface="Rockwell MT" panose="02060603030405020103" pitchFamily="18" charset="0"/>
              </a:rPr>
              <a:t>: </a:t>
            </a:r>
            <a:r>
              <a:rPr lang="ru-RU" dirty="0" smtClean="0">
                <a:latin typeface="Rockwell MT" panose="02060603030405020103" pitchFamily="18" charset="0"/>
              </a:rPr>
              <a:t>reception122@nevskybereg.ru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endParaRPr lang="ru-RU" dirty="0" smtClean="0">
              <a:latin typeface="Rockwell MT" panose="02060603030405020103" pitchFamily="18" charset="0"/>
            </a:endParaRPr>
          </a:p>
          <a:p>
            <a:pPr marL="285750" indent="-285750">
              <a:lnSpc>
                <a:spcPct val="80000"/>
              </a:lnSpc>
              <a:spcAft>
                <a:spcPts val="800"/>
              </a:spcAft>
              <a:buBlip>
                <a:blip r:embed="rId2"/>
              </a:buBlip>
            </a:pPr>
            <a:r>
              <a:rPr lang="ru-RU" dirty="0" smtClean="0">
                <a:latin typeface="Rockwell MT" panose="02060603030405020103" pitchFamily="18" charset="0"/>
              </a:rPr>
              <a:t> </a:t>
            </a:r>
            <a:r>
              <a:rPr lang="ru-RU" b="1" dirty="0">
                <a:latin typeface="Rockwell MT" panose="02060603030405020103" pitchFamily="18" charset="0"/>
              </a:rPr>
              <a:t>Отель «Невский Берег 93»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191036, Невский проспект, 93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Тел: +7 812 717-41-60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E-</a:t>
            </a:r>
            <a:r>
              <a:rPr lang="ru-RU" dirty="0" err="1">
                <a:latin typeface="Rockwell MT" panose="02060603030405020103" pitchFamily="18" charset="0"/>
              </a:rPr>
              <a:t>mail</a:t>
            </a:r>
            <a:r>
              <a:rPr lang="ru-RU" dirty="0">
                <a:latin typeface="Rockwell MT" panose="02060603030405020103" pitchFamily="18" charset="0"/>
              </a:rPr>
              <a:t>: reception93@nevskybereg.ru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endParaRPr lang="ru-RU" dirty="0">
              <a:latin typeface="Rockwell MT" panose="02060603030405020103" pitchFamily="18" charset="0"/>
            </a:endParaRP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3200" b="1" dirty="0">
                <a:latin typeface="Rockwell MT" panose="02060603030405020103" pitchFamily="18" charset="0"/>
              </a:rPr>
              <a:t>8 800 500 77 83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1400" dirty="0">
                <a:latin typeface="Rockwell MT" panose="02060603030405020103" pitchFamily="18" charset="0"/>
              </a:rPr>
              <a:t>Звонок  </a:t>
            </a:r>
            <a:r>
              <a:rPr lang="ru-RU" sz="1400" dirty="0" smtClean="0">
                <a:latin typeface="Rockwell MT" panose="02060603030405020103" pitchFamily="18" charset="0"/>
              </a:rPr>
              <a:t>бесплатный</a:t>
            </a:r>
            <a:endParaRPr lang="en-US" sz="1400" dirty="0" smtClean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1151628"/>
            <a:ext cx="4536504" cy="195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800"/>
              </a:spcAft>
              <a:buBlip>
                <a:blip r:embed="rId2"/>
              </a:buBlip>
            </a:pPr>
            <a:r>
              <a:rPr lang="ru-RU" dirty="0" smtClean="0">
                <a:latin typeface="Rockwell MT" panose="02060603030405020103" pitchFamily="18" charset="0"/>
              </a:rPr>
              <a:t>Отдел </a:t>
            </a:r>
            <a:r>
              <a:rPr lang="ru-RU" dirty="0">
                <a:latin typeface="Rockwell MT" panose="02060603030405020103" pitchFamily="18" charset="0"/>
              </a:rPr>
              <a:t>продаж и бронирования: 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191036 Санкт-Петербург, Невский проспект, </a:t>
            </a:r>
            <a:r>
              <a:rPr lang="ru-RU" dirty="0" smtClean="0">
                <a:latin typeface="Rockwell MT" panose="02060603030405020103" pitchFamily="18" charset="0"/>
              </a:rPr>
              <a:t>122</a:t>
            </a:r>
            <a:endParaRPr lang="en-US" dirty="0" smtClean="0">
              <a:latin typeface="Rockwell MT" panose="02060603030405020103" pitchFamily="18" charset="0"/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/>
            </a:r>
            <a:br>
              <a:rPr lang="ru-RU" dirty="0">
                <a:latin typeface="Rockwell MT" panose="02060603030405020103" pitchFamily="18" charset="0"/>
              </a:rPr>
            </a:br>
            <a:r>
              <a:rPr lang="ru-RU" dirty="0">
                <a:latin typeface="Rockwell MT" panose="02060603030405020103" pitchFamily="18" charset="0"/>
              </a:rPr>
              <a:t>Тел: +7 812 717-93-24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dirty="0">
                <a:latin typeface="Rockwell MT" panose="02060603030405020103" pitchFamily="18" charset="0"/>
              </a:rPr>
              <a:t>Факс: +7 812 240-32-36</a:t>
            </a:r>
            <a:br>
              <a:rPr lang="ru-RU" dirty="0">
                <a:latin typeface="Rockwell MT" panose="02060603030405020103" pitchFamily="18" charset="0"/>
              </a:rPr>
            </a:br>
            <a:r>
              <a:rPr lang="ru-RU" dirty="0">
                <a:latin typeface="Rockwell MT" panose="02060603030405020103" pitchFamily="18" charset="0"/>
              </a:rPr>
              <a:t>E-</a:t>
            </a:r>
            <a:r>
              <a:rPr lang="ru-RU" dirty="0" err="1">
                <a:latin typeface="Rockwell MT" panose="02060603030405020103" pitchFamily="18" charset="0"/>
              </a:rPr>
              <a:t>mail</a:t>
            </a:r>
            <a:r>
              <a:rPr lang="ru-RU" dirty="0">
                <a:latin typeface="Rockwell MT" panose="02060603030405020103" pitchFamily="18" charset="0"/>
              </a:rPr>
              <a:t>: reservation@nevskybereg.ru</a:t>
            </a:r>
            <a:endParaRPr lang="ru-RU" dirty="0" smtClean="0">
              <a:solidFill>
                <a:srgbClr val="953D3D"/>
              </a:solidFill>
              <a:latin typeface="Monotype Corsiva" pitchFamily="66" charset="0"/>
            </a:endParaRPr>
          </a:p>
        </p:txBody>
      </p:sp>
      <p:pic>
        <p:nvPicPr>
          <p:cNvPr id="11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214282" y="5338530"/>
            <a:ext cx="6445950" cy="1384995"/>
            <a:chOff x="4071934" y="4286256"/>
            <a:chExt cx="6445950" cy="138499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286248" y="4286256"/>
              <a:ext cx="62316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Aft>
                  <a:spcPts val="800"/>
                </a:spcAft>
              </a:pPr>
              <a:r>
                <a:rPr lang="en-US" sz="2000" dirty="0" smtClean="0">
                  <a:latin typeface="Rockwell MT" panose="02060603030405020103" pitchFamily="18" charset="0"/>
                </a:rPr>
                <a:t>https</a:t>
              </a:r>
              <a:r>
                <a:rPr lang="en-US" sz="2000" dirty="0">
                  <a:latin typeface="Rockwell MT" panose="02060603030405020103" pitchFamily="18" charset="0"/>
                </a:rPr>
                <a:t>://nevskybereg.ru</a:t>
              </a:r>
            </a:p>
            <a:p>
              <a:pPr>
                <a:lnSpc>
                  <a:spcPct val="80000"/>
                </a:lnSpc>
                <a:spcAft>
                  <a:spcPts val="800"/>
                </a:spcAft>
              </a:pPr>
              <a:r>
                <a:rPr lang="en-US" sz="2000" dirty="0">
                  <a:latin typeface="Rockwell MT" panose="02060603030405020103" pitchFamily="18" charset="0"/>
                </a:rPr>
                <a:t>https://vk.com/club64544545</a:t>
              </a:r>
            </a:p>
            <a:p>
              <a:pPr>
                <a:lnSpc>
                  <a:spcPct val="80000"/>
                </a:lnSpc>
                <a:spcAft>
                  <a:spcPts val="800"/>
                </a:spcAft>
              </a:pPr>
              <a:r>
                <a:rPr lang="en-US" sz="2000" dirty="0">
                  <a:latin typeface="Rockwell MT" panose="02060603030405020103" pitchFamily="18" charset="0"/>
                </a:rPr>
                <a:t>https://www.facebook.com/hotelnevskybereg</a:t>
              </a:r>
            </a:p>
            <a:p>
              <a:pPr>
                <a:lnSpc>
                  <a:spcPct val="80000"/>
                </a:lnSpc>
                <a:spcAft>
                  <a:spcPts val="800"/>
                </a:spcAft>
              </a:pPr>
              <a:r>
                <a:rPr lang="en-US" sz="2000" dirty="0">
                  <a:latin typeface="Rockwell MT" panose="02060603030405020103" pitchFamily="18" charset="0"/>
                </a:rPr>
                <a:t>https://www.instagram.com/hotels_nevsky_bereg</a:t>
              </a:r>
              <a:endParaRPr lang="ru-RU" sz="2000" dirty="0" smtClean="0">
                <a:solidFill>
                  <a:srgbClr val="953D3D"/>
                </a:solidFill>
                <a:latin typeface="Monotype Corsiva" pitchFamily="66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071934" y="4322652"/>
              <a:ext cx="214314" cy="1239963"/>
              <a:chOff x="4000496" y="4108338"/>
              <a:chExt cx="214314" cy="1239963"/>
            </a:xfrm>
          </p:grpSpPr>
          <p:pic>
            <p:nvPicPr>
              <p:cNvPr id="27658" name="Picture 10" descr="http://cdn.playbuzz.com/cdn/d0c4ed77-d92b-4945-8e1c-5dd61b13f791/8ad0c7e5-5f84-4654-9f6d-44fb85cee7ff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499" t="16500" r="16000" b="15999"/>
              <a:stretch>
                <a:fillRect/>
              </a:stretch>
            </p:blipFill>
            <p:spPr bwMode="auto">
              <a:xfrm>
                <a:off x="4000496" y="5133987"/>
                <a:ext cx="214314" cy="214314"/>
              </a:xfrm>
              <a:prstGeom prst="rect">
                <a:avLst/>
              </a:prstGeom>
              <a:noFill/>
            </p:spPr>
          </p:pic>
          <p:pic>
            <p:nvPicPr>
              <p:cNvPr id="27660" name="Picture 12" descr="http://www.logospike.com/wp-content/uploads/2014/11/Facebook_logo_vector-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094" t="7031" r="7187" b="6249"/>
              <a:stretch>
                <a:fillRect/>
              </a:stretch>
            </p:blipFill>
            <p:spPr bwMode="auto">
              <a:xfrm>
                <a:off x="4000496" y="4787143"/>
                <a:ext cx="214314" cy="214314"/>
              </a:xfrm>
              <a:prstGeom prst="rect">
                <a:avLst/>
              </a:prstGeom>
              <a:noFill/>
            </p:spPr>
          </p:pic>
          <p:pic>
            <p:nvPicPr>
              <p:cNvPr id="27664" name="Picture 16" descr="https://avatanplus.com/files/resources/original/572ba2d9a4d7d1548274224b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0496" y="4458853"/>
                <a:ext cx="214314" cy="214314"/>
              </a:xfrm>
              <a:prstGeom prst="rect">
                <a:avLst/>
              </a:prstGeom>
              <a:noFill/>
            </p:spPr>
          </p:pic>
          <p:pic>
            <p:nvPicPr>
              <p:cNvPr id="27666" name="Picture 18" descr="https://www.clipartsgram.com/image/1660682806-internet-clipart-icon-black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00496" y="4108338"/>
                <a:ext cx="214314" cy="214314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7667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7984" y="3216693"/>
            <a:ext cx="4459148" cy="2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latin typeface="Rockwell MT" panose="02060603030405020103" pitchFamily="18" charset="0"/>
              </a:rPr>
              <a:t>Наши контакты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7650"/>
            <a:ext cx="6925277" cy="954360"/>
          </a:xfrm>
          <a:noFill/>
        </p:spPr>
        <p:txBody>
          <a:bodyPr>
            <a:normAutofit/>
          </a:bodyPr>
          <a:lstStyle/>
          <a:p>
            <a:pPr algn="r"/>
            <a:r>
              <a:rPr lang="ru-RU" b="1" dirty="0">
                <a:latin typeface="Rockwell MT" panose="02060603030405020103" pitchFamily="18" charset="0"/>
              </a:rPr>
              <a:t>Наши преимущества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5" y="1124744"/>
            <a:ext cx="3853091" cy="547260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dirty="0" smtClean="0">
                <a:latin typeface="Rockwell MT" panose="02060603030405020103" pitchFamily="18" charset="0"/>
              </a:rPr>
              <a:t>Отели </a:t>
            </a:r>
            <a:r>
              <a:rPr lang="ru-RU" sz="1600" dirty="0">
                <a:latin typeface="Rockwell MT" panose="02060603030405020103" pitchFamily="18" charset="0"/>
              </a:rPr>
              <a:t>«Невский Берег» находятся </a:t>
            </a:r>
            <a:r>
              <a:rPr lang="ru-RU" sz="1600" dirty="0" smtClean="0">
                <a:latin typeface="Rockwell MT" panose="02060603030405020103" pitchFamily="18" charset="0"/>
              </a:rPr>
              <a:t>по</a:t>
            </a:r>
            <a:r>
              <a:rPr lang="en-US" sz="1600" dirty="0" smtClean="0">
                <a:latin typeface="Rockwell MT" panose="02060603030405020103" pitchFamily="18" charset="0"/>
              </a:rPr>
              <a:t> </a:t>
            </a:r>
            <a:r>
              <a:rPr lang="ru-RU" sz="1600" dirty="0" smtClean="0">
                <a:latin typeface="Rockwell MT" panose="02060603030405020103" pitchFamily="18" charset="0"/>
              </a:rPr>
              <a:t>адресам </a:t>
            </a:r>
            <a:r>
              <a:rPr lang="ru-RU" sz="1600" b="1" dirty="0" smtClean="0">
                <a:latin typeface="Rockwell MT" panose="02060603030405020103" pitchFamily="18" charset="0"/>
              </a:rPr>
              <a:t>Невский проспект, </a:t>
            </a:r>
            <a:r>
              <a:rPr lang="ru-RU" sz="1600" b="1" dirty="0">
                <a:latin typeface="Rockwell MT" panose="02060603030405020103" pitchFamily="18" charset="0"/>
              </a:rPr>
              <a:t>122 </a:t>
            </a:r>
            <a:r>
              <a:rPr lang="ru-RU" sz="1600" dirty="0">
                <a:latin typeface="Rockwell MT" panose="02060603030405020103" pitchFamily="18" charset="0"/>
              </a:rPr>
              <a:t>и </a:t>
            </a:r>
            <a:r>
              <a:rPr lang="ru-RU" sz="1600" b="1" dirty="0">
                <a:latin typeface="Rockwell MT" panose="02060603030405020103" pitchFamily="18" charset="0"/>
              </a:rPr>
              <a:t>Невский </a:t>
            </a:r>
            <a:r>
              <a:rPr lang="ru-RU" sz="1600" b="1" dirty="0" smtClean="0">
                <a:latin typeface="Rockwell MT" panose="02060603030405020103" pitchFamily="18" charset="0"/>
              </a:rPr>
              <a:t>проспект, 93</a:t>
            </a:r>
            <a:r>
              <a:rPr lang="ru-RU" sz="1600" dirty="0">
                <a:latin typeface="Rockwell MT" panose="02060603030405020103" pitchFamily="18" charset="0"/>
              </a:rPr>
              <a:t> </a:t>
            </a:r>
            <a:r>
              <a:rPr lang="ru-RU" sz="1600" dirty="0" smtClean="0">
                <a:latin typeface="Rockwell MT" panose="02060603030405020103" pitchFamily="18" charset="0"/>
              </a:rPr>
              <a:t>– всего </a:t>
            </a:r>
            <a:r>
              <a:rPr lang="ru-RU" sz="1600" dirty="0">
                <a:latin typeface="Rockwell MT" panose="02060603030405020103" pitchFamily="18" charset="0"/>
              </a:rPr>
              <a:t>в </a:t>
            </a:r>
            <a:r>
              <a:rPr lang="ru-RU" sz="1600" b="1" dirty="0">
                <a:latin typeface="Rockwell MT" panose="02060603030405020103" pitchFamily="18" charset="0"/>
              </a:rPr>
              <a:t>100 метрах </a:t>
            </a:r>
            <a:r>
              <a:rPr lang="ru-RU" sz="1600" dirty="0">
                <a:latin typeface="Rockwell MT" panose="02060603030405020103" pitchFamily="18" charset="0"/>
              </a:rPr>
              <a:t>от </a:t>
            </a:r>
            <a:r>
              <a:rPr lang="ru-RU" sz="1600" b="1" dirty="0">
                <a:latin typeface="Rockwell MT" panose="02060603030405020103" pitchFamily="18" charset="0"/>
              </a:rPr>
              <a:t>Московского вокзала </a:t>
            </a:r>
            <a:r>
              <a:rPr lang="ru-RU" sz="1600" dirty="0">
                <a:latin typeface="Rockwell MT" panose="02060603030405020103" pitchFamily="18" charset="0"/>
              </a:rPr>
              <a:t>и станции </a:t>
            </a:r>
            <a:r>
              <a:rPr lang="ru-RU" sz="1600" b="1" dirty="0" smtClean="0">
                <a:latin typeface="Rockwell MT" panose="02060603030405020103" pitchFamily="18" charset="0"/>
              </a:rPr>
              <a:t>метро </a:t>
            </a:r>
            <a:r>
              <a:rPr lang="ru-RU" sz="1600" b="1" dirty="0">
                <a:latin typeface="Rockwell MT" panose="02060603030405020103" pitchFamily="18" charset="0"/>
              </a:rPr>
              <a:t>«Площадь Восстания»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b="1" dirty="0">
                <a:latin typeface="Rockwell MT" panose="02060603030405020103" pitchFamily="18" charset="0"/>
              </a:rPr>
              <a:t>Удобная</a:t>
            </a:r>
            <a:r>
              <a:rPr lang="ru-RU" sz="1600" dirty="0">
                <a:latin typeface="Rockwell MT" panose="02060603030405020103" pitchFamily="18" charset="0"/>
              </a:rPr>
              <a:t> транспортная </a:t>
            </a:r>
            <a:r>
              <a:rPr lang="ru-RU" sz="1600" dirty="0" smtClean="0">
                <a:latin typeface="Rockwell MT" panose="02060603030405020103" pitchFamily="18" charset="0"/>
              </a:rPr>
              <a:t>развязка</a:t>
            </a:r>
            <a:endParaRPr lang="en-US" sz="1600" dirty="0" smtClean="0">
              <a:latin typeface="Rockwell MT" panose="02060603030405020103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b="1" dirty="0" smtClean="0">
                <a:latin typeface="Rockwell MT" panose="02060603030405020103" pitchFamily="18" charset="0"/>
              </a:rPr>
              <a:t>Новые</a:t>
            </a:r>
            <a:r>
              <a:rPr lang="ru-RU" sz="1600" dirty="0" smtClean="0">
                <a:latin typeface="Rockwell MT" panose="02060603030405020103" pitchFamily="18" charset="0"/>
              </a:rPr>
              <a:t> комфортабельные</a:t>
            </a:r>
            <a:r>
              <a:rPr lang="ru-RU" sz="1600" b="1" dirty="0" smtClean="0">
                <a:latin typeface="Rockwell MT" panose="02060603030405020103" pitchFamily="18" charset="0"/>
              </a:rPr>
              <a:t> номера</a:t>
            </a:r>
            <a:endParaRPr lang="ru-RU" sz="1600" dirty="0" smtClean="0">
              <a:latin typeface="Rockwell MT" panose="02060603030405020103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b="1" dirty="0" smtClean="0">
                <a:latin typeface="Rockwell MT" panose="02060603030405020103" pitchFamily="18" charset="0"/>
              </a:rPr>
              <a:t>2</a:t>
            </a:r>
            <a:r>
              <a:rPr lang="ru-RU" sz="1600" dirty="0" smtClean="0">
                <a:latin typeface="Rockwell MT" panose="02060603030405020103" pitchFamily="18" charset="0"/>
              </a:rPr>
              <a:t> конференц-площадки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dirty="0" err="1" smtClean="0">
                <a:latin typeface="Rockwell MT" panose="02060603030405020103" pitchFamily="18" charset="0"/>
              </a:rPr>
              <a:t>Рестобар</a:t>
            </a:r>
            <a:r>
              <a:rPr lang="ru-RU" sz="1600" dirty="0" smtClean="0">
                <a:latin typeface="Rockwell MT" panose="02060603030405020103" pitchFamily="18" charset="0"/>
              </a:rPr>
              <a:t>  </a:t>
            </a:r>
            <a:r>
              <a:rPr lang="ru-RU" sz="1600" b="1" dirty="0">
                <a:latin typeface="Rockwell MT" panose="02060603030405020103" pitchFamily="18" charset="0"/>
              </a:rPr>
              <a:t>«</a:t>
            </a:r>
            <a:r>
              <a:rPr lang="ru-RU" sz="1600" b="1" dirty="0" smtClean="0">
                <a:latin typeface="Rockwell MT" panose="02060603030405020103" pitchFamily="18" charset="0"/>
              </a:rPr>
              <a:t>Причал122»</a:t>
            </a:r>
            <a:endParaRPr lang="ru-RU" sz="1600" b="1" dirty="0">
              <a:latin typeface="Rockwell MT" panose="02060603030405020103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dirty="0" smtClean="0">
                <a:latin typeface="Rockwell MT" panose="02060603030405020103" pitchFamily="18" charset="0"/>
              </a:rPr>
              <a:t>Уникальная летняя терраса </a:t>
            </a:r>
            <a:r>
              <a:rPr lang="ru-RU" sz="1600" b="1" dirty="0">
                <a:latin typeface="Rockwell MT" panose="02060603030405020103" pitchFamily="18" charset="0"/>
              </a:rPr>
              <a:t>«Небесный портал»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Blip>
                <a:blip r:embed="rId2"/>
              </a:buBlip>
            </a:pPr>
            <a:r>
              <a:rPr lang="ru-RU" sz="1600" b="1" dirty="0" smtClean="0">
                <a:latin typeface="Rockwell MT" panose="02060603030405020103" pitchFamily="18" charset="0"/>
              </a:rPr>
              <a:t>Лояльность и индивидуальный подход </a:t>
            </a:r>
            <a:r>
              <a:rPr lang="ru-RU" sz="1600" dirty="0" smtClean="0">
                <a:latin typeface="Rockwell MT" panose="02060603030405020103" pitchFamily="18" charset="0"/>
              </a:rPr>
              <a:t>к каждому гостю</a:t>
            </a:r>
            <a:endParaRPr lang="ru-RU" sz="1600" dirty="0"/>
          </a:p>
        </p:txBody>
      </p:sp>
      <p:pic>
        <p:nvPicPr>
          <p:cNvPr id="8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22" b="7272"/>
          <a:stretch/>
        </p:blipFill>
        <p:spPr>
          <a:xfrm>
            <a:off x="4195177" y="1196752"/>
            <a:ext cx="479662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76" t="18637" b="27118"/>
          <a:stretch/>
        </p:blipFill>
        <p:spPr>
          <a:xfrm>
            <a:off x="4195178" y="4015789"/>
            <a:ext cx="4781820" cy="2424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5" y="1196752"/>
            <a:ext cx="8821644" cy="264320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sz="1800" dirty="0" smtClean="0">
                <a:latin typeface="Rockwell MT" panose="02060603030405020103" pitchFamily="18" charset="0"/>
              </a:rPr>
              <a:t>Общий </a:t>
            </a:r>
            <a:r>
              <a:rPr lang="ru-RU" sz="1800" b="1" dirty="0">
                <a:latin typeface="Rockwell MT" panose="02060603030405020103" pitchFamily="18" charset="0"/>
              </a:rPr>
              <a:t>номерной фонд </a:t>
            </a:r>
            <a:r>
              <a:rPr lang="ru-RU" sz="1800" dirty="0">
                <a:latin typeface="Rockwell MT" panose="02060603030405020103" pitchFamily="18" charset="0"/>
              </a:rPr>
              <a:t>отелей «Невский Берег» составляет </a:t>
            </a:r>
            <a:r>
              <a:rPr lang="ru-RU" sz="1800" b="1" dirty="0" smtClean="0">
                <a:latin typeface="Rockwell MT" panose="02060603030405020103" pitchFamily="18" charset="0"/>
              </a:rPr>
              <a:t>105 номеров </a:t>
            </a:r>
            <a:r>
              <a:rPr lang="ru-RU" sz="1800" dirty="0">
                <a:latin typeface="Rockwell MT" panose="02060603030405020103" pitchFamily="18" charset="0"/>
              </a:rPr>
              <a:t>различных категорий: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800" dirty="0" smtClean="0">
                <a:latin typeface="Rockwell MT" panose="02060603030405020103" pitchFamily="18" charset="0"/>
              </a:rPr>
              <a:t>«</a:t>
            </a:r>
            <a:r>
              <a:rPr lang="ru-RU" sz="1800" dirty="0">
                <a:latin typeface="Rockwell MT" panose="02060603030405020103" pitchFamily="18" charset="0"/>
              </a:rPr>
              <a:t>Невский Берег </a:t>
            </a:r>
            <a:r>
              <a:rPr lang="ru-RU" sz="1800" dirty="0" smtClean="0">
                <a:latin typeface="Rockwell MT" panose="02060603030405020103" pitchFamily="18" charset="0"/>
              </a:rPr>
              <a:t>122» - </a:t>
            </a:r>
            <a:r>
              <a:rPr lang="ru-RU" sz="1800" b="1" dirty="0" smtClean="0">
                <a:latin typeface="Rockwell MT" panose="02060603030405020103" pitchFamily="18" charset="0"/>
              </a:rPr>
              <a:t>64 номера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800" dirty="0" smtClean="0">
                <a:latin typeface="Rockwell MT" panose="02060603030405020103" pitchFamily="18" charset="0"/>
              </a:rPr>
              <a:t>«</a:t>
            </a:r>
            <a:r>
              <a:rPr lang="ru-RU" sz="1800" dirty="0">
                <a:latin typeface="Rockwell MT" panose="02060603030405020103" pitchFamily="18" charset="0"/>
              </a:rPr>
              <a:t>Невский Берег 93</a:t>
            </a:r>
            <a:r>
              <a:rPr lang="ru-RU" sz="1800" dirty="0" smtClean="0">
                <a:latin typeface="Rockwell MT" panose="02060603030405020103" pitchFamily="18" charset="0"/>
              </a:rPr>
              <a:t>» - </a:t>
            </a:r>
            <a:r>
              <a:rPr lang="ru-RU" sz="1800" b="1" dirty="0" smtClean="0">
                <a:latin typeface="Rockwell MT" panose="02060603030405020103" pitchFamily="18" charset="0"/>
              </a:rPr>
              <a:t>41 номер</a:t>
            </a:r>
            <a:endParaRPr lang="ru-RU" sz="1800" b="1" dirty="0">
              <a:latin typeface="Rockwell MT" panose="02060603030405020103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sz="2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628800"/>
            <a:ext cx="3312369" cy="4961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5" y="2975550"/>
            <a:ext cx="5414027" cy="3614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BUN_2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9256" y="1066295"/>
            <a:ext cx="4175232" cy="278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BUN_2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9257" y="3925890"/>
            <a:ext cx="4194104" cy="2671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9" name="Рисунок 8" descr="IMG_6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5" y="1066296"/>
            <a:ext cx="4357147" cy="278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Стандарт двухместный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050" name="Picture 2" descr="https://orchestra-kolomenskoe.ru/public/template/tmp/bed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634" y="4230362"/>
            <a:ext cx="931152" cy="43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056" y="4214244"/>
            <a:ext cx="543136" cy="54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28679" y="4326253"/>
            <a:ext cx="693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Rockwell MT" panose="02060603030405020103" pitchFamily="18" charset="0"/>
              </a:rPr>
              <a:t>или</a:t>
            </a:r>
            <a:endParaRPr lang="ru-RU" sz="800" baseline="30000" dirty="0">
              <a:latin typeface="Rockwell MT" panose="02060603030405020103" pitchFamily="18" charset="0"/>
            </a:endParaRPr>
          </a:p>
        </p:txBody>
      </p:sp>
      <p:pic>
        <p:nvPicPr>
          <p:cNvPr id="30" name="Picture 4" descr="https://orchestra-kolomenskoe.ru/public/template/tmp/wif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135" y="5252965"/>
            <a:ext cx="556035" cy="3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323528" y="5148871"/>
            <a:ext cx="573676" cy="629265"/>
            <a:chOff x="5256075" y="1344984"/>
            <a:chExt cx="451096" cy="494804"/>
          </a:xfrm>
        </p:grpSpPr>
        <p:pic>
          <p:nvPicPr>
            <p:cNvPr id="32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256075" y="1699739"/>
              <a:ext cx="451096" cy="140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13-16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66931" y="5157454"/>
            <a:ext cx="503664" cy="544506"/>
            <a:chOff x="5760132" y="1340766"/>
            <a:chExt cx="396042" cy="428157"/>
          </a:xfrm>
        </p:grpSpPr>
        <p:pic>
          <p:nvPicPr>
            <p:cNvPr id="35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760132" y="1381704"/>
              <a:ext cx="351656" cy="38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en-US" sz="1000" baseline="30000" dirty="0" smtClean="0">
                  <a:latin typeface="Rockwell MT" panose="02060603030405020103" pitchFamily="18" charset="0"/>
                </a:rPr>
                <a:t>2</a:t>
              </a:r>
              <a:r>
                <a:rPr lang="en-US" sz="1000" dirty="0" smtClean="0">
                  <a:latin typeface="Rockwell MT" panose="02060603030405020103" pitchFamily="18" charset="0"/>
                </a:rPr>
                <a:t> </a:t>
              </a:r>
              <a:r>
                <a:rPr lang="ru-RU" sz="1000" baseline="30000" dirty="0" smtClean="0">
                  <a:latin typeface="Rockwell MT" panose="02060603030405020103" pitchFamily="18" charset="0"/>
                </a:rPr>
                <a:t>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37" name="Picture 18" descr="https://orchestra-kolomenskoe.ru/public/template/tmp/tv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3025" y="5140221"/>
            <a:ext cx="446073" cy="4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449" y="5962607"/>
            <a:ext cx="456140" cy="4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43" y="5955137"/>
            <a:ext cx="454861" cy="4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778" y="6026498"/>
            <a:ext cx="421375" cy="4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1188" y="5022943"/>
            <a:ext cx="680626" cy="6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017" y="5980068"/>
            <a:ext cx="455965" cy="4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579" y="6034430"/>
            <a:ext cx="384317" cy="3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42845" y="4869388"/>
            <a:ext cx="4357147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https://fili-hotel.com/public/template/tmp/d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4586" y="6025962"/>
            <a:ext cx="427374" cy="4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006896"/>
            <a:ext cx="446439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6774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Стандарт одноместный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32857"/>
            <a:ext cx="4175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180000">
              <a:spcBef>
                <a:spcPts val="0"/>
              </a:spcBef>
            </a:pPr>
            <a:endParaRPr lang="ru-RU" sz="2000" dirty="0">
              <a:solidFill>
                <a:srgbClr val="800000"/>
              </a:solidFill>
            </a:endParaRPr>
          </a:p>
        </p:txBody>
      </p:sp>
      <p:pic>
        <p:nvPicPr>
          <p:cNvPr id="8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11" name="Рисунок 10" descr="IMG_4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6" y="1124110"/>
            <a:ext cx="3862870" cy="2575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4678.JPG"/>
          <p:cNvPicPr>
            <a:picLocks noChangeAspect="1"/>
          </p:cNvPicPr>
          <p:nvPr/>
        </p:nvPicPr>
        <p:blipFill rotWithShape="1">
          <a:blip r:embed="rId4" cstate="print"/>
          <a:srcRect r="6031"/>
          <a:stretch/>
        </p:blipFill>
        <p:spPr>
          <a:xfrm>
            <a:off x="142845" y="3837525"/>
            <a:ext cx="3856714" cy="2736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orchestra-kolomenskoe.ru/public/template/tmp/zvon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9995" y="4727915"/>
            <a:ext cx="287069" cy="39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rchestra-kolomenskoe.ru/public/template/tmp/wif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8644" y="1628663"/>
            <a:ext cx="557487" cy="37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451036" y="1523893"/>
            <a:ext cx="575175" cy="630909"/>
            <a:chOff x="5256075" y="1344984"/>
            <a:chExt cx="451096" cy="494804"/>
          </a:xfrm>
        </p:grpSpPr>
        <p:pic>
          <p:nvPicPr>
            <p:cNvPr id="1034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256075" y="1699739"/>
              <a:ext cx="451096" cy="140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13-16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994440" y="1532902"/>
            <a:ext cx="504980" cy="467419"/>
            <a:chOff x="5760132" y="1340766"/>
            <a:chExt cx="396042" cy="366584"/>
          </a:xfrm>
        </p:grpSpPr>
        <p:pic>
          <p:nvPicPr>
            <p:cNvPr id="1040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760132" y="1381704"/>
              <a:ext cx="351656" cy="28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ru-RU" sz="1000" baseline="30000" dirty="0" smtClean="0">
                  <a:latin typeface="Rockwell MT" panose="02060603030405020103" pitchFamily="18" charset="0"/>
                </a:rPr>
                <a:t>1 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1042" name="Picture 18" descr="https://orchestra-kolomenskoe.ru/public/template/tmp/t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0534" y="1515723"/>
            <a:ext cx="447238" cy="4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281" y="2510495"/>
            <a:ext cx="457331" cy="4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5629" y="2517488"/>
            <a:ext cx="456049" cy="4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676" y="2548683"/>
            <a:ext cx="422476" cy="4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966" y="1353086"/>
            <a:ext cx="682403" cy="6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0850" y="2527956"/>
            <a:ext cx="457155" cy="4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146" y="2582504"/>
            <a:ext cx="385321" cy="3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723" y="1499338"/>
            <a:ext cx="567863" cy="5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fili-hotel.com/public/template/tmp/d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5667" y="2556622"/>
            <a:ext cx="428490" cy="4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947" y="2522293"/>
            <a:ext cx="446439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" t="8708" b="7963"/>
          <a:stretch/>
        </p:blipFill>
        <p:spPr>
          <a:xfrm>
            <a:off x="4211960" y="4015790"/>
            <a:ext cx="4765037" cy="2653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BUN_3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142983"/>
            <a:ext cx="4500594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9" name="Picture 4" descr="https://orchestra-kolomenskoe.ru/public/template/tmp/wif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903" y="5300782"/>
            <a:ext cx="808606" cy="53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232236" y="4352672"/>
            <a:ext cx="693940" cy="761180"/>
            <a:chOff x="5256075" y="1344984"/>
            <a:chExt cx="451096" cy="494804"/>
          </a:xfrm>
        </p:grpSpPr>
        <p:pic>
          <p:nvPicPr>
            <p:cNvPr id="13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56075" y="1699739"/>
              <a:ext cx="451096" cy="140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18-20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9626" y="5233357"/>
            <a:ext cx="609250" cy="563932"/>
            <a:chOff x="5760131" y="1340766"/>
            <a:chExt cx="396043" cy="366584"/>
          </a:xfrm>
        </p:grpSpPr>
        <p:pic>
          <p:nvPicPr>
            <p:cNvPr id="17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760131" y="1381704"/>
              <a:ext cx="351656" cy="320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ru-RU" sz="1000" baseline="30000" dirty="0" smtClean="0">
                  <a:latin typeface="Rockwell MT" panose="02060603030405020103" pitchFamily="18" charset="0"/>
                </a:rPr>
                <a:t>3</a:t>
              </a:r>
              <a:r>
                <a:rPr lang="ru-RU" sz="1000" dirty="0" smtClean="0">
                  <a:latin typeface="Rockwell MT" panose="02060603030405020103" pitchFamily="18" charset="0"/>
                </a:rPr>
                <a:t> </a:t>
              </a:r>
              <a:r>
                <a:rPr lang="ru-RU" sz="1000" baseline="30000" dirty="0" smtClean="0">
                  <a:latin typeface="Rockwell MT" panose="02060603030405020103" pitchFamily="18" charset="0"/>
                </a:rPr>
                <a:t>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20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869" y="4341196"/>
            <a:ext cx="553865" cy="5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2252" y="5188072"/>
            <a:ext cx="545735" cy="5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494" y="4348836"/>
            <a:ext cx="569276" cy="5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030" y="5100523"/>
            <a:ext cx="619740" cy="6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9443" y="5188474"/>
            <a:ext cx="531791" cy="53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61" y="4310799"/>
            <a:ext cx="692161" cy="6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rchestra-kolomenskoe.ru/public/template/tmp/plasm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920" y="4413195"/>
            <a:ext cx="628399" cy="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Полулюкс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7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0277" y="5185591"/>
            <a:ext cx="548217" cy="54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rchestra-kolomenskoe.ru/public/template/tmp/h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6863" y="6209887"/>
            <a:ext cx="370511" cy="4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183" y="5241439"/>
            <a:ext cx="446439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orchestra-kolomenskoe.ru/public/template/tmp/v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635" y="6275767"/>
            <a:ext cx="611006" cy="34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orchestra-kolomenskoe.ru/public/template/tmp/002-savings-box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538" y="6257381"/>
            <a:ext cx="52387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orchestra-kolomenskoe.ru/public/template/tmp/mebel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83" y="6194407"/>
            <a:ext cx="517333" cy="51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9443" y="2204864"/>
            <a:ext cx="4115045" cy="2746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люс 2"/>
          <p:cNvSpPr/>
          <p:nvPr/>
        </p:nvSpPr>
        <p:spPr>
          <a:xfrm>
            <a:off x="290119" y="6309320"/>
            <a:ext cx="321441" cy="262831"/>
          </a:xfrm>
          <a:prstGeom prst="mathPlus">
            <a:avLst/>
          </a:prstGeom>
          <a:solidFill>
            <a:srgbClr val="E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42845" y="6021288"/>
            <a:ext cx="8821643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00108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endParaRPr lang="ru-RU" sz="1700" b="1" i="1" dirty="0" smtClean="0">
              <a:solidFill>
                <a:srgbClr val="953D3D"/>
              </a:solidFill>
              <a:latin typeface="Book Antiqua" pitchFamily="18" charset="0"/>
            </a:endParaRPr>
          </a:p>
          <a:p>
            <a:pPr indent="180000"/>
            <a:endParaRPr lang="ru-RU" sz="1700" b="1" i="1" dirty="0">
              <a:solidFill>
                <a:srgbClr val="800000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223921"/>
            <a:ext cx="4214842" cy="281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pic>
        <p:nvPicPr>
          <p:cNvPr id="6" name="Рисунок 5" descr="1-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985" y="1213636"/>
            <a:ext cx="4249503" cy="2837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Люкс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900006" y="4362736"/>
            <a:ext cx="630407" cy="711215"/>
            <a:chOff x="5256075" y="1344984"/>
            <a:chExt cx="451096" cy="508918"/>
          </a:xfrm>
        </p:grpSpPr>
        <p:pic>
          <p:nvPicPr>
            <p:cNvPr id="10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256075" y="1699739"/>
              <a:ext cx="451096" cy="15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25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712523" y="4345899"/>
            <a:ext cx="553471" cy="512302"/>
            <a:chOff x="5760131" y="1340766"/>
            <a:chExt cx="396043" cy="366584"/>
          </a:xfrm>
        </p:grpSpPr>
        <p:pic>
          <p:nvPicPr>
            <p:cNvPr id="15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60131" y="1381704"/>
              <a:ext cx="351656" cy="320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ru-RU" sz="1000" baseline="30000" dirty="0" smtClean="0">
                  <a:latin typeface="Rockwell MT" panose="02060603030405020103" pitchFamily="18" charset="0"/>
                </a:rPr>
                <a:t>3</a:t>
              </a:r>
              <a:r>
                <a:rPr lang="ru-RU" sz="1000" dirty="0" smtClean="0">
                  <a:latin typeface="Rockwell MT" panose="02060603030405020103" pitchFamily="18" charset="0"/>
                </a:rPr>
                <a:t> </a:t>
              </a:r>
              <a:r>
                <a:rPr lang="ru-RU" sz="1000" baseline="30000" dirty="0" smtClean="0">
                  <a:latin typeface="Rockwell MT" panose="02060603030405020103" pitchFamily="18" charset="0"/>
                </a:rPr>
                <a:t>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17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13" y="4243706"/>
            <a:ext cx="628791" cy="6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orchestra-kolomenskoe.ru/public/template/tmp/mebe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421" y="4243706"/>
            <a:ext cx="626292" cy="6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080" y="5153096"/>
            <a:ext cx="455232" cy="4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3877" y="5210585"/>
            <a:ext cx="401396" cy="4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5961" y="5198814"/>
            <a:ext cx="418711" cy="4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13" y="5205419"/>
            <a:ext cx="455828" cy="4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36" y="5218882"/>
            <a:ext cx="391140" cy="3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rchestra-kolomenskoe.ru/public/template/tmp/plasm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939" y="5285455"/>
            <a:ext cx="462196" cy="3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9803" y="5197381"/>
            <a:ext cx="450589" cy="4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orchestra-kolomenskoe.ru/public/template/tmp/h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890" y="5187904"/>
            <a:ext cx="372629" cy="4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477" y="5251968"/>
            <a:ext cx="380431" cy="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orchestra-kolomenskoe.ru/public/template/tmp/v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321532"/>
            <a:ext cx="502197" cy="2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orchestra-kolomenskoe.ru/public/template/tmp/002-savings-box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633" y="5262439"/>
            <a:ext cx="385318" cy="28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orchestra-kolomenskoe.ru/public/template/tmp/m23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6967" y="6281058"/>
            <a:ext cx="328809" cy="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orchestra-kolomenskoe.ru/public/template/tmp/002-hot-kettl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316" y="6216351"/>
            <a:ext cx="3429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rchestra-kolomenskoe.ru/public/template/tmp/001-plate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127" y="6216285"/>
            <a:ext cx="39052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42845" y="6021288"/>
            <a:ext cx="8821643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люс 32"/>
          <p:cNvSpPr/>
          <p:nvPr/>
        </p:nvSpPr>
        <p:spPr>
          <a:xfrm>
            <a:off x="290119" y="6309320"/>
            <a:ext cx="321441" cy="262831"/>
          </a:xfrm>
          <a:prstGeom prst="mathPlus">
            <a:avLst/>
          </a:prstGeom>
          <a:solidFill>
            <a:srgbClr val="E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135126"/>
            <a:ext cx="4736955" cy="3157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149399" y="1254156"/>
            <a:ext cx="630407" cy="711215"/>
            <a:chOff x="5256075" y="1344984"/>
            <a:chExt cx="451096" cy="508918"/>
          </a:xfrm>
        </p:grpSpPr>
        <p:pic>
          <p:nvPicPr>
            <p:cNvPr id="7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56075" y="1699739"/>
              <a:ext cx="451096" cy="15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25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961916" y="1237319"/>
            <a:ext cx="553471" cy="512302"/>
            <a:chOff x="5760131" y="1340766"/>
            <a:chExt cx="396043" cy="366584"/>
          </a:xfrm>
        </p:grpSpPr>
        <p:pic>
          <p:nvPicPr>
            <p:cNvPr id="10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60131" y="1381704"/>
              <a:ext cx="351656" cy="320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ru-RU" sz="1000" baseline="30000" dirty="0" smtClean="0">
                  <a:latin typeface="Rockwell MT" panose="02060603030405020103" pitchFamily="18" charset="0"/>
                </a:rPr>
                <a:t>3</a:t>
              </a:r>
              <a:r>
                <a:rPr lang="ru-RU" sz="1000" dirty="0" smtClean="0">
                  <a:latin typeface="Rockwell MT" panose="02060603030405020103" pitchFamily="18" charset="0"/>
                </a:rPr>
                <a:t> </a:t>
              </a:r>
              <a:r>
                <a:rPr lang="ru-RU" sz="1000" baseline="30000" dirty="0" smtClean="0">
                  <a:latin typeface="Rockwell MT" panose="02060603030405020103" pitchFamily="18" charset="0"/>
                </a:rPr>
                <a:t>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12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106" y="1135126"/>
            <a:ext cx="628791" cy="6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s://orchestra-kolomenskoe.ru/public/template/tmp/meb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814" y="1135126"/>
            <a:ext cx="626292" cy="6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6" y="5339322"/>
            <a:ext cx="455232" cy="4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4456" y="4702483"/>
            <a:ext cx="393408" cy="39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221" y="4671243"/>
            <a:ext cx="418711" cy="4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59" y="4582233"/>
            <a:ext cx="455828" cy="4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60" y="5332941"/>
            <a:ext cx="391140" cy="3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rchestra-kolomenskoe.ru/public/template/tmp/plasm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637" y="4702483"/>
            <a:ext cx="462196" cy="3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411" y="5354674"/>
            <a:ext cx="450589" cy="4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orchestra-kolomenskoe.ru/public/template/tmp/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20" y="5322263"/>
            <a:ext cx="372629" cy="4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635" y="5389753"/>
            <a:ext cx="380431" cy="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orchestra-kolomenskoe.ru/public/template/tmp/v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593" y="5461058"/>
            <a:ext cx="502197" cy="2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orchestra-kolomenskoe.ru/public/template/tmp/002-savings-box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320" y="4710738"/>
            <a:ext cx="467117" cy="3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s://orchestra-kolomenskoe.ru/public/template/tmp/m2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024" y="5400799"/>
            <a:ext cx="328809" cy="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rchestra-kolomenskoe.ru/public/template/tmp/002-hot-kettl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10738"/>
            <a:ext cx="3429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orchestra-kolomenskoe.ru/public/template/tmp/001-plat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467" y="4669320"/>
            <a:ext cx="39052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пиктограмма джакузи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544" y="6179200"/>
            <a:ext cx="490160" cy="4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пиктограмма сауны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16" y="6179199"/>
            <a:ext cx="490161" cy="4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Люкс</a:t>
            </a:r>
            <a:r>
              <a:rPr lang="en-US" sz="3600" b="1" dirty="0" smtClean="0">
                <a:latin typeface="Rockwell MT" panose="02060603030405020103" pitchFamily="18" charset="0"/>
              </a:rPr>
              <a:t> c </a:t>
            </a:r>
            <a:r>
              <a:rPr lang="ru-RU" sz="3600" b="1" dirty="0" smtClean="0">
                <a:latin typeface="Rockwell MT" panose="02060603030405020103" pitchFamily="18" charset="0"/>
              </a:rPr>
              <a:t>джакузи и сауной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792" y="2290939"/>
            <a:ext cx="3969733" cy="2650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142845" y="6021288"/>
            <a:ext cx="8821643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люс 31"/>
          <p:cNvSpPr/>
          <p:nvPr/>
        </p:nvSpPr>
        <p:spPr>
          <a:xfrm>
            <a:off x="290119" y="6309320"/>
            <a:ext cx="321441" cy="262831"/>
          </a:xfrm>
          <a:prstGeom prst="mathPlus">
            <a:avLst/>
          </a:prstGeom>
          <a:solidFill>
            <a:srgbClr val="E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UN_3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180396"/>
            <a:ext cx="4874194" cy="3256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pana\Desktop\Новый точечный рисун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2143139" cy="84395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5984" y="214290"/>
            <a:ext cx="667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latin typeface="Rockwell MT" panose="02060603030405020103" pitchFamily="18" charset="0"/>
              </a:rPr>
              <a:t>Апартаменты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5537" y="3161060"/>
            <a:ext cx="3822927" cy="2552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7255103" y="1400352"/>
            <a:ext cx="630407" cy="711215"/>
            <a:chOff x="5256075" y="1344984"/>
            <a:chExt cx="451096" cy="508918"/>
          </a:xfrm>
        </p:grpSpPr>
        <p:pic>
          <p:nvPicPr>
            <p:cNvPr id="14" name="Picture 10" descr="https://orchestra-kolomenskoe.ru/public/template/tmp/room_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364" y="1344984"/>
              <a:ext cx="354756" cy="35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56075" y="1699739"/>
              <a:ext cx="451096" cy="15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Rockwell MT" panose="02060603030405020103" pitchFamily="18" charset="0"/>
                </a:rPr>
                <a:t>35 м</a:t>
              </a:r>
              <a:r>
                <a:rPr lang="ru-RU" sz="800" baseline="30000" dirty="0" smtClean="0">
                  <a:latin typeface="Rockwell MT" panose="02060603030405020103" pitchFamily="18" charset="0"/>
                </a:rPr>
                <a:t>2</a:t>
              </a:r>
              <a:endParaRPr lang="ru-RU" sz="800" baseline="30000" dirty="0">
                <a:latin typeface="Rockwell MT" panose="02060603030405020103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067620" y="1383515"/>
            <a:ext cx="553471" cy="512302"/>
            <a:chOff x="5760131" y="1340766"/>
            <a:chExt cx="396043" cy="366584"/>
          </a:xfrm>
        </p:grpSpPr>
        <p:pic>
          <p:nvPicPr>
            <p:cNvPr id="17" name="Picture 16" descr="https://orchestra-kolomenskoe.ru/public/template/tmp/room_max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59" y="1340766"/>
              <a:ext cx="144015" cy="36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760131" y="1381704"/>
              <a:ext cx="351656" cy="320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Rockwell MT" panose="02060603030405020103" pitchFamily="18" charset="0"/>
                </a:rPr>
                <a:t>max</a:t>
              </a:r>
              <a:endParaRPr lang="ru-RU" sz="800" dirty="0" smtClean="0">
                <a:latin typeface="Rockwell MT" panose="02060603030405020103" pitchFamily="18" charset="0"/>
              </a:endParaRPr>
            </a:p>
            <a:p>
              <a:endParaRPr lang="ru-RU" sz="800" dirty="0" smtClean="0">
                <a:latin typeface="Rockwell MT" panose="02060603030405020103" pitchFamily="18" charset="0"/>
              </a:endParaRPr>
            </a:p>
            <a:p>
              <a:r>
                <a:rPr lang="ru-RU" sz="1000" baseline="30000" dirty="0" smtClean="0">
                  <a:latin typeface="Rockwell MT" panose="02060603030405020103" pitchFamily="18" charset="0"/>
                </a:rPr>
                <a:t>3</a:t>
              </a:r>
              <a:r>
                <a:rPr lang="ru-RU" sz="1000" dirty="0" smtClean="0">
                  <a:latin typeface="Rockwell MT" panose="02060603030405020103" pitchFamily="18" charset="0"/>
                </a:rPr>
                <a:t> </a:t>
              </a:r>
              <a:r>
                <a:rPr lang="ru-RU" sz="1000" baseline="30000" dirty="0" smtClean="0">
                  <a:latin typeface="Rockwell MT" panose="02060603030405020103" pitchFamily="18" charset="0"/>
                </a:rPr>
                <a:t>чел</a:t>
              </a:r>
              <a:endParaRPr lang="ru-RU" sz="1000" baseline="30000" dirty="0">
                <a:latin typeface="Rockwell MT" panose="02060603030405020103" pitchFamily="18" charset="0"/>
              </a:endParaRPr>
            </a:p>
          </p:txBody>
        </p:sp>
      </p:grpSp>
      <p:pic>
        <p:nvPicPr>
          <p:cNvPr id="19" name="Picture 4" descr="https://orchestra-kolomenskoe.ru/public/template/tmp/be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810" y="1281322"/>
            <a:ext cx="628791" cy="6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s://orchestra-kolomenskoe.ru/public/template/tmp/mebe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518" y="1281322"/>
            <a:ext cx="626292" cy="6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orchestra-kolomenskoe.ru/public/template/tmp/m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051" y="4987429"/>
            <a:ext cx="455232" cy="4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s://orchestra-kolomenskoe.ru/public/template/tmp/holo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932" y="4998189"/>
            <a:ext cx="401396" cy="4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https://orchestra-kolomenskoe.ru/public/template/tmp/tel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735" y="2203943"/>
            <a:ext cx="552708" cy="5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https://orchestra-kolomenskoe.ru/public/template/tmp/a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353" y="2187887"/>
            <a:ext cx="601703" cy="6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https://orchestra-kolomenskoe.ru/public/template/tmp/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7507" y="2218880"/>
            <a:ext cx="516313" cy="5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rchestra-kolomenskoe.ru/public/template/tmp/plasm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723" y="2321992"/>
            <a:ext cx="610109" cy="42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https://orchestra-kolomenskoe.ru/public/template/tmp/f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94634"/>
            <a:ext cx="450589" cy="4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orchestra-kolomenskoe.ru/public/template/tmp/h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8577" y="4959537"/>
            <a:ext cx="372629" cy="4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orchestra-kolomenskoe.ru/public/template/tmp/t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9606" y="5015622"/>
            <a:ext cx="380431" cy="3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orchestra-kolomenskoe.ru/public/template/tmp/002-savings-box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47273"/>
            <a:ext cx="436084" cy="31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orchestra-kolomenskoe.ru/public/template/tmp/m2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548" y="5051275"/>
            <a:ext cx="328809" cy="3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mage.freepik.com/free-icon/no-translate-detected_318-992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84576"/>
            <a:ext cx="364076" cy="3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пиктограмма плита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688" y="6284576"/>
            <a:ext cx="358415" cy="3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viking.shop.by/pics/items/9978715-washing-machine-icon_b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655" y="6284576"/>
            <a:ext cx="264642" cy="3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age.freepik.com/free-icon/dining-room-furniture-of-a-table-with-chairs_318-6341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102" y="6305751"/>
            <a:ext cx="411626" cy="4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142845" y="6021288"/>
            <a:ext cx="8821643" cy="0"/>
          </a:xfrm>
          <a:prstGeom prst="line">
            <a:avLst/>
          </a:prstGeom>
          <a:ln w="38100">
            <a:solidFill>
              <a:srgbClr val="E3313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mage.freepik.com/free-icon/no-translate-detected_318-42738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300" y="6309645"/>
            <a:ext cx="339545" cy="3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пиктограмма посуда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5417" y="6304676"/>
            <a:ext cx="330479" cy="3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люс 32"/>
          <p:cNvSpPr/>
          <p:nvPr/>
        </p:nvSpPr>
        <p:spPr>
          <a:xfrm>
            <a:off x="290119" y="6309320"/>
            <a:ext cx="321441" cy="262831"/>
          </a:xfrm>
          <a:prstGeom prst="mathPlus">
            <a:avLst/>
          </a:prstGeom>
          <a:solidFill>
            <a:srgbClr val="E23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10" descr="https://orchestra-kolomenskoe.ru/public/template/tmp/v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0685" y="5145797"/>
            <a:ext cx="502197" cy="2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</TotalTime>
  <Words>242</Words>
  <Application>Microsoft Office PowerPoint</Application>
  <PresentationFormat>Экран (4:3)</PresentationFormat>
  <Paragraphs>75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Наши преимущества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NB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Efedoshirina</dc:creator>
  <cp:lastModifiedBy>ududnikova</cp:lastModifiedBy>
  <cp:revision>211</cp:revision>
  <dcterms:created xsi:type="dcterms:W3CDTF">2014-11-26T09:33:05Z</dcterms:created>
  <dcterms:modified xsi:type="dcterms:W3CDTF">2018-09-14T06:52:36Z</dcterms:modified>
</cp:coreProperties>
</file>